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99A43-D146-4383-AA88-82BE4D14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4C7BE-F634-400B-A12A-149184073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1DB9F-E87F-419F-90BF-C293A44C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62094-6949-4033-BB0B-AF94329F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57E3C-BC76-4AD1-875F-17AA1B93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4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FF655-F3BD-4927-BB29-425B5E56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08A66-EBC4-425B-9ED0-61DF0853B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4A18D-E4EA-406C-A19C-E8151E87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8FF97-F934-4428-B1A7-8215E589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49983-F930-4604-A5BB-0665512F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4D7563-0BB6-4E4A-966A-64BE75640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38C14-37A9-4B7F-A1AB-B2884CB80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B46EF-B311-487D-B66A-E0EC5312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EA47-9BF2-4C30-A6F4-952585E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60CB8-F1CB-40CF-B798-CA2622EB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6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10FA-F99E-4E4F-A3C2-96C2C8FE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7E19E-610C-429A-B2D8-94F614B7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4394C-D257-463D-ADE0-0B3778C6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F544F-28A2-4483-A08E-9CBDB408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6E74A-D501-4ED3-974B-63E8B098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4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C97F-A27F-494C-A467-2F81D640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A5028-40D3-4FAD-8520-077C820A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98891-0EDE-4098-84D2-11346684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DD1CB-68AE-49A0-BC57-38B9DE94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6EAA8-1C86-4BF5-8299-CEF852B9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9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AA8D-FAF3-4E6F-BBC5-E40282B6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B4FF2-0EF8-499F-BAA2-F9E9DAD1E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8C5E8-00AB-4871-B9F6-5A72D6C7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4C174-FB88-414D-98A1-630E392D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54A87-F21F-4E67-B854-8F587BC4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13F21-CA7A-484F-ADD9-5B51C3F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60E38-8BF5-4450-B08C-018DFDE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A5BA3-DB5A-43E6-B1A0-1125E8E4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BE5B1-27DA-46C9-B1ED-2375D8AE2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AFF5C-2528-4376-B397-43E2669D3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957C8C-B810-4A7B-AEF0-BF8181916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05B1B5-C011-46E1-A658-B57FD362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3D474C-681F-4E67-A8DE-E6973D6B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2354F3-788B-4117-9154-DB8EDC70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2A5E-2B63-400A-8FDF-FEEAD5ED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9D712B-BDE3-4D91-A157-4BB7D595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22D17-DF37-41A8-9FF9-6673EE26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7E9A2-3A1E-47F7-82EA-527EE493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88CB6-94C7-4CA2-B1E8-022FA951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469167-DF7D-4632-AC05-EB051A58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CB73E-7380-45CF-AA67-15EFE834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7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6F7A0-E8CE-4B1E-9459-7970AB30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EC7CB-86F5-439A-9EB3-3B8750064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69F80-3C4C-4911-BCE2-6710CF32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1742D-BA59-42CE-A277-0B2E383A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6876D-21B5-4C5A-AA55-89FF389A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30CCD-E2E3-4A67-8982-621F59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5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942F-0D79-40F4-ADC0-F48E52F1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4C8377-8CDD-4536-810A-8B4894BDE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33B54-015C-49ED-A445-744FA5C5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419A6-42A2-45CD-8088-90D56CA7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5E1AB-0642-444F-BA3A-29973F08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D605-F6F4-4ECE-A709-9F46E12B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9E0327-7505-4B95-9137-89D1F72F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95596-A201-42BB-A9E4-D2BECBF2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D5EE7-73DA-4268-8C57-224B8AF08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BF01-0578-436A-8AEB-8FD109C20B6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17FEC-F462-44D4-88E1-3CE8181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C892F-FA92-481E-A806-B8C1EB6F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BD56-CAA1-4499-9A7A-021E7F5B8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DD4B-A4A0-415A-9592-3C08C0B5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기반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7389C-0FFC-4B9D-B753-1A1B0592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" y="1827847"/>
            <a:ext cx="7129225" cy="2115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72CEC6-939D-49AC-BDC3-8186D64C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92" y="1023530"/>
            <a:ext cx="3170565" cy="2909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15760-E2D3-460C-9B4E-6404B3737C72}"/>
              </a:ext>
            </a:extLst>
          </p:cNvPr>
          <p:cNvSpPr txBox="1"/>
          <p:nvPr/>
        </p:nvSpPr>
        <p:spPr>
          <a:xfrm>
            <a:off x="1412240" y="3943578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8735-397E-4AAC-A72A-F38ABE8CFC58}"/>
              </a:ext>
            </a:extLst>
          </p:cNvPr>
          <p:cNvSpPr txBox="1"/>
          <p:nvPr/>
        </p:nvSpPr>
        <p:spPr>
          <a:xfrm>
            <a:off x="4609822" y="3943578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F6F1F-B15F-4428-9A85-C00DFF0E6D00}"/>
              </a:ext>
            </a:extLst>
          </p:cNvPr>
          <p:cNvSpPr txBox="1"/>
          <p:nvPr/>
        </p:nvSpPr>
        <p:spPr>
          <a:xfrm>
            <a:off x="2511866" y="3943578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9B550-F88F-4069-AB5F-17ED528D0C1A}"/>
              </a:ext>
            </a:extLst>
          </p:cNvPr>
          <p:cNvSpPr txBox="1"/>
          <p:nvPr/>
        </p:nvSpPr>
        <p:spPr>
          <a:xfrm>
            <a:off x="3452839" y="3943578"/>
            <a:ext cx="108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morning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ADE52-7130-4226-B79D-4925781F203F}"/>
              </a:ext>
            </a:extLst>
          </p:cNvPr>
          <p:cNvSpPr txBox="1"/>
          <p:nvPr/>
        </p:nvSpPr>
        <p:spPr>
          <a:xfrm>
            <a:off x="7795976" y="3943578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5FC3E-330B-4949-AEF3-8533C09C2C99}"/>
              </a:ext>
            </a:extLst>
          </p:cNvPr>
          <p:cNvSpPr txBox="1"/>
          <p:nvPr/>
        </p:nvSpPr>
        <p:spPr>
          <a:xfrm>
            <a:off x="9018791" y="3943578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FE85D-DBEA-4191-9791-1A2E10BA4ABC}"/>
              </a:ext>
            </a:extLst>
          </p:cNvPr>
          <p:cNvSpPr txBox="1"/>
          <p:nvPr/>
        </p:nvSpPr>
        <p:spPr>
          <a:xfrm>
            <a:off x="10080415" y="3943578"/>
            <a:ext cx="108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C2A29-672D-4E76-8051-5E9A8CF9648A}"/>
              </a:ext>
            </a:extLst>
          </p:cNvPr>
          <p:cNvSpPr txBox="1"/>
          <p:nvPr/>
        </p:nvSpPr>
        <p:spPr>
          <a:xfrm>
            <a:off x="9973663" y="55249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788E6-A7CF-45AF-A1E6-E60E471FF066}"/>
              </a:ext>
            </a:extLst>
          </p:cNvPr>
          <p:cNvSpPr txBox="1"/>
          <p:nvPr/>
        </p:nvSpPr>
        <p:spPr>
          <a:xfrm>
            <a:off x="7936667" y="55249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FB21A-BF3A-4E20-9C31-DCD0696F577C}"/>
              </a:ext>
            </a:extLst>
          </p:cNvPr>
          <p:cNvSpPr txBox="1"/>
          <p:nvPr/>
        </p:nvSpPr>
        <p:spPr>
          <a:xfrm>
            <a:off x="8990645" y="552490"/>
            <a:ext cx="108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AD37A-CD10-48B0-AB8D-9E8A114B1FA3}"/>
              </a:ext>
            </a:extLst>
          </p:cNvPr>
          <p:cNvSpPr txBox="1"/>
          <p:nvPr/>
        </p:nvSpPr>
        <p:spPr>
          <a:xfrm>
            <a:off x="1355357" y="4768229"/>
            <a:ext cx="94920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입력 문장이 들어오면 </a:t>
            </a:r>
            <a:r>
              <a:rPr lang="ko-KR" altLang="en-US" dirty="0" err="1"/>
              <a:t>Encoder에서</a:t>
            </a:r>
            <a:r>
              <a:rPr lang="ko-KR" altLang="en-US" dirty="0"/>
              <a:t> </a:t>
            </a:r>
            <a:r>
              <a:rPr lang="ko-KR" altLang="en-US" dirty="0" err="1"/>
              <a:t>RNN을</a:t>
            </a:r>
            <a:r>
              <a:rPr lang="ko-KR" altLang="en-US" dirty="0"/>
              <a:t> 이용하여 고정된 크기의 문맥벡터(</a:t>
            </a:r>
            <a:r>
              <a:rPr lang="ko-KR" altLang="en-US" dirty="0" err="1"/>
              <a:t>context</a:t>
            </a:r>
            <a:r>
              <a:rPr lang="ko-KR" altLang="en-US" dirty="0"/>
              <a:t> </a:t>
            </a:r>
            <a:r>
              <a:rPr lang="ko-KR" altLang="en-US" dirty="0" err="1"/>
              <a:t>vector</a:t>
            </a:r>
            <a:r>
              <a:rPr lang="ko-KR" altLang="en-US" dirty="0"/>
              <a:t>)로 정보를 압축한다. 이후 </a:t>
            </a:r>
            <a:r>
              <a:rPr lang="ko-KR" altLang="en-US" dirty="0" err="1"/>
              <a:t>context</a:t>
            </a:r>
            <a:r>
              <a:rPr lang="ko-KR" altLang="en-US" dirty="0"/>
              <a:t> </a:t>
            </a:r>
            <a:r>
              <a:rPr lang="ko-KR" altLang="en-US" dirty="0" err="1"/>
              <a:t>vector로부터</a:t>
            </a:r>
            <a:r>
              <a:rPr lang="ko-KR" altLang="en-US" dirty="0"/>
              <a:t> </a:t>
            </a:r>
            <a:r>
              <a:rPr lang="ko-KR" altLang="en-US" dirty="0" err="1"/>
              <a:t>Decoder가</a:t>
            </a:r>
            <a:r>
              <a:rPr lang="ko-KR" altLang="en-US" dirty="0"/>
              <a:t> 번역 결과를 추론한다.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context vector</a:t>
            </a:r>
            <a:r>
              <a:rPr lang="ko-KR" altLang="en-US" dirty="0"/>
              <a:t>가 고정된 크기를 가지기 때문에 많은 정보가 입력되면 정보 손실이 발생하고 성능이 저하된다는 한계점이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33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DF7-DE83-45B6-9613-F0C78B47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 기반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4884E-DFBA-4FE6-90A3-D478C7E5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76" y="1310896"/>
            <a:ext cx="7761725" cy="2962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CF80B9-A1DC-47CF-A9DF-9A5206FA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521" y="1007271"/>
            <a:ext cx="1275094" cy="3197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3AAD2-8A28-4C13-9F41-0610E47221C2}"/>
              </a:ext>
            </a:extLst>
          </p:cNvPr>
          <p:cNvSpPr txBox="1"/>
          <p:nvPr/>
        </p:nvSpPr>
        <p:spPr>
          <a:xfrm>
            <a:off x="2399365" y="4273037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B1AC5-F820-4186-919E-9D5DA214AE51}"/>
              </a:ext>
            </a:extLst>
          </p:cNvPr>
          <p:cNvSpPr txBox="1"/>
          <p:nvPr/>
        </p:nvSpPr>
        <p:spPr>
          <a:xfrm>
            <a:off x="5715161" y="4273037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1FB06-83BD-4D17-8AA3-D028319211B5}"/>
              </a:ext>
            </a:extLst>
          </p:cNvPr>
          <p:cNvSpPr txBox="1"/>
          <p:nvPr/>
        </p:nvSpPr>
        <p:spPr>
          <a:xfrm>
            <a:off x="3498991" y="4273037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BA1B2-8A1F-4251-8041-C50B76B95D09}"/>
              </a:ext>
            </a:extLst>
          </p:cNvPr>
          <p:cNvSpPr txBox="1"/>
          <p:nvPr/>
        </p:nvSpPr>
        <p:spPr>
          <a:xfrm>
            <a:off x="4439964" y="4273037"/>
            <a:ext cx="108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morning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7273A-9F18-4067-A9F1-52771E35F6FF}"/>
              </a:ext>
            </a:extLst>
          </p:cNvPr>
          <p:cNvSpPr txBox="1"/>
          <p:nvPr/>
        </p:nvSpPr>
        <p:spPr>
          <a:xfrm>
            <a:off x="9178521" y="4184406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8815E-3EA2-49AF-9C4C-8ECFE31D6F34}"/>
              </a:ext>
            </a:extLst>
          </p:cNvPr>
          <p:cNvSpPr txBox="1"/>
          <p:nvPr/>
        </p:nvSpPr>
        <p:spPr>
          <a:xfrm>
            <a:off x="9289552" y="61178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2604B-F53F-4FAC-9A7D-7A13C2A6B4ED}"/>
              </a:ext>
            </a:extLst>
          </p:cNvPr>
          <p:cNvSpPr txBox="1"/>
          <p:nvPr/>
        </p:nvSpPr>
        <p:spPr>
          <a:xfrm>
            <a:off x="1785491" y="4739132"/>
            <a:ext cx="87330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디코더에서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출력 단어를 예측하는 매 시점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(time step)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마다 인코더의 입력 문장의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hidden states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참고한다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전체 입력 문장을 전부 다 동일한 비율로 참고하는 것이 아니라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시점에서 예측해야 할 단어와 연관이 있는 입력 단어에 가중치를 높여 참고한다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Encoder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매 스텝에 생성되는 벡터가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Attention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사용되므로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Sequence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길이에 비례하여 더 많은 정보가 활용되어 장문 번역 성능이 높아졌다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7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0F935-697D-4009-8031-67E39D40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</a:t>
            </a:r>
            <a:r>
              <a:rPr lang="ko-KR" altLang="en-US" dirty="0"/>
              <a:t>기반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131EE-C896-4C55-B410-6509B5A0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67"/>
          <a:stretch/>
        </p:blipFill>
        <p:spPr>
          <a:xfrm>
            <a:off x="6946290" y="195229"/>
            <a:ext cx="4407510" cy="646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945A0-1987-49DD-8BAF-F97952BA7AC7}"/>
              </a:ext>
            </a:extLst>
          </p:cNvPr>
          <p:cNvSpPr txBox="1"/>
          <p:nvPr/>
        </p:nvSpPr>
        <p:spPr>
          <a:xfrm>
            <a:off x="838200" y="1860584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기존의 seq2seq의 구조인 </a:t>
            </a:r>
            <a:r>
              <a:rPr lang="ko-KR" altLang="en-US" dirty="0" err="1"/>
              <a:t>Encoder-Decoder를</a:t>
            </a:r>
            <a:r>
              <a:rPr lang="ko-KR" altLang="en-US" dirty="0"/>
              <a:t> 따르면서도, RNN, </a:t>
            </a:r>
            <a:r>
              <a:rPr lang="ko-KR" altLang="en-US" dirty="0" err="1"/>
              <a:t>CNN을</a:t>
            </a:r>
            <a:r>
              <a:rPr lang="ko-KR" altLang="en-US" dirty="0"/>
              <a:t> 사용하지 않고 </a:t>
            </a:r>
            <a:r>
              <a:rPr lang="ko-KR" altLang="en-US" dirty="0" err="1"/>
              <a:t>Attention만으로</a:t>
            </a:r>
            <a:r>
              <a:rPr lang="ko-KR" altLang="en-US" dirty="0"/>
              <a:t> 구현한 모델이다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0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FDF867-2D1E-460D-A1EE-BCAB17557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73"/>
          <a:stretch/>
        </p:blipFill>
        <p:spPr>
          <a:xfrm>
            <a:off x="627470" y="1613282"/>
            <a:ext cx="6406229" cy="319939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30779B-E782-4E69-B981-4A275283E976}"/>
              </a:ext>
            </a:extLst>
          </p:cNvPr>
          <p:cNvSpPr txBox="1"/>
          <p:nvPr/>
        </p:nvSpPr>
        <p:spPr>
          <a:xfrm>
            <a:off x="531221" y="594937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B6A3EC-15AD-4D2F-B188-CD13465DB29E}"/>
              </a:ext>
            </a:extLst>
          </p:cNvPr>
          <p:cNvSpPr/>
          <p:nvPr/>
        </p:nvSpPr>
        <p:spPr>
          <a:xfrm>
            <a:off x="1860158" y="2647195"/>
            <a:ext cx="1142920" cy="168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652E3DE-1FBB-4CEB-A9FE-4921626D7BA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7"/>
          <a:stretch/>
        </p:blipFill>
        <p:spPr>
          <a:xfrm>
            <a:off x="8026416" y="1839288"/>
            <a:ext cx="2523533" cy="266892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668CE-EA03-4B1B-93C4-8B1D80F83033}"/>
              </a:ext>
            </a:extLst>
          </p:cNvPr>
          <p:cNvSpPr/>
          <p:nvPr/>
        </p:nvSpPr>
        <p:spPr>
          <a:xfrm>
            <a:off x="875999" y="2973723"/>
            <a:ext cx="3070355" cy="168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5B4D1-19ED-49D6-948A-59EE4801B23B}"/>
              </a:ext>
            </a:extLst>
          </p:cNvPr>
          <p:cNvSpPr/>
          <p:nvPr/>
        </p:nvSpPr>
        <p:spPr>
          <a:xfrm>
            <a:off x="875999" y="3285853"/>
            <a:ext cx="2954852" cy="168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CB93A-4CD9-4B06-8EF6-F86AF66CC271}"/>
              </a:ext>
            </a:extLst>
          </p:cNvPr>
          <p:cNvSpPr/>
          <p:nvPr/>
        </p:nvSpPr>
        <p:spPr>
          <a:xfrm>
            <a:off x="908050" y="4087287"/>
            <a:ext cx="3904578" cy="3121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A585F-8E74-4A1B-ABBD-DA75F3E70766}"/>
              </a:ext>
            </a:extLst>
          </p:cNvPr>
          <p:cNvSpPr txBox="1"/>
          <p:nvPr/>
        </p:nvSpPr>
        <p:spPr>
          <a:xfrm>
            <a:off x="627470" y="5046276"/>
            <a:ext cx="400803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Q</a:t>
            </a:r>
            <a:r>
              <a:rPr lang="ko-KR" altLang="en-US" sz="1100" dirty="0"/>
              <a:t>(</a:t>
            </a:r>
            <a:r>
              <a:rPr lang="ko-KR" altLang="en-US" sz="1100" dirty="0" err="1"/>
              <a:t>uerky</a:t>
            </a:r>
            <a:r>
              <a:rPr lang="ko-KR" altLang="en-US" sz="1100" dirty="0"/>
              <a:t>): 현재 시점의 </a:t>
            </a:r>
            <a:r>
              <a:rPr lang="ko-KR" altLang="en-US" sz="1100" dirty="0" err="1"/>
              <a:t>token을</a:t>
            </a:r>
            <a:r>
              <a:rPr lang="ko-KR" altLang="en-US" sz="1100" dirty="0"/>
              <a:t> 의미</a:t>
            </a:r>
          </a:p>
          <a:p>
            <a:r>
              <a:rPr lang="ko-KR" altLang="en-US" sz="1100" dirty="0"/>
              <a:t>K(</a:t>
            </a:r>
            <a:r>
              <a:rPr lang="ko-KR" altLang="en-US" sz="1100" dirty="0" err="1"/>
              <a:t>ey</a:t>
            </a:r>
            <a:r>
              <a:rPr lang="ko-KR" altLang="en-US" sz="1100" dirty="0"/>
              <a:t>): </a:t>
            </a:r>
            <a:r>
              <a:rPr lang="ko-KR" altLang="en-US" sz="1100" dirty="0" err="1"/>
              <a:t>attention을</a:t>
            </a:r>
            <a:r>
              <a:rPr lang="ko-KR" altLang="en-US" sz="1100" dirty="0"/>
              <a:t> 구하고자 하는 대상 </a:t>
            </a:r>
            <a:r>
              <a:rPr lang="ko-KR" altLang="en-US" sz="1100" dirty="0" err="1"/>
              <a:t>token을</a:t>
            </a:r>
            <a:r>
              <a:rPr lang="ko-KR" altLang="en-US" sz="1100" dirty="0"/>
              <a:t> 의미</a:t>
            </a:r>
          </a:p>
          <a:p>
            <a:r>
              <a:rPr lang="ko-KR" altLang="en-US" sz="1100" dirty="0" err="1"/>
              <a:t>V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alue</a:t>
            </a:r>
            <a:r>
              <a:rPr lang="ko-KR" altLang="en-US" sz="1100" dirty="0"/>
              <a:t>): </a:t>
            </a:r>
            <a:r>
              <a:rPr lang="ko-KR" altLang="en-US" sz="1100" dirty="0" err="1"/>
              <a:t>attention을</a:t>
            </a:r>
            <a:r>
              <a:rPr lang="ko-KR" altLang="en-US" sz="1100" dirty="0"/>
              <a:t> 구하고자 하는 대상 </a:t>
            </a:r>
            <a:r>
              <a:rPr lang="ko-KR" altLang="en-US" sz="1100" dirty="0" err="1"/>
              <a:t>token을</a:t>
            </a:r>
            <a:r>
              <a:rPr lang="ko-KR" altLang="en-US" sz="1100" dirty="0"/>
              <a:t> 의미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DA515A-8121-49C3-98CF-237291F181AA}"/>
              </a:ext>
            </a:extLst>
          </p:cNvPr>
          <p:cNvSpPr txBox="1"/>
          <p:nvPr/>
        </p:nvSpPr>
        <p:spPr>
          <a:xfrm>
            <a:off x="4089006" y="2935979"/>
            <a:ext cx="25813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Query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벡터와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Key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벡터의 </a:t>
            </a:r>
            <a:r>
              <a:rPr lang="ko-KR" altLang="ko-KR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행렬곱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880EF3-FDF0-4FB7-8A8D-8868EB57445B}"/>
              </a:ext>
            </a:extLst>
          </p:cNvPr>
          <p:cNvSpPr txBox="1"/>
          <p:nvPr/>
        </p:nvSpPr>
        <p:spPr>
          <a:xfrm>
            <a:off x="3992756" y="3318310"/>
            <a:ext cx="23887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Scale: key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제곱근으로 </a:t>
            </a:r>
            <a:r>
              <a:rPr lang="ko-KR" altLang="ko-KR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나눠</a:t>
            </a:r>
            <a:r>
              <a:rPr lang="ko-KR" altLang="en-US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줌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7FAB2-2BC2-420E-B563-CE7D04E0E7B9}"/>
              </a:ext>
            </a:extLst>
          </p:cNvPr>
          <p:cNvSpPr txBox="1"/>
          <p:nvPr/>
        </p:nvSpPr>
        <p:spPr>
          <a:xfrm>
            <a:off x="4901603" y="4104851"/>
            <a:ext cx="23887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확률값과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벡터를 </a:t>
            </a:r>
            <a:r>
              <a:rPr lang="ko-KR" altLang="ko-KR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가중합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84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D72091-D4AD-490E-BF86-B41E92DD1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1"/>
          <a:stretch/>
        </p:blipFill>
        <p:spPr>
          <a:xfrm>
            <a:off x="213199" y="771475"/>
            <a:ext cx="5684487" cy="2983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242792-A5C9-45FE-8CA5-FE5D1772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9" y="3754636"/>
            <a:ext cx="6904963" cy="2671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EE56F-A1BC-4730-AD9B-D911D56195C1}"/>
              </a:ext>
            </a:extLst>
          </p:cNvPr>
          <p:cNvSpPr txBox="1"/>
          <p:nvPr/>
        </p:nvSpPr>
        <p:spPr>
          <a:xfrm>
            <a:off x="213199" y="32516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Multi-Head Attention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B5C107-4A11-444C-829A-AE77B39AF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652" y="2207624"/>
            <a:ext cx="4430149" cy="24427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DEB2B8-7801-40BB-B3FC-9B8F130F4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792" y="4727592"/>
            <a:ext cx="4687504" cy="2858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B2BA8B-67D2-4EA6-9A3F-3A9F807DE36F}"/>
              </a:ext>
            </a:extLst>
          </p:cNvPr>
          <p:cNvSpPr txBox="1"/>
          <p:nvPr/>
        </p:nvSpPr>
        <p:spPr>
          <a:xfrm>
            <a:off x="6094396" y="77147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Self-Attention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8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 진행하여 각각 다르게 표현된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8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행렬을 하나의 행렬로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합침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86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27ACA-F0E2-43DE-AA7F-DFA9AE18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2" y="743884"/>
            <a:ext cx="5291455" cy="2029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83618-1974-4DD2-8D8F-A62DE7F1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2" y="3429000"/>
            <a:ext cx="6575789" cy="2940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94FDF-1B46-4CC8-957A-CFE7F2EBB128}"/>
              </a:ext>
            </a:extLst>
          </p:cNvPr>
          <p:cNvSpPr txBox="1"/>
          <p:nvPr/>
        </p:nvSpPr>
        <p:spPr>
          <a:xfrm>
            <a:off x="484342" y="304102"/>
            <a:ext cx="20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B2136-8AAD-4B2E-84F1-8306AC99EBE3}"/>
              </a:ext>
            </a:extLst>
          </p:cNvPr>
          <p:cNvSpPr txBox="1"/>
          <p:nvPr/>
        </p:nvSpPr>
        <p:spPr>
          <a:xfrm>
            <a:off x="497046" y="2916399"/>
            <a:ext cx="20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A5F628-EAB1-4C57-AFC2-742843BFD8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73" b="64778"/>
          <a:stretch/>
        </p:blipFill>
        <p:spPr>
          <a:xfrm>
            <a:off x="7574279" y="1404612"/>
            <a:ext cx="3872564" cy="7077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C71EEB-4576-482E-99BB-BC3F3B75E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73" t="36470" b="33422"/>
          <a:stretch/>
        </p:blipFill>
        <p:spPr>
          <a:xfrm>
            <a:off x="7554230" y="3777992"/>
            <a:ext cx="3872564" cy="6050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0573D1-585C-4638-854B-A1D402137A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73" t="69251"/>
          <a:stretch/>
        </p:blipFill>
        <p:spPr>
          <a:xfrm>
            <a:off x="7544604" y="5022575"/>
            <a:ext cx="3872564" cy="6179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3AFA6E-2C28-44A1-87E6-8D7522A87DAA}"/>
              </a:ext>
            </a:extLst>
          </p:cNvPr>
          <p:cNvSpPr txBox="1"/>
          <p:nvPr/>
        </p:nvSpPr>
        <p:spPr>
          <a:xfrm>
            <a:off x="7574279" y="891170"/>
            <a:ext cx="2626895" cy="373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Encoder Self-Attention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08104-445D-45EE-81ED-B2FBD400DA41}"/>
              </a:ext>
            </a:extLst>
          </p:cNvPr>
          <p:cNvSpPr txBox="1"/>
          <p:nvPr/>
        </p:nvSpPr>
        <p:spPr>
          <a:xfrm>
            <a:off x="7534978" y="3341102"/>
            <a:ext cx="387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Masked Multi-Head Attention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42BD47-F84D-4367-AE4F-F3E3D667AE30}"/>
              </a:ext>
            </a:extLst>
          </p:cNvPr>
          <p:cNvSpPr txBox="1"/>
          <p:nvPr/>
        </p:nvSpPr>
        <p:spPr>
          <a:xfrm>
            <a:off x="7574279" y="4518127"/>
            <a:ext cx="362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Encoder-Decoder Attention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6BB55D-7722-477E-85C7-A3BC63C8330F}"/>
              </a:ext>
            </a:extLst>
          </p:cNvPr>
          <p:cNvSpPr/>
          <p:nvPr/>
        </p:nvSpPr>
        <p:spPr>
          <a:xfrm>
            <a:off x="744421" y="2239235"/>
            <a:ext cx="4491722" cy="321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235594-1F9D-4B1F-8769-DB0D2E0F39BD}"/>
              </a:ext>
            </a:extLst>
          </p:cNvPr>
          <p:cNvSpPr/>
          <p:nvPr/>
        </p:nvSpPr>
        <p:spPr>
          <a:xfrm>
            <a:off x="718938" y="5615124"/>
            <a:ext cx="6249751" cy="429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0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3AC378-F474-4456-85E1-D1E9C974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654685"/>
            <a:ext cx="5966460" cy="36744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E50686-6141-4192-A1D6-A776F7CD2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" r="4279"/>
          <a:stretch/>
        </p:blipFill>
        <p:spPr>
          <a:xfrm>
            <a:off x="434339" y="4329151"/>
            <a:ext cx="5966461" cy="20191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799722-5966-48A7-A6F4-25C1605173E0}"/>
              </a:ext>
            </a:extLst>
          </p:cNvPr>
          <p:cNvSpPr txBox="1"/>
          <p:nvPr/>
        </p:nvSpPr>
        <p:spPr>
          <a:xfrm>
            <a:off x="434338" y="178879"/>
            <a:ext cx="29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1B8944-BF17-4DC3-B043-66F87E930465}"/>
              </a:ext>
            </a:extLst>
          </p:cNvPr>
          <p:cNvSpPr/>
          <p:nvPr/>
        </p:nvSpPr>
        <p:spPr>
          <a:xfrm>
            <a:off x="715543" y="4386901"/>
            <a:ext cx="3096061" cy="348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2980E5-A15E-4978-A078-50BFFA65C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71"/>
          <a:stretch/>
        </p:blipFill>
        <p:spPr>
          <a:xfrm>
            <a:off x="7153417" y="1695202"/>
            <a:ext cx="3929831" cy="2101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976B02-DC5A-454C-B4F1-BBC2352B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874" y="4406407"/>
            <a:ext cx="3458675" cy="19418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37FABE-09DC-4617-8500-8B2AA471A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8364" y="3927964"/>
            <a:ext cx="411693" cy="458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7478F-8E87-4231-AAA2-12137CD08824}"/>
              </a:ext>
            </a:extLst>
          </p:cNvPr>
          <p:cNvSpPr txBox="1"/>
          <p:nvPr/>
        </p:nvSpPr>
        <p:spPr>
          <a:xfrm>
            <a:off x="7019622" y="509711"/>
            <a:ext cx="4738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단어의 위치와 시퀀스 내의 다른 단어 간의 위치 차이에 대한 정보를 포함하고 있는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positional encoding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사용해 정규화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3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732C1-BFBB-4A42-BCDF-3EC56FD4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8" y="637182"/>
            <a:ext cx="5980749" cy="3407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F6CDDA-B89E-4AEA-A25E-73CC1B77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28" y="2445417"/>
            <a:ext cx="6065944" cy="3680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C4E860-6163-4B89-B1BE-62042ACE0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7" r="10088" b="-139"/>
          <a:stretch/>
        </p:blipFill>
        <p:spPr>
          <a:xfrm>
            <a:off x="5772428" y="6125877"/>
            <a:ext cx="6065944" cy="625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661F8-B1C6-4FCD-9F97-96EB085D25C9}"/>
              </a:ext>
            </a:extLst>
          </p:cNvPr>
          <p:cNvSpPr txBox="1"/>
          <p:nvPr/>
        </p:nvSpPr>
        <p:spPr>
          <a:xfrm>
            <a:off x="434338" y="178879"/>
            <a:ext cx="29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14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265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RNN 기반 </vt:lpstr>
      <vt:lpstr>Attention 기반</vt:lpstr>
      <vt:lpstr>Transformer 기반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현수</dc:creator>
  <cp:lastModifiedBy>서 현수</cp:lastModifiedBy>
  <cp:revision>16</cp:revision>
  <dcterms:created xsi:type="dcterms:W3CDTF">2021-05-20T06:19:49Z</dcterms:created>
  <dcterms:modified xsi:type="dcterms:W3CDTF">2021-05-20T10:36:38Z</dcterms:modified>
</cp:coreProperties>
</file>