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121" r:id="rId2"/>
  </p:sldMasterIdLst>
  <p:notesMasterIdLst>
    <p:notesMasterId r:id="rId51"/>
  </p:notesMasterIdLst>
  <p:handoutMasterIdLst>
    <p:handoutMasterId r:id="rId52"/>
  </p:handoutMasterIdLst>
  <p:sldIdLst>
    <p:sldId id="481" r:id="rId3"/>
    <p:sldId id="519" r:id="rId4"/>
    <p:sldId id="483" r:id="rId5"/>
    <p:sldId id="522" r:id="rId6"/>
    <p:sldId id="487" r:id="rId7"/>
    <p:sldId id="523" r:id="rId8"/>
    <p:sldId id="553" r:id="rId9"/>
    <p:sldId id="509" r:id="rId10"/>
    <p:sldId id="484" r:id="rId11"/>
    <p:sldId id="510" r:id="rId12"/>
    <p:sldId id="485" r:id="rId13"/>
    <p:sldId id="525" r:id="rId14"/>
    <p:sldId id="549" r:id="rId15"/>
    <p:sldId id="514" r:id="rId16"/>
    <p:sldId id="544" r:id="rId17"/>
    <p:sldId id="547" r:id="rId18"/>
    <p:sldId id="548" r:id="rId19"/>
    <p:sldId id="513" r:id="rId20"/>
    <p:sldId id="492" r:id="rId21"/>
    <p:sldId id="486" r:id="rId22"/>
    <p:sldId id="524" r:id="rId23"/>
    <p:sldId id="493" r:id="rId24"/>
    <p:sldId id="536" r:id="rId25"/>
    <p:sldId id="537" r:id="rId26"/>
    <p:sldId id="538" r:id="rId27"/>
    <p:sldId id="539" r:id="rId28"/>
    <p:sldId id="540" r:id="rId29"/>
    <p:sldId id="497" r:id="rId30"/>
    <p:sldId id="496" r:id="rId31"/>
    <p:sldId id="494" r:id="rId32"/>
    <p:sldId id="495" r:id="rId33"/>
    <p:sldId id="511" r:id="rId34"/>
    <p:sldId id="498" r:id="rId35"/>
    <p:sldId id="528" r:id="rId36"/>
    <p:sldId id="550" r:id="rId37"/>
    <p:sldId id="551" r:id="rId38"/>
    <p:sldId id="499" r:id="rId39"/>
    <p:sldId id="500" r:id="rId40"/>
    <p:sldId id="502" r:id="rId41"/>
    <p:sldId id="533" r:id="rId42"/>
    <p:sldId id="503" r:id="rId43"/>
    <p:sldId id="504" r:id="rId44"/>
    <p:sldId id="489" r:id="rId45"/>
    <p:sldId id="501" r:id="rId46"/>
    <p:sldId id="518" r:id="rId47"/>
    <p:sldId id="531" r:id="rId48"/>
    <p:sldId id="532" r:id="rId49"/>
    <p:sldId id="505" r:id="rId50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FF0000"/>
    <a:srgbClr val="000066"/>
    <a:srgbClr val="8000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9882" autoAdjust="0"/>
  </p:normalViewPr>
  <p:slideViewPr>
    <p:cSldViewPr>
      <p:cViewPr varScale="1">
        <p:scale>
          <a:sx n="92" d="100"/>
          <a:sy n="92" d="100"/>
        </p:scale>
        <p:origin x="128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922" y="-10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2811F81-F946-4E14-AAD4-9895225A42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4469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3452104-7280-422B-9532-A533C89629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5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>
              <a:latin typeface="굴림" charset="-127"/>
              <a:ea typeface="굴림" charset="-127"/>
            </a:endParaRPr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FEB651D-233E-40AC-97B6-712DC5473B9D}" type="slidenum">
              <a:rPr lang="en-US" altLang="ko-KR" sz="1100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9306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>
                <a:latin typeface="굴림" charset="-127"/>
                <a:ea typeface="굴림" charset="-127"/>
              </a:rPr>
              <a:t>{}</a:t>
            </a:r>
            <a:r>
              <a:rPr lang="ko-KR" altLang="en-US" dirty="0">
                <a:latin typeface="굴림" charset="-127"/>
                <a:ea typeface="굴림" charset="-127"/>
              </a:rPr>
              <a:t>은</a:t>
            </a:r>
            <a:r>
              <a:rPr lang="en-US" altLang="ko-KR" dirty="0">
                <a:latin typeface="굴림" charset="-127"/>
                <a:ea typeface="굴림" charset="-127"/>
              </a:rPr>
              <a:t> find </a:t>
            </a:r>
            <a:r>
              <a:rPr lang="ko-KR" altLang="en-US" dirty="0">
                <a:latin typeface="굴림" charset="-127"/>
                <a:ea typeface="굴림" charset="-127"/>
              </a:rPr>
              <a:t>명령이 찾은 파일</a:t>
            </a:r>
            <a:endParaRPr lang="en-US" altLang="ko-KR" dirty="0">
              <a:latin typeface="굴림" charset="-127"/>
              <a:ea typeface="굴림" charset="-127"/>
            </a:endParaRPr>
          </a:p>
          <a:p>
            <a:r>
              <a:rPr lang="en-US" altLang="ko-KR" dirty="0">
                <a:latin typeface="굴림" charset="-127"/>
                <a:ea typeface="굴림" charset="-127"/>
              </a:rPr>
              <a:t>\</a:t>
            </a:r>
            <a:r>
              <a:rPr lang="ko-KR" altLang="en-US" dirty="0">
                <a:latin typeface="굴림" charset="-127"/>
                <a:ea typeface="굴림" charset="-127"/>
              </a:rPr>
              <a:t>은 </a:t>
            </a:r>
            <a:r>
              <a:rPr lang="en-US" altLang="ko-KR" dirty="0">
                <a:latin typeface="굴림" charset="-127"/>
                <a:ea typeface="굴림" charset="-127"/>
              </a:rPr>
              <a:t>esc </a:t>
            </a:r>
            <a:r>
              <a:rPr lang="ko-KR" altLang="en-US" dirty="0">
                <a:latin typeface="굴림" charset="-127"/>
                <a:ea typeface="굴림" charset="-127"/>
              </a:rPr>
              <a:t>의미</a:t>
            </a:r>
            <a:endParaRPr lang="en-US" altLang="ko-KR" dirty="0">
              <a:latin typeface="굴림" charset="-127"/>
              <a:ea typeface="굴림" charset="-127"/>
            </a:endParaRPr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D4E1C7E-93AF-4484-92F1-B2C67B7CA1C7}" type="slidenum">
              <a:rPr lang="en-US" altLang="ko-KR" sz="1100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910365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>
                <a:latin typeface="굴림" charset="-127"/>
                <a:ea typeface="굴림" charset="-127"/>
              </a:rPr>
              <a:t>{}</a:t>
            </a:r>
            <a:r>
              <a:rPr lang="ko-KR" altLang="en-US" dirty="0">
                <a:latin typeface="굴림" charset="-127"/>
                <a:ea typeface="굴림" charset="-127"/>
              </a:rPr>
              <a:t>은</a:t>
            </a:r>
            <a:r>
              <a:rPr lang="en-US" altLang="ko-KR" dirty="0">
                <a:latin typeface="굴림" charset="-127"/>
                <a:ea typeface="굴림" charset="-127"/>
              </a:rPr>
              <a:t> find </a:t>
            </a:r>
            <a:r>
              <a:rPr lang="ko-KR" altLang="en-US" dirty="0">
                <a:latin typeface="굴림" charset="-127"/>
                <a:ea typeface="굴림" charset="-127"/>
              </a:rPr>
              <a:t>명령이 찾은 파일</a:t>
            </a:r>
            <a:endParaRPr lang="en-US" altLang="ko-KR" dirty="0">
              <a:latin typeface="굴림" charset="-127"/>
              <a:ea typeface="굴림" charset="-127"/>
            </a:endParaRPr>
          </a:p>
          <a:p>
            <a:r>
              <a:rPr lang="en-US" altLang="ko-KR" dirty="0">
                <a:latin typeface="굴림" charset="-127"/>
                <a:ea typeface="굴림" charset="-127"/>
              </a:rPr>
              <a:t>\</a:t>
            </a:r>
            <a:r>
              <a:rPr lang="ko-KR" altLang="en-US" dirty="0">
                <a:latin typeface="굴림" charset="-127"/>
                <a:ea typeface="굴림" charset="-127"/>
              </a:rPr>
              <a:t>은 </a:t>
            </a:r>
            <a:r>
              <a:rPr lang="en-US" altLang="ko-KR" dirty="0">
                <a:latin typeface="굴림" charset="-127"/>
                <a:ea typeface="굴림" charset="-127"/>
              </a:rPr>
              <a:t>esc </a:t>
            </a:r>
            <a:r>
              <a:rPr lang="ko-KR" altLang="en-US" dirty="0">
                <a:latin typeface="굴림" charset="-127"/>
                <a:ea typeface="굴림" charset="-127"/>
              </a:rPr>
              <a:t>의미</a:t>
            </a:r>
            <a:endParaRPr lang="en-US" altLang="ko-KR" dirty="0">
              <a:latin typeface="굴림" charset="-127"/>
              <a:ea typeface="굴림" charset="-127"/>
            </a:endParaRPr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6EA8E46-7B5A-4BE3-A642-B52579AE753F}" type="slidenum">
              <a:rPr lang="en-US" altLang="ko-KR" sz="1100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893489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>
                <a:latin typeface="굴림" charset="-127"/>
                <a:ea typeface="굴림" charset="-127"/>
              </a:rPr>
              <a:t>{}</a:t>
            </a:r>
            <a:r>
              <a:rPr lang="ko-KR" altLang="en-US" dirty="0">
                <a:latin typeface="굴림" charset="-127"/>
                <a:ea typeface="굴림" charset="-127"/>
              </a:rPr>
              <a:t>은</a:t>
            </a:r>
            <a:r>
              <a:rPr lang="en-US" altLang="ko-KR" dirty="0">
                <a:latin typeface="굴림" charset="-127"/>
                <a:ea typeface="굴림" charset="-127"/>
              </a:rPr>
              <a:t> find </a:t>
            </a:r>
            <a:r>
              <a:rPr lang="ko-KR" altLang="en-US" dirty="0">
                <a:latin typeface="굴림" charset="-127"/>
                <a:ea typeface="굴림" charset="-127"/>
              </a:rPr>
              <a:t>명령이 찾은 파일</a:t>
            </a:r>
            <a:endParaRPr lang="en-US" altLang="ko-KR" dirty="0">
              <a:latin typeface="굴림" charset="-127"/>
              <a:ea typeface="굴림" charset="-127"/>
            </a:endParaRPr>
          </a:p>
          <a:p>
            <a:r>
              <a:rPr lang="en-US" altLang="ko-KR" dirty="0">
                <a:latin typeface="굴림" charset="-127"/>
                <a:ea typeface="굴림" charset="-127"/>
              </a:rPr>
              <a:t>\</a:t>
            </a:r>
            <a:r>
              <a:rPr lang="ko-KR" altLang="en-US" dirty="0">
                <a:latin typeface="굴림" charset="-127"/>
                <a:ea typeface="굴림" charset="-127"/>
              </a:rPr>
              <a:t>은 </a:t>
            </a:r>
            <a:r>
              <a:rPr lang="en-US" altLang="ko-KR" dirty="0">
                <a:latin typeface="굴림" charset="-127"/>
                <a:ea typeface="굴림" charset="-127"/>
              </a:rPr>
              <a:t>esc </a:t>
            </a:r>
            <a:r>
              <a:rPr lang="ko-KR" altLang="en-US" dirty="0">
                <a:latin typeface="굴림" charset="-127"/>
                <a:ea typeface="굴림" charset="-127"/>
              </a:rPr>
              <a:t>의미</a:t>
            </a:r>
            <a:endParaRPr lang="en-US" altLang="ko-KR" dirty="0">
              <a:latin typeface="굴림" charset="-127"/>
              <a:ea typeface="굴림" charset="-127"/>
            </a:endParaRPr>
          </a:p>
        </p:txBody>
      </p:sp>
      <p:sp>
        <p:nvSpPr>
          <p:cNvPr id="706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27E4411-E865-4410-BF54-D489DF13E74E}" type="slidenum">
              <a:rPr lang="en-US" altLang="ko-KR" sz="11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ko-KR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57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EC173C2-DC86-42DD-89B1-DD170E2445E9}" type="slidenum">
              <a:rPr lang="en-US" altLang="ko-KR" sz="1100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753406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480EB04-64E7-4815-992A-D484D7F6CD4F}" type="slidenum">
              <a:rPr lang="en-US" altLang="ko-KR" sz="1100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730198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0D46BDC-3A7A-4105-A9F6-774334E1E535}" type="slidenum">
              <a:rPr lang="en-US" altLang="ko-KR" sz="1100" smtClean="0"/>
              <a:pPr eaLnBrk="1" hangingPunct="1">
                <a:spcBef>
                  <a:spcPct val="0"/>
                </a:spcBef>
              </a:pPr>
              <a:t>43</a:t>
            </a:fld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082865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F9BA1F8-01B0-4C5C-BE84-B5649260E6F6}" type="slidenum">
              <a:rPr lang="en-US" altLang="ko-KR" sz="1100" smtClean="0"/>
              <a:pPr eaLnBrk="1" hangingPunct="1">
                <a:spcBef>
                  <a:spcPct val="0"/>
                </a:spcBef>
              </a:pPr>
              <a:t>44</a:t>
            </a:fld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180863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Title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427984" y="5635511"/>
            <a:ext cx="4027984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>
                <a:latin typeface="+mj-lt"/>
              </a:rPr>
              <a:t>Embedded System Lab. </a:t>
            </a:r>
          </a:p>
          <a:p>
            <a:pPr algn="r" eaLnBrk="1" hangingPunct="1"/>
            <a:r>
              <a:rPr lang="en-US" altLang="ko-KR" sz="1600" dirty="0">
                <a:latin typeface="+mj-lt"/>
              </a:rPr>
              <a:t>Computer Engineering Dept.</a:t>
            </a:r>
          </a:p>
          <a:p>
            <a:pPr algn="r" eaLnBrk="1" hangingPunct="1"/>
            <a:r>
              <a:rPr lang="en-US" altLang="ko-KR" sz="1600" dirty="0" err="1">
                <a:latin typeface="+mj-lt"/>
              </a:rPr>
              <a:t>Chungnam</a:t>
            </a:r>
            <a:r>
              <a:rPr lang="en-US" altLang="ko-KR" sz="1600" dirty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2016</a:t>
            </a:r>
            <a:r>
              <a:rPr lang="en-US" altLang="ko-KR" sz="1800" b="1" kern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Fall  </a:t>
            </a:r>
            <a:r>
              <a:rPr lang="en-US" altLang="ko-KR" sz="3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3147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>
              <a:defRPr>
                <a:ea typeface="문체부 돋음체" panose="020B0609000101010101" pitchFamily="49" charset="-127"/>
              </a:defRPr>
            </a:lvl1pPr>
            <a:lvl2pPr>
              <a:defRPr>
                <a:ea typeface="문체부 돋음체" panose="020B0609000101010101" pitchFamily="49" charset="-127"/>
              </a:defRPr>
            </a:lvl2pPr>
            <a:lvl3pPr>
              <a:defRPr>
                <a:ea typeface="문체부 돋음체" panose="020B0609000101010101" pitchFamily="49" charset="-127"/>
              </a:defRPr>
            </a:lvl3pPr>
            <a:lvl4pPr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1994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556792"/>
            <a:ext cx="4064000" cy="48245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4713" y="1556792"/>
            <a:ext cx="4064000" cy="4896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2016 Fall, System Programming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23770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2016 Fall, System Programming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BCC6C-F675-4B72-81BF-D66D1ABAC6A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363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2016 Fall, System Programming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3534-78BA-4304-B43F-63BADFB8FD6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666255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2016 Fall, System Programming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6287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>
              <a:defRPr>
                <a:ea typeface="문체부 돋음체" panose="020B0609000101010101" pitchFamily="49" charset="-127"/>
              </a:defRPr>
            </a:lvl1pPr>
            <a:lvl2pPr marL="914400" indent="-457200"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2pPr>
            <a:lvl3pPr marL="1257300" indent="-342900">
              <a:buFont typeface="+mj-lt"/>
              <a:buAutoNum type="alphaLcPeriod"/>
              <a:defRPr>
                <a:ea typeface="문체부 돋음체" panose="020B0609000101010101" pitchFamily="49" charset="-127"/>
              </a:defRPr>
            </a:lvl3pPr>
            <a:lvl4pPr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157572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467544" y="1556792"/>
            <a:ext cx="8281167" cy="4824536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7855404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세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2016 Fall, System Programming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4064000" cy="48239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1557338"/>
            <a:ext cx="4064248" cy="48239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295675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가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2016 Fall, System Programming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8352928" cy="230371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395536" y="4077072"/>
            <a:ext cx="8352928" cy="230425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32942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2016 Fall, System Programming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2132384"/>
            <a:ext cx="4064000" cy="424894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2132384"/>
            <a:ext cx="4064248" cy="42489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376549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4684216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15165006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2016 Fall, System Programming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9006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Title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427984" y="5635511"/>
            <a:ext cx="4027984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>
                <a:latin typeface="+mj-lt"/>
              </a:rPr>
              <a:t>Embedded System Lab. </a:t>
            </a:r>
          </a:p>
          <a:p>
            <a:pPr algn="r" eaLnBrk="1" hangingPunct="1"/>
            <a:r>
              <a:rPr lang="en-US" altLang="ko-KR" sz="1600" dirty="0">
                <a:latin typeface="+mj-lt"/>
              </a:rPr>
              <a:t>Computer Engineering Dept.</a:t>
            </a:r>
          </a:p>
          <a:p>
            <a:pPr algn="r" eaLnBrk="1" hangingPunct="1"/>
            <a:r>
              <a:rPr lang="en-US" altLang="ko-KR" sz="1600" dirty="0" err="1">
                <a:latin typeface="+mj-lt"/>
              </a:rPr>
              <a:t>Chungnam</a:t>
            </a:r>
            <a:r>
              <a:rPr lang="en-US" altLang="ko-KR" sz="1600" dirty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2016</a:t>
            </a:r>
            <a:r>
              <a:rPr lang="en-US" altLang="ko-KR" sz="1800" b="1" kern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Fall  </a:t>
            </a:r>
            <a:r>
              <a:rPr lang="en-US" altLang="ko-KR" sz="3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59046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>
              <a:defRPr>
                <a:ea typeface="문체부 돋음체" panose="020B0609000101010101" pitchFamily="49" charset="-127"/>
              </a:defRPr>
            </a:lvl1pPr>
            <a:lvl2pPr marL="914400" indent="-457200"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2pPr>
            <a:lvl3pPr marL="1257300" indent="-342900">
              <a:buFont typeface="+mj-lt"/>
              <a:buAutoNum type="alphaLcPeriod"/>
              <a:defRPr>
                <a:ea typeface="문체부 돋음체" panose="020B0609000101010101" pitchFamily="49" charset="-127"/>
              </a:defRPr>
            </a:lvl3pPr>
            <a:lvl4pPr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14386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098" r:id="rId4"/>
    <p:sldLayoutId id="2147484133" r:id="rId5"/>
    <p:sldLayoutId id="2147484132" r:id="rId6"/>
    <p:sldLayoutId id="2147484103" r:id="rId7"/>
  </p:sldLayoutIdLst>
  <p:transition>
    <p:fade/>
  </p:transition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SzPct val="70000"/>
        <a:buFont typeface="+mj-lt"/>
        <a:buAutoNum type="romanUcPeriod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§"/>
        <a:defRPr kumimoji="1" sz="16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anose="020B0604020202020204" pitchFamily="34" charset="0"/>
        <a:buChar char="•"/>
        <a:defRPr kumimoji="1" sz="12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Trebuchet MS" panose="020B0603020202020204" pitchFamily="34" charset="0"/>
        <a:buChar char="&gt;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90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6" r:id="rId4"/>
    <p:sldLayoutId id="2147484127" r:id="rId5"/>
    <p:sldLayoutId id="2147484130" r:id="rId6"/>
    <p:sldLayoutId id="2147484131" r:id="rId7"/>
  </p:sldLayoutIdLst>
  <p:transition>
    <p:fade/>
  </p:transition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SzPct val="70000"/>
        <a:buFont typeface="+mj-lt"/>
        <a:buAutoNum type="romanUcPeriod"/>
        <a:defRPr kumimoji="1" sz="28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§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Trebuchet MS" panose="020B0603020202020204" pitchFamily="34" charset="0"/>
        <a:buChar char="&gt;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hyperlink" Target="http://byeonely.tistory.com/111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2016 Fall, System 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7171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실습 명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리눅스 개발환경 익히기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리눅스를 사용하기 위한 기본 명령어 및 사용법 습득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</a:t>
            </a:r>
            <a:endParaRPr lang="en-US" altLang="ko-KR" dirty="0"/>
          </a:p>
          <a:p>
            <a:pPr lvl="1"/>
            <a:r>
              <a:rPr lang="ko-KR" altLang="en-US" dirty="0"/>
              <a:t>무엇을 하려 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서버 접속</a:t>
            </a:r>
            <a:endParaRPr lang="en-US" altLang="ko-KR" dirty="0"/>
          </a:p>
          <a:p>
            <a:pPr lvl="1"/>
            <a:r>
              <a:rPr lang="ko-KR" altLang="en-US" dirty="0"/>
              <a:t>기본 명령어</a:t>
            </a:r>
            <a:endParaRPr lang="en-US" altLang="ko-KR" dirty="0"/>
          </a:p>
          <a:p>
            <a:pPr lvl="1"/>
            <a:r>
              <a:rPr lang="en-US" altLang="ko-KR" dirty="0"/>
              <a:t>vi </a:t>
            </a:r>
            <a:r>
              <a:rPr lang="ko-KR" altLang="en-US" dirty="0"/>
              <a:t>에디터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9"/>
              <a:defRPr/>
            </a:pPr>
            <a:r>
              <a:rPr lang="en-US" altLang="ko-KR" dirty="0"/>
              <a:t>cp</a:t>
            </a:r>
          </a:p>
          <a:p>
            <a:pPr lvl="1">
              <a:defRPr/>
            </a:pPr>
            <a:r>
              <a:rPr lang="en-US" altLang="ko-KR" dirty="0"/>
              <a:t>Copy: </a:t>
            </a:r>
            <a:r>
              <a:rPr lang="ko-KR" altLang="en-US" dirty="0"/>
              <a:t>파일 및 디렉터리 복사 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사용법</a:t>
            </a:r>
            <a:r>
              <a:rPr lang="en-US" altLang="ko-KR" dirty="0"/>
              <a:t>: cp [</a:t>
            </a:r>
            <a:r>
              <a:rPr lang="ko-KR" altLang="en-US" dirty="0"/>
              <a:t>원본 파일</a:t>
            </a:r>
            <a:r>
              <a:rPr lang="en-US" altLang="ko-KR" dirty="0"/>
              <a:t>] [</a:t>
            </a:r>
            <a:r>
              <a:rPr lang="ko-KR" altLang="en-US" dirty="0"/>
              <a:t>복사될 위치 디렉터리</a:t>
            </a:r>
            <a:r>
              <a:rPr lang="en-US" altLang="ko-KR" dirty="0"/>
              <a:t>/</a:t>
            </a:r>
            <a:r>
              <a:rPr lang="ko-KR" altLang="en-US" dirty="0"/>
              <a:t>복사될 파일</a:t>
            </a:r>
            <a:r>
              <a:rPr lang="en-US" altLang="ko-KR" dirty="0"/>
              <a:t>]</a:t>
            </a:r>
          </a:p>
          <a:p>
            <a:pPr lvl="1">
              <a:defRPr/>
            </a:pPr>
            <a:r>
              <a:rPr lang="ko-KR" altLang="en-US" dirty="0"/>
              <a:t>옵션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- i : </a:t>
            </a:r>
            <a:r>
              <a:rPr lang="ko-KR" altLang="en-US" dirty="0"/>
              <a:t>파일 복사 시 동일한 파일명이 있을 경우 사용자에게 물어봄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-f : </a:t>
            </a:r>
            <a:r>
              <a:rPr lang="ko-KR" altLang="en-US" dirty="0"/>
              <a:t>동일 파일명 발생시에도 모두 강제적으로 복사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-p : </a:t>
            </a:r>
            <a:r>
              <a:rPr lang="ko-KR" altLang="en-US" dirty="0"/>
              <a:t>원본 파일의 시간 및 소유 권한 보존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-r : </a:t>
            </a:r>
            <a:r>
              <a:rPr lang="ko-KR" altLang="en-US" dirty="0"/>
              <a:t>포함된 자식 디렉터리 까지 모두 복사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사용 예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root@root</a:t>
            </a:r>
            <a:r>
              <a:rPr lang="en-US" altLang="ko-KR" dirty="0"/>
              <a:t> root] </a:t>
            </a:r>
            <a:r>
              <a:rPr lang="en-US" altLang="ko-KR" dirty="0" err="1"/>
              <a:t>mkdir</a:t>
            </a:r>
            <a:r>
              <a:rPr lang="en-US" altLang="ko-KR" dirty="0"/>
              <a:t> test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dirty="0"/>
              <a:t> [root@root root] cp date1.out date2.out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dirty="0"/>
              <a:t> [</a:t>
            </a:r>
            <a:r>
              <a:rPr lang="en-US" altLang="ko-KR" dirty="0" err="1"/>
              <a:t>root@root</a:t>
            </a:r>
            <a:r>
              <a:rPr lang="en-US" altLang="ko-KR" dirty="0"/>
              <a:t> root] </a:t>
            </a:r>
            <a:r>
              <a:rPr lang="en-US" altLang="ko-KR" dirty="0" err="1"/>
              <a:t>cp</a:t>
            </a:r>
            <a:r>
              <a:rPr lang="en-US" altLang="ko-KR" dirty="0"/>
              <a:t> date1.out date3.out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dirty="0"/>
              <a:t> [</a:t>
            </a:r>
            <a:r>
              <a:rPr lang="en-US" altLang="ko-KR" dirty="0" err="1"/>
              <a:t>root@root</a:t>
            </a:r>
            <a:r>
              <a:rPr lang="en-US" altLang="ko-KR" dirty="0"/>
              <a:t> root] </a:t>
            </a:r>
            <a:r>
              <a:rPr lang="en-US" altLang="ko-KR" dirty="0" err="1"/>
              <a:t>cp</a:t>
            </a:r>
            <a:r>
              <a:rPr lang="en-US" altLang="ko-KR" dirty="0"/>
              <a:t> date* ./test/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dirty="0"/>
              <a:t> [</a:t>
            </a:r>
            <a:r>
              <a:rPr lang="en-US" altLang="ko-KR" dirty="0" err="1"/>
              <a:t>root@root</a:t>
            </a:r>
            <a:r>
              <a:rPr lang="en-US" altLang="ko-KR" dirty="0"/>
              <a:t> root] </a:t>
            </a:r>
            <a:r>
              <a:rPr lang="en-US" altLang="ko-KR" dirty="0" err="1"/>
              <a:t>cp</a:t>
            </a:r>
            <a:r>
              <a:rPr lang="en-US" altLang="ko-KR" dirty="0"/>
              <a:t> –i date* ./test/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dirty="0"/>
              <a:t> [</a:t>
            </a:r>
            <a:r>
              <a:rPr lang="en-US" altLang="ko-KR" dirty="0" err="1"/>
              <a:t>root@root</a:t>
            </a:r>
            <a:r>
              <a:rPr lang="en-US" altLang="ko-KR" dirty="0"/>
              <a:t> root] cd test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dirty="0"/>
              <a:t> [</a:t>
            </a:r>
            <a:r>
              <a:rPr lang="en-US" altLang="ko-KR" dirty="0" err="1"/>
              <a:t>root@root</a:t>
            </a:r>
            <a:r>
              <a:rPr lang="en-US" altLang="ko-KR" dirty="0"/>
              <a:t> test]  </a:t>
            </a:r>
            <a:r>
              <a:rPr lang="en-US" altLang="ko-KR" dirty="0" err="1"/>
              <a:t>ls</a:t>
            </a:r>
            <a:endParaRPr lang="en-US" altLang="ko-KR" dirty="0"/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dirty="0"/>
              <a:t> date1.out   date2.out   date3.out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0"/>
            </a:pPr>
            <a:r>
              <a:rPr lang="en-US" altLang="ko-KR" dirty="0"/>
              <a:t>mv</a:t>
            </a:r>
          </a:p>
          <a:p>
            <a:pPr lvl="1"/>
            <a:r>
              <a:rPr lang="en-US" altLang="ko-KR" dirty="0"/>
              <a:t>Move: </a:t>
            </a:r>
            <a:r>
              <a:rPr lang="ko-KR" altLang="en-US" dirty="0"/>
              <a:t>파일 및 디렉터리 이동</a:t>
            </a:r>
            <a:endParaRPr lang="en-US" altLang="ko-KR" dirty="0"/>
          </a:p>
          <a:p>
            <a:pPr lvl="1"/>
            <a:r>
              <a:rPr lang="ko-KR" altLang="en-US" dirty="0"/>
              <a:t>파일 이름을 변경할 때도 쓰임</a:t>
            </a:r>
            <a:endParaRPr lang="en-US" altLang="ko-KR" dirty="0"/>
          </a:p>
          <a:p>
            <a:pPr lvl="1"/>
            <a:r>
              <a:rPr lang="ko-KR" altLang="en-US" dirty="0"/>
              <a:t>사용법</a:t>
            </a:r>
            <a:r>
              <a:rPr lang="en-US" altLang="ko-KR" dirty="0"/>
              <a:t>: [</a:t>
            </a:r>
            <a:r>
              <a:rPr lang="ko-KR" altLang="en-US" dirty="0"/>
              <a:t>변경할 파일</a:t>
            </a:r>
            <a:r>
              <a:rPr lang="en-US" altLang="ko-KR" dirty="0"/>
              <a:t>/</a:t>
            </a:r>
            <a:r>
              <a:rPr lang="ko-KR" altLang="en-US" dirty="0"/>
              <a:t>디렉터리</a:t>
            </a:r>
            <a:r>
              <a:rPr lang="en-US" altLang="ko-KR" dirty="0"/>
              <a:t>] [</a:t>
            </a:r>
            <a:r>
              <a:rPr lang="ko-KR" altLang="en-US" dirty="0"/>
              <a:t>변경될 파일</a:t>
            </a:r>
            <a:r>
              <a:rPr lang="en-US" altLang="ko-KR" dirty="0"/>
              <a:t>/</a:t>
            </a:r>
            <a:r>
              <a:rPr lang="ko-KR" altLang="en-US" dirty="0"/>
              <a:t>디렉터리</a:t>
            </a:r>
            <a:r>
              <a:rPr lang="en-US" altLang="ko-KR" dirty="0"/>
              <a:t>]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옵션</a:t>
            </a:r>
          </a:p>
          <a:p>
            <a:pPr lvl="2">
              <a:lnSpc>
                <a:spcPct val="9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-f: </a:t>
            </a:r>
            <a:r>
              <a:rPr lang="ko-KR" altLang="en-US" dirty="0"/>
              <a:t>대상파일이 존재할 때 새로운 파일로 대체</a:t>
            </a:r>
          </a:p>
          <a:p>
            <a:pPr lvl="2">
              <a:lnSpc>
                <a:spcPct val="9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-i: </a:t>
            </a:r>
            <a:r>
              <a:rPr lang="ko-KR" altLang="en-US" dirty="0"/>
              <a:t>대상파일이 있을 때 확인 후 작업 </a:t>
            </a:r>
            <a:endParaRPr lang="en-US" altLang="ko-KR" dirty="0"/>
          </a:p>
          <a:p>
            <a:pPr lvl="1"/>
            <a:r>
              <a:rPr lang="ko-KR" altLang="en-US" dirty="0"/>
              <a:t>사용 예</a:t>
            </a:r>
            <a:r>
              <a:rPr lang="en-US" altLang="ko-KR" dirty="0"/>
              <a:t>: mv date.out date1.out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 </a:t>
            </a:r>
            <a:r>
              <a:rPr lang="en-US" altLang="ko-KR" dirty="0"/>
              <a:t>– </a:t>
            </a:r>
            <a:r>
              <a:rPr lang="ko-KR" altLang="en-US" dirty="0"/>
              <a:t>권한의 의미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리눅스에서의 권한</a:t>
            </a:r>
            <a:endParaRPr lang="en-US" altLang="ko-KR" dirty="0"/>
          </a:p>
          <a:p>
            <a:pP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FF0000"/>
                </a:solidFill>
              </a:rPr>
              <a:t>bash: cd: /root/root/: Permission denied</a:t>
            </a:r>
          </a:p>
          <a:p>
            <a:pP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dirty="0"/>
              <a:t>위와 같이 본인 계정이 가지지 않는 권한의 디렉터리로 접근 하려고</a:t>
            </a:r>
            <a:r>
              <a:rPr lang="en-US" altLang="ko-KR" sz="1800" dirty="0"/>
              <a:t> </a:t>
            </a:r>
            <a:r>
              <a:rPr lang="ko-KR" altLang="en-US" sz="1800" dirty="0"/>
              <a:t>하면 거부 된다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§"/>
              <a:defRPr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sz="1800" dirty="0"/>
              <a:t>권한은 해당 계정의 자료를 보호하는 기능을 한다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§"/>
              <a:defRPr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sz="1800" dirty="0"/>
              <a:t>따라서 권한에 대한 이해는 매우 중요하다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ko-KR" altLang="en-US" dirty="0"/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84113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 </a:t>
            </a:r>
            <a:r>
              <a:rPr lang="en-US" altLang="ko-KR" dirty="0"/>
              <a:t>– </a:t>
            </a:r>
            <a:r>
              <a:rPr lang="ko-KR" altLang="en-US" dirty="0"/>
              <a:t>권한 확인 방법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ls –l</a:t>
            </a:r>
            <a:r>
              <a:rPr lang="ko-KR" altLang="en-US" dirty="0"/>
              <a:t>을 통해서 파일 리스트와 함께 권한을 출력 시킨다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권한 보는 방법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파일 유형</a:t>
            </a:r>
          </a:p>
          <a:p>
            <a:pPr lvl="2">
              <a:defRPr/>
            </a:pPr>
            <a:r>
              <a:rPr lang="ko-KR" altLang="en-US" dirty="0"/>
              <a:t>첫 번째 문자</a:t>
            </a:r>
            <a:r>
              <a:rPr lang="en-US" altLang="ko-KR" dirty="0"/>
              <a:t>(①)</a:t>
            </a:r>
            <a:r>
              <a:rPr lang="ko-KR" altLang="en-US" dirty="0"/>
              <a:t>는 파일의 유형을 뜻한다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en-US" altLang="ko-KR" dirty="0"/>
              <a:t>- : </a:t>
            </a:r>
            <a:r>
              <a:rPr lang="ko-KR" altLang="en-US" dirty="0"/>
              <a:t>일반적인 파일을 뜻한다</a:t>
            </a:r>
            <a:r>
              <a:rPr lang="en-US" altLang="ko-KR" dirty="0"/>
              <a:t>. </a:t>
            </a:r>
          </a:p>
          <a:p>
            <a:pPr lvl="3">
              <a:defRPr/>
            </a:pPr>
            <a:r>
              <a:rPr lang="en-US" altLang="ko-KR" dirty="0"/>
              <a:t> d : </a:t>
            </a:r>
            <a:r>
              <a:rPr lang="ko-KR" altLang="en-US" dirty="0"/>
              <a:t>디렉터리를 뜻한다</a:t>
            </a:r>
            <a:r>
              <a:rPr lang="en-US" altLang="ko-KR" dirty="0"/>
              <a:t>.  l : </a:t>
            </a:r>
            <a:r>
              <a:rPr lang="ko-KR" altLang="en-US" dirty="0"/>
              <a:t>링크 파일을 뜻한다</a:t>
            </a:r>
            <a:r>
              <a:rPr lang="en-US" altLang="ko-KR" dirty="0"/>
              <a:t>.  s : </a:t>
            </a:r>
            <a:r>
              <a:rPr lang="ko-KR" altLang="en-US" dirty="0"/>
              <a:t>소켓 파일을 뜻한다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파일 유형</a:t>
            </a:r>
          </a:p>
          <a:p>
            <a:pPr lvl="2">
              <a:defRPr/>
            </a:pPr>
            <a:r>
              <a:rPr lang="en-US" altLang="ko-KR" dirty="0"/>
              <a:t>r: </a:t>
            </a:r>
            <a:r>
              <a:rPr lang="ko-KR" altLang="en-US" dirty="0"/>
              <a:t>읽기</a:t>
            </a:r>
            <a:r>
              <a:rPr lang="en-US" altLang="ko-KR" dirty="0"/>
              <a:t>(read), w: </a:t>
            </a:r>
            <a:r>
              <a:rPr lang="ko-KR" altLang="en-US" dirty="0"/>
              <a:t>쓰기</a:t>
            </a:r>
            <a:r>
              <a:rPr lang="en-US" altLang="ko-KR" dirty="0"/>
              <a:t>(write), x: </a:t>
            </a:r>
            <a:r>
              <a:rPr lang="ko-KR" altLang="en-US" dirty="0"/>
              <a:t>실행</a:t>
            </a:r>
            <a:r>
              <a:rPr lang="en-US" altLang="ko-KR" dirty="0"/>
              <a:t>(execute)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857250" lvl="2" indent="0">
              <a:buFont typeface="Marlett" pitchFamily="2" charset="2"/>
              <a:buNone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31618"/>
            <a:ext cx="5005884" cy="139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71858"/>
            <a:ext cx="252951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34651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 </a:t>
            </a:r>
            <a:r>
              <a:rPr lang="en-US" altLang="ko-KR" dirty="0"/>
              <a:t>– </a:t>
            </a:r>
            <a:r>
              <a:rPr lang="ko-KR" altLang="en-US" dirty="0"/>
              <a:t>권한 변경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1"/>
              <a:defRPr/>
            </a:pPr>
            <a:r>
              <a:rPr lang="en-US" altLang="ko-KR" dirty="0"/>
              <a:t>chmod</a:t>
            </a:r>
          </a:p>
          <a:p>
            <a:pPr lvl="1">
              <a:defRPr/>
            </a:pPr>
            <a:r>
              <a:rPr lang="en-US" altLang="ko-KR" dirty="0"/>
              <a:t>chmod</a:t>
            </a:r>
            <a:r>
              <a:rPr lang="ko-KR" altLang="en-US" dirty="0"/>
              <a:t>는 파일</a:t>
            </a:r>
            <a:r>
              <a:rPr lang="en-US" altLang="ko-KR" dirty="0"/>
              <a:t>, </a:t>
            </a:r>
            <a:r>
              <a:rPr lang="ko-KR" altLang="en-US" dirty="0"/>
              <a:t>디렉터리의 권한을 변경 하는데 사용 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사용법 </a:t>
            </a:r>
            <a:r>
              <a:rPr lang="en-US" altLang="ko-KR" dirty="0"/>
              <a:t>: chmod [</a:t>
            </a:r>
            <a:r>
              <a:rPr lang="ko-KR" altLang="en-US" dirty="0"/>
              <a:t>옵션</a:t>
            </a:r>
            <a:r>
              <a:rPr lang="en-US" altLang="ko-KR" dirty="0"/>
              <a:t>] [</a:t>
            </a:r>
            <a:r>
              <a:rPr lang="ko-KR" altLang="en-US" dirty="0"/>
              <a:t>권한</a:t>
            </a:r>
            <a:r>
              <a:rPr lang="en-US" altLang="ko-KR" dirty="0"/>
              <a:t>] files directory..</a:t>
            </a:r>
          </a:p>
          <a:p>
            <a:pPr lvl="1">
              <a:defRPr/>
            </a:pPr>
            <a:r>
              <a:rPr lang="ko-KR" altLang="en-US" dirty="0"/>
              <a:t>옵션</a:t>
            </a:r>
            <a:endParaRPr lang="en-US" altLang="ko-KR" dirty="0"/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b="1" dirty="0"/>
              <a:t>-c : </a:t>
            </a:r>
            <a:r>
              <a:rPr lang="ko-KR" altLang="en-US" dirty="0"/>
              <a:t>실제로 파일의 권한이 바뀐 파일만 자세히 기술한다</a:t>
            </a:r>
            <a:r>
              <a:rPr lang="en-US" altLang="ko-KR" dirty="0"/>
              <a:t>. 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b="1" dirty="0"/>
              <a:t>-f : </a:t>
            </a:r>
            <a:r>
              <a:rPr lang="ko-KR" altLang="en-US" dirty="0"/>
              <a:t>파일의 권한을 바꿀 수 없는 경우에도 에러 메시지를 출력하지 않는다</a:t>
            </a:r>
            <a:r>
              <a:rPr lang="en-US" altLang="ko-KR" dirty="0"/>
              <a:t>. 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b="1" dirty="0"/>
              <a:t>-v : </a:t>
            </a:r>
            <a:r>
              <a:rPr lang="ko-KR" altLang="en-US" dirty="0"/>
              <a:t>변경된 권한에 대해서 자세히 기술한다</a:t>
            </a:r>
            <a:r>
              <a:rPr lang="en-US" altLang="ko-KR" dirty="0"/>
              <a:t>. 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b="1" dirty="0"/>
              <a:t>-R : </a:t>
            </a:r>
            <a:r>
              <a:rPr lang="ko-KR" altLang="en-US" dirty="0"/>
              <a:t>디렉터리와 파일들의 권한을 재귀적으로 모두 바꾼다</a:t>
            </a:r>
            <a:r>
              <a:rPr lang="en-US" altLang="ko-KR" b="1" dirty="0"/>
              <a:t>.  </a:t>
            </a:r>
            <a:r>
              <a:rPr lang="en-US" altLang="ko-KR" b="1" dirty="0">
                <a:solidFill>
                  <a:srgbClr val="FF0000"/>
                </a:solidFill>
              </a:rPr>
              <a:t>※</a:t>
            </a:r>
            <a:r>
              <a:rPr lang="ko-KR" altLang="en-US" b="1" dirty="0">
                <a:solidFill>
                  <a:srgbClr val="FF0000"/>
                </a:solidFill>
              </a:rPr>
              <a:t>제일 많이 쓰이는 옵션이다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857250" lvl="2" indent="0">
              <a:buFont typeface="Marlett" pitchFamily="2" charset="2"/>
              <a:buNone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ko-KR" altLang="en-US" dirty="0"/>
              <a:t>권한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r(read </a:t>
            </a:r>
            <a:r>
              <a:rPr lang="ko-KR" altLang="en-US" dirty="0"/>
              <a:t>읽기</a:t>
            </a:r>
            <a:r>
              <a:rPr lang="en-US" altLang="ko-KR" dirty="0"/>
              <a:t>), w(write </a:t>
            </a:r>
            <a:r>
              <a:rPr lang="ko-KR" altLang="en-US" dirty="0"/>
              <a:t>쓰기</a:t>
            </a:r>
            <a:r>
              <a:rPr lang="en-US" altLang="ko-KR" dirty="0"/>
              <a:t>), x(execute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권한이 있다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실행 등의 모든 권한을 주려면</a:t>
            </a:r>
            <a:r>
              <a:rPr lang="en-US" altLang="ko-KR" dirty="0"/>
              <a:t>, 4+2+1, </a:t>
            </a:r>
            <a:r>
              <a:rPr lang="ko-KR" altLang="en-US" dirty="0"/>
              <a:t>따라서 합계 </a:t>
            </a:r>
            <a:r>
              <a:rPr lang="en-US" altLang="ko-KR" dirty="0"/>
              <a:t>7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만약 모든 그룹의 권한을 다 허용해 줄 경우</a:t>
            </a:r>
            <a:r>
              <a:rPr lang="en-US" altLang="ko-KR" dirty="0"/>
              <a:t>, 777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857250" lvl="2" indent="0">
              <a:buFont typeface="Marlett" pitchFamily="2" charset="2"/>
              <a:buNone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 </a:t>
            </a:r>
            <a:r>
              <a:rPr lang="en-US" altLang="ko-KR" dirty="0"/>
              <a:t>– </a:t>
            </a:r>
            <a:r>
              <a:rPr lang="ko-KR" altLang="en-US" dirty="0"/>
              <a:t>권한 변경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권한</a:t>
            </a:r>
            <a:r>
              <a:rPr lang="en-US" altLang="ko-KR" dirty="0"/>
              <a:t>(</a:t>
            </a:r>
            <a:r>
              <a:rPr lang="ko-KR" altLang="en-US" dirty="0"/>
              <a:t>문자모드</a:t>
            </a:r>
            <a:r>
              <a:rPr lang="en-US" altLang="ko-KR" dirty="0"/>
              <a:t>)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ko-KR" altLang="en-US" b="1" dirty="0">
                <a:solidFill>
                  <a:srgbClr val="FF0000"/>
                </a:solidFill>
              </a:rPr>
              <a:t>권한을 표시하는 문자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857250" lvl="2" indent="0">
              <a:buFont typeface="Marlett" pitchFamily="2" charset="2"/>
              <a:buNone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857250" lvl="2" indent="0">
              <a:buFont typeface="Marlett" pitchFamily="2" charset="2"/>
              <a:buNone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857250" lvl="2" indent="0">
              <a:buFont typeface="Marlett" pitchFamily="2" charset="2"/>
              <a:buNone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ko-KR" altLang="en-US" dirty="0"/>
              <a:t>권한</a:t>
            </a:r>
            <a:r>
              <a:rPr lang="en-US" altLang="ko-KR" dirty="0"/>
              <a:t>(</a:t>
            </a:r>
            <a:r>
              <a:rPr lang="ko-KR" altLang="en-US" dirty="0"/>
              <a:t>숫자모드</a:t>
            </a:r>
            <a:r>
              <a:rPr lang="en-US" altLang="ko-KR" dirty="0"/>
              <a:t>)</a:t>
            </a:r>
          </a:p>
          <a:p>
            <a:pPr marL="1371600" lvl="3" indent="0">
              <a:buFontTx/>
              <a:buNone/>
              <a:defRPr/>
            </a:pPr>
            <a:endParaRPr lang="en-US" altLang="ko-KR" b="1" dirty="0"/>
          </a:p>
          <a:p>
            <a:pPr marL="1371600" lvl="3" indent="0">
              <a:buFontTx/>
              <a:buNone/>
              <a:defRPr/>
            </a:pPr>
            <a:endParaRPr lang="en-US" altLang="ko-KR" b="1" dirty="0"/>
          </a:p>
          <a:p>
            <a:pPr marL="1371600" lvl="3" indent="0">
              <a:buFontTx/>
              <a:buNone/>
              <a:defRPr/>
            </a:pPr>
            <a:endParaRPr lang="en-US" altLang="ko-KR" b="1" dirty="0"/>
          </a:p>
          <a:p>
            <a:pPr marL="1371600" lvl="3" indent="0">
              <a:buFontTx/>
              <a:buNone/>
              <a:defRPr/>
            </a:pPr>
            <a:endParaRPr lang="en-US" altLang="ko-KR" b="1" dirty="0"/>
          </a:p>
          <a:p>
            <a:pPr marL="1371600" lvl="3" indent="0">
              <a:buFontTx/>
              <a:buNone/>
              <a:defRPr/>
            </a:pPr>
            <a:endParaRPr lang="en-US" altLang="ko-KR" b="1" dirty="0"/>
          </a:p>
          <a:p>
            <a:pPr marL="857250" lvl="2" indent="0">
              <a:buFont typeface="Marlett" pitchFamily="2" charset="2"/>
              <a:buNone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ko-KR" altLang="en-US" b="1" dirty="0">
                <a:solidFill>
                  <a:srgbClr val="FF0000"/>
                </a:solidFill>
              </a:rPr>
              <a:t>뒤에 따라 하기를 해보면서 권한을 변경을 해보도록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846263"/>
            <a:ext cx="6176963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860800"/>
            <a:ext cx="6696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 </a:t>
            </a:r>
            <a:r>
              <a:rPr lang="en-US" altLang="ko-KR" dirty="0"/>
              <a:t>– </a:t>
            </a:r>
            <a:r>
              <a:rPr lang="ko-KR" altLang="en-US" dirty="0"/>
              <a:t>권한 변경</a:t>
            </a:r>
          </a:p>
        </p:txBody>
      </p:sp>
      <p:sp>
        <p:nvSpPr>
          <p:cNvPr id="2560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chmod </a:t>
            </a:r>
            <a:r>
              <a:rPr lang="ko-KR" altLang="en-US" dirty="0"/>
              <a:t>따라 하기</a:t>
            </a:r>
            <a:endParaRPr lang="en-US" altLang="ko-KR" dirty="0"/>
          </a:p>
          <a:p>
            <a:pPr lvl="1">
              <a:buFont typeface="+mj-lt"/>
              <a:buAutoNum type="arabicParenR"/>
            </a:pPr>
            <a:r>
              <a:rPr lang="en-US" altLang="ko-KR" sz="1400" dirty="0" err="1"/>
              <a:t>mkdir</a:t>
            </a:r>
            <a:r>
              <a:rPr lang="ko-KR" altLang="en-US" sz="1400" dirty="0"/>
              <a:t>을 이용하여 자신의 계정 디렉터리에서 </a:t>
            </a:r>
            <a:r>
              <a:rPr lang="en-US" altLang="ko-KR" sz="1400" dirty="0"/>
              <a:t>chmodtest</a:t>
            </a:r>
            <a:r>
              <a:rPr lang="ko-KR" altLang="en-US" sz="1400" dirty="0"/>
              <a:t>를 만들고 </a:t>
            </a:r>
            <a:r>
              <a:rPr lang="en-US" altLang="ko-KR" sz="1400" dirty="0"/>
              <a:t>ls –l </a:t>
            </a:r>
            <a:r>
              <a:rPr lang="ko-KR" altLang="en-US" sz="1400" dirty="0"/>
              <a:t>명령을 통해 현재 권한을 확인한다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FF0000"/>
                </a:solidFill>
              </a:rPr>
              <a:t>chmodtest </a:t>
            </a:r>
            <a:r>
              <a:rPr lang="ko-KR" altLang="en-US" sz="1800" dirty="0">
                <a:solidFill>
                  <a:srgbClr val="FF0000"/>
                </a:solidFill>
              </a:rPr>
              <a:t> 디렉터리 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FF0000"/>
                </a:solidFill>
              </a:rPr>
              <a:t>user</a:t>
            </a:r>
            <a:r>
              <a:rPr lang="ko-KR" altLang="en-US" sz="1800" dirty="0">
                <a:solidFill>
                  <a:srgbClr val="FF0000"/>
                </a:solidFill>
              </a:rPr>
              <a:t>와 </a:t>
            </a:r>
            <a:r>
              <a:rPr lang="en-US" altLang="ko-KR" sz="1800" dirty="0">
                <a:solidFill>
                  <a:srgbClr val="FF0000"/>
                </a:solidFill>
              </a:rPr>
              <a:t>group</a:t>
            </a:r>
            <a:r>
              <a:rPr lang="ko-KR" altLang="en-US" sz="1800" dirty="0">
                <a:solidFill>
                  <a:srgbClr val="FF0000"/>
                </a:solidFill>
              </a:rPr>
              <a:t> 읽기쓰기실행 </a:t>
            </a:r>
            <a:r>
              <a:rPr lang="en-US" altLang="ko-KR" sz="1800" dirty="0">
                <a:solidFill>
                  <a:srgbClr val="FF0000"/>
                </a:solidFill>
              </a:rPr>
              <a:t>(rwx) </a:t>
            </a:r>
            <a:r>
              <a:rPr lang="ko-KR" altLang="en-US" sz="1800" dirty="0">
                <a:solidFill>
                  <a:srgbClr val="FF0000"/>
                </a:solidFill>
              </a:rPr>
              <a:t>권한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FF0000"/>
                </a:solidFill>
              </a:rPr>
              <a:t>다른 사용자</a:t>
            </a:r>
            <a:r>
              <a:rPr lang="en-US" altLang="ko-KR" sz="1800" dirty="0">
                <a:solidFill>
                  <a:srgbClr val="FF0000"/>
                </a:solidFill>
              </a:rPr>
              <a:t>(other)</a:t>
            </a:r>
            <a:r>
              <a:rPr lang="ko-KR" altLang="en-US" sz="1800" dirty="0">
                <a:solidFill>
                  <a:srgbClr val="FF0000"/>
                </a:solidFill>
              </a:rPr>
              <a:t> 읽기실행</a:t>
            </a:r>
            <a:r>
              <a:rPr lang="en-US" altLang="ko-KR" sz="1800" dirty="0">
                <a:solidFill>
                  <a:srgbClr val="FF0000"/>
                </a:solidFill>
              </a:rPr>
              <a:t>(r-x) </a:t>
            </a:r>
            <a:r>
              <a:rPr lang="ko-KR" altLang="en-US" sz="1800" dirty="0">
                <a:solidFill>
                  <a:srgbClr val="FF0000"/>
                </a:solidFill>
              </a:rPr>
              <a:t>권한</a:t>
            </a:r>
            <a:endParaRPr lang="en-US" altLang="ko-KR" sz="1800" dirty="0">
              <a:solidFill>
                <a:srgbClr val="FF0000"/>
              </a:solidFill>
            </a:endParaRPr>
          </a:p>
          <a:p>
            <a:endParaRPr lang="en-US" altLang="ko-KR" sz="1800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2636912"/>
            <a:ext cx="6078537" cy="1030288"/>
            <a:chOff x="1446213" y="2470150"/>
            <a:chExt cx="6078537" cy="1030288"/>
          </a:xfrm>
        </p:grpSpPr>
        <p:pic>
          <p:nvPicPr>
            <p:cNvPr id="2560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175" y="2470150"/>
              <a:ext cx="581977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7" name="직사각형 5"/>
            <p:cNvSpPr>
              <a:spLocks noChangeArrowheads="1"/>
            </p:cNvSpPr>
            <p:nvPr/>
          </p:nvSpPr>
          <p:spPr bwMode="auto">
            <a:xfrm>
              <a:off x="1446213" y="3284538"/>
              <a:ext cx="6078537" cy="21590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 b="0" dirty="0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 </a:t>
            </a:r>
            <a:r>
              <a:rPr lang="en-US" altLang="ko-KR" dirty="0"/>
              <a:t>– </a:t>
            </a:r>
            <a:r>
              <a:rPr lang="ko-KR" altLang="en-US" dirty="0"/>
              <a:t>권한 변경</a:t>
            </a:r>
          </a:p>
        </p:txBody>
      </p:sp>
      <p:sp>
        <p:nvSpPr>
          <p:cNvPr id="2662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>
              <a:buFont typeface="+mj-lt"/>
              <a:buAutoNum type="arabicParenR" startAt="2"/>
            </a:pPr>
            <a:r>
              <a:rPr lang="en-US" altLang="ko-KR" dirty="0"/>
              <a:t>chmodtest </a:t>
            </a:r>
            <a:r>
              <a:rPr lang="ko-KR" altLang="en-US" dirty="0"/>
              <a:t>디렉터리를 문자모드를 이용해서 그룹에게 쓰기권한을 제거한다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 chmod g-w chmodtest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chmod </a:t>
            </a:r>
            <a:r>
              <a:rPr lang="ko-KR" altLang="en-US" dirty="0">
                <a:solidFill>
                  <a:srgbClr val="FF0000"/>
                </a:solidFill>
              </a:rPr>
              <a:t>명령어 옵션으로 그룹</a:t>
            </a:r>
            <a:r>
              <a:rPr lang="en-US" altLang="ko-KR" dirty="0">
                <a:solidFill>
                  <a:srgbClr val="FF0000"/>
                </a:solidFill>
              </a:rPr>
              <a:t>(g)</a:t>
            </a:r>
            <a:r>
              <a:rPr lang="ko-KR" altLang="en-US" dirty="0">
                <a:solidFill>
                  <a:srgbClr val="FF0000"/>
                </a:solidFill>
              </a:rPr>
              <a:t>에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쓰기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기능</a:t>
            </a:r>
            <a:r>
              <a:rPr lang="en-US" altLang="ko-KR" dirty="0">
                <a:solidFill>
                  <a:srgbClr val="FF0000"/>
                </a:solidFill>
              </a:rPr>
              <a:t>(w)</a:t>
            </a:r>
            <a:r>
              <a:rPr lang="ko-KR" altLang="en-US" dirty="0">
                <a:solidFill>
                  <a:srgbClr val="FF0000"/>
                </a:solidFill>
              </a:rPr>
              <a:t>을 제거</a:t>
            </a:r>
            <a:r>
              <a:rPr lang="en-US" altLang="ko-KR" dirty="0">
                <a:solidFill>
                  <a:srgbClr val="FF0000"/>
                </a:solidFill>
              </a:rPr>
              <a:t>(-)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lvl="1">
              <a:buFont typeface="+mj-lt"/>
              <a:buAutoNum type="arabicParenR" startAt="3"/>
            </a:pPr>
            <a:r>
              <a:rPr lang="ko-KR" altLang="en-US" dirty="0"/>
              <a:t>이번에는 </a:t>
            </a:r>
            <a:r>
              <a:rPr lang="ko-KR" altLang="en-US" dirty="0" err="1"/>
              <a:t>숫자모드를</a:t>
            </a:r>
            <a:r>
              <a:rPr lang="ko-KR" altLang="en-US" dirty="0"/>
              <a:t> 이용 하여  모든 권한</a:t>
            </a:r>
            <a:r>
              <a:rPr lang="en-US" altLang="ko-KR" dirty="0"/>
              <a:t> (</a:t>
            </a:r>
            <a:r>
              <a:rPr lang="en-US" altLang="ko-KR" dirty="0" err="1"/>
              <a:t>rwx</a:t>
            </a:r>
            <a:r>
              <a:rPr lang="en-US" altLang="ko-KR" dirty="0"/>
              <a:t>)</a:t>
            </a:r>
            <a:r>
              <a:rPr lang="ko-KR" altLang="en-US" dirty="0"/>
              <a:t>을  추가한다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#chmod 777 chmodtest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331640" y="2167161"/>
            <a:ext cx="5975350" cy="1057275"/>
            <a:chOff x="1476375" y="2276475"/>
            <a:chExt cx="5975350" cy="1057275"/>
          </a:xfrm>
        </p:grpSpPr>
        <p:pic>
          <p:nvPicPr>
            <p:cNvPr id="2663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5" y="2276475"/>
              <a:ext cx="5924550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직사각형 7"/>
            <p:cNvSpPr>
              <a:spLocks noChangeArrowheads="1"/>
            </p:cNvSpPr>
            <p:nvPr/>
          </p:nvSpPr>
          <p:spPr bwMode="auto">
            <a:xfrm>
              <a:off x="1508125" y="3068638"/>
              <a:ext cx="5943600" cy="24606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 b="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63390" y="4580668"/>
            <a:ext cx="5689600" cy="1038225"/>
            <a:chOff x="1619250" y="5084763"/>
            <a:chExt cx="5689600" cy="1038225"/>
          </a:xfrm>
        </p:grpSpPr>
        <p:pic>
          <p:nvPicPr>
            <p:cNvPr id="26632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250" y="5084763"/>
              <a:ext cx="566737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직사각형 10"/>
            <p:cNvSpPr>
              <a:spLocks noChangeArrowheads="1"/>
            </p:cNvSpPr>
            <p:nvPr/>
          </p:nvSpPr>
          <p:spPr bwMode="auto">
            <a:xfrm>
              <a:off x="1636713" y="5876925"/>
              <a:ext cx="5672137" cy="246063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 b="0" dirty="0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</a:t>
            </a:r>
          </a:p>
        </p:txBody>
      </p:sp>
      <p:sp>
        <p:nvSpPr>
          <p:cNvPr id="2765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2"/>
            </a:pPr>
            <a:r>
              <a:rPr lang="en-US" altLang="ko-KR" dirty="0"/>
              <a:t>rm</a:t>
            </a:r>
          </a:p>
          <a:p>
            <a:pPr lvl="1"/>
            <a:r>
              <a:rPr lang="en-US" altLang="ko-KR" dirty="0"/>
              <a:t>Remove: </a:t>
            </a:r>
            <a:r>
              <a:rPr lang="ko-KR" altLang="en-US" dirty="0"/>
              <a:t>파일 및 디렉터리 삭제</a:t>
            </a:r>
            <a:endParaRPr lang="en-US" altLang="ko-KR" dirty="0"/>
          </a:p>
          <a:p>
            <a:pPr lvl="1"/>
            <a:r>
              <a:rPr lang="ko-KR" altLang="en-US" dirty="0"/>
              <a:t>사용법</a:t>
            </a:r>
            <a:r>
              <a:rPr lang="en-US" altLang="ko-KR" dirty="0"/>
              <a:t>: rm [</a:t>
            </a:r>
            <a:r>
              <a:rPr lang="ko-KR" altLang="en-US" dirty="0"/>
              <a:t>삭제할 파일</a:t>
            </a:r>
            <a:r>
              <a:rPr lang="en-US" altLang="ko-KR" dirty="0"/>
              <a:t>]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옵션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-f: </a:t>
            </a:r>
            <a:r>
              <a:rPr lang="ko-KR" altLang="en-US" dirty="0"/>
              <a:t>디렉터리 안의 파일을 삭제할 때 사용자에게 확인을 요구하지 않음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-r: </a:t>
            </a:r>
            <a:r>
              <a:rPr lang="ko-KR" altLang="en-US" dirty="0"/>
              <a:t>인수 </a:t>
            </a:r>
            <a:r>
              <a:rPr lang="en-US" altLang="ko-KR" dirty="0"/>
              <a:t>list </a:t>
            </a:r>
            <a:r>
              <a:rPr lang="ko-KR" altLang="en-US" dirty="0"/>
              <a:t>에서 지정한 디렉터리 혹은 아래의 서브디렉터리 삭제</a:t>
            </a:r>
          </a:p>
          <a:p>
            <a:pPr lvl="2">
              <a:lnSpc>
                <a:spcPct val="80000"/>
              </a:lnSpc>
            </a:pPr>
            <a:r>
              <a:rPr lang="en-US" altLang="ko-KR" dirty="0"/>
              <a:t>- i: write permission </a:t>
            </a:r>
            <a:r>
              <a:rPr lang="ko-KR" altLang="en-US" dirty="0"/>
              <a:t>이 없는 파일의 삭제를 위해 대화식으로 확인</a:t>
            </a:r>
          </a:p>
          <a:p>
            <a:pPr lvl="2">
              <a:lnSpc>
                <a:spcPct val="8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-p: </a:t>
            </a:r>
            <a:r>
              <a:rPr lang="ko-KR" altLang="en-US" dirty="0"/>
              <a:t>디렉터리 </a:t>
            </a:r>
            <a:r>
              <a:rPr lang="en-US" altLang="ko-KR" dirty="0"/>
              <a:t>dir-name </a:t>
            </a:r>
            <a:r>
              <a:rPr lang="ko-KR" altLang="en-US" dirty="0"/>
              <a:t>과 비어있는 부모 디렉터리를 사용자가 제거 할 수 있다</a:t>
            </a:r>
            <a:r>
              <a:rPr lang="en-US" altLang="ko-KR" dirty="0"/>
              <a:t>. </a:t>
            </a:r>
          </a:p>
          <a:p>
            <a:pPr lvl="2">
              <a:lnSpc>
                <a:spcPct val="80000"/>
              </a:lnSpc>
            </a:pPr>
            <a:r>
              <a:rPr lang="en-US" altLang="ko-KR" dirty="0"/>
              <a:t> -s: -p </a:t>
            </a:r>
            <a:r>
              <a:rPr lang="ko-KR" altLang="en-US" dirty="0"/>
              <a:t>선택항목 지정 시 표준오류에 출력되는 메시지를 삭제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사용 예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b="0" dirty="0"/>
              <a:t>     </a:t>
            </a:r>
            <a:r>
              <a:rPr lang="en-US" altLang="ko-KR" b="0" dirty="0"/>
              <a:t>[root@root test] rm date1.out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0" dirty="0"/>
              <a:t>     [root@root test] rm date*.out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0" dirty="0"/>
              <a:t>     [root@root test] ls</a:t>
            </a:r>
          </a:p>
          <a:p>
            <a:pPr>
              <a:buAutoNum type="romanUcPeriod" startAt="12"/>
            </a:pPr>
            <a:r>
              <a:rPr lang="en-US" altLang="ko-KR" dirty="0"/>
              <a:t>cat</a:t>
            </a:r>
          </a:p>
          <a:p>
            <a:pPr lvl="1"/>
            <a:r>
              <a:rPr lang="en-US" altLang="ko-KR" dirty="0"/>
              <a:t>Catenae: </a:t>
            </a:r>
            <a:r>
              <a:rPr lang="ko-KR" altLang="en-US" dirty="0"/>
              <a:t>텍스트 파일 내용 출력</a:t>
            </a:r>
            <a:endParaRPr lang="en-US" altLang="ko-KR" dirty="0"/>
          </a:p>
          <a:p>
            <a:pPr lvl="1"/>
            <a:r>
              <a:rPr lang="ko-KR" altLang="en-US" dirty="0"/>
              <a:t>사용법</a:t>
            </a:r>
            <a:r>
              <a:rPr lang="en-US" altLang="ko-KR" dirty="0"/>
              <a:t>: cat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</a:p>
          <a:p>
            <a:pPr lvl="1"/>
            <a:r>
              <a:rPr lang="ko-KR" altLang="en-US" dirty="0"/>
              <a:t>사용 예</a:t>
            </a:r>
            <a:r>
              <a:rPr lang="en-US" altLang="ko-KR" dirty="0"/>
              <a:t>: cat date.out</a:t>
            </a:r>
          </a:p>
          <a:p>
            <a:pPr>
              <a:buAutoNum type="romanUcPeriod" startAt="12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</a:t>
            </a:r>
          </a:p>
        </p:txBody>
      </p:sp>
      <p:sp>
        <p:nvSpPr>
          <p:cNvPr id="28675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4"/>
            </a:pPr>
            <a:r>
              <a:rPr lang="en-US" altLang="ko-KR" dirty="0"/>
              <a:t>tar</a:t>
            </a:r>
          </a:p>
          <a:p>
            <a:pPr lvl="1"/>
            <a:r>
              <a:rPr lang="ko-KR" altLang="en-US" dirty="0"/>
              <a:t>아카이브</a:t>
            </a:r>
            <a:r>
              <a:rPr lang="en-US" altLang="ko-KR" dirty="0"/>
              <a:t>(.tar)</a:t>
            </a:r>
            <a:r>
              <a:rPr lang="ko-KR" altLang="en-US" dirty="0"/>
              <a:t>를 만들거나 푼다</a:t>
            </a:r>
            <a:endParaRPr lang="en-US" altLang="ko-KR" dirty="0"/>
          </a:p>
          <a:p>
            <a:pPr lvl="2"/>
            <a:r>
              <a:rPr lang="ko-KR" altLang="en-US" dirty="0"/>
              <a:t>아카이브란 여러 파일을 하나로 묶는 것</a:t>
            </a:r>
            <a:endParaRPr lang="en-US" altLang="ko-KR" dirty="0"/>
          </a:p>
          <a:p>
            <a:pPr lvl="1"/>
            <a:r>
              <a:rPr lang="ko-KR" altLang="en-US" dirty="0"/>
              <a:t>옵션</a:t>
            </a:r>
            <a:endParaRPr lang="en-US" altLang="ko-KR" dirty="0"/>
          </a:p>
          <a:p>
            <a:pPr lvl="2"/>
            <a:r>
              <a:rPr lang="en-US" altLang="ko-KR" dirty="0"/>
              <a:t>-c : </a:t>
            </a:r>
            <a:r>
              <a:rPr lang="ko-KR" altLang="en-US" dirty="0"/>
              <a:t>아카이브 생성</a:t>
            </a:r>
            <a:endParaRPr lang="en-US" altLang="ko-KR" dirty="0"/>
          </a:p>
          <a:p>
            <a:pPr lvl="2"/>
            <a:r>
              <a:rPr lang="en-US" altLang="ko-KR" dirty="0"/>
              <a:t>-x : </a:t>
            </a:r>
            <a:r>
              <a:rPr lang="ko-KR" altLang="en-US" dirty="0"/>
              <a:t>아카이브에 묶인 파일이나 디렉터리를 풀어 줌</a:t>
            </a:r>
            <a:endParaRPr lang="en-US" altLang="ko-KR" dirty="0"/>
          </a:p>
          <a:p>
            <a:pPr lvl="2"/>
            <a:r>
              <a:rPr lang="en-US" altLang="ko-KR" dirty="0"/>
              <a:t>-f : </a:t>
            </a:r>
            <a:r>
              <a:rPr lang="ko-KR" altLang="en-US" dirty="0"/>
              <a:t>파일 이름 지정</a:t>
            </a:r>
            <a:endParaRPr lang="en-US" altLang="ko-KR" dirty="0"/>
          </a:p>
          <a:p>
            <a:pPr lvl="2"/>
            <a:r>
              <a:rPr lang="en-US" altLang="ko-KR" dirty="0"/>
              <a:t>-v : </a:t>
            </a:r>
            <a:r>
              <a:rPr lang="ko-KR" altLang="en-US" dirty="0"/>
              <a:t>아카이브에 추가되거나 풀리고 있는 파일의 이름을 화면에 보여 줌</a:t>
            </a:r>
            <a:endParaRPr lang="en-US" altLang="ko-KR" dirty="0"/>
          </a:p>
          <a:p>
            <a:pPr lvl="2"/>
            <a:r>
              <a:rPr lang="en-US" altLang="ko-KR" dirty="0"/>
              <a:t>-z : *.gz </a:t>
            </a:r>
            <a:r>
              <a:rPr lang="ko-KR" altLang="en-US" dirty="0"/>
              <a:t>파일로 압축</a:t>
            </a:r>
            <a:endParaRPr lang="en-US" altLang="ko-KR" dirty="0"/>
          </a:p>
          <a:p>
            <a:pPr lvl="1"/>
            <a:r>
              <a:rPr lang="ko-KR" altLang="en-US" dirty="0"/>
              <a:t>사용법</a:t>
            </a:r>
            <a:endParaRPr lang="en-US" altLang="ko-KR" dirty="0"/>
          </a:p>
          <a:p>
            <a:pPr lvl="2"/>
            <a:r>
              <a:rPr lang="ko-KR" altLang="en-US" dirty="0"/>
              <a:t>파일 묶고 압축 </a:t>
            </a:r>
            <a:r>
              <a:rPr lang="en-US" altLang="ko-KR" dirty="0"/>
              <a:t>: tar cvfz [</a:t>
            </a:r>
            <a:r>
              <a:rPr lang="ko-KR" altLang="en-US" dirty="0"/>
              <a:t>파일명</a:t>
            </a:r>
            <a:r>
              <a:rPr lang="en-US" altLang="ko-KR" dirty="0"/>
              <a:t>.tar.gz] [</a:t>
            </a:r>
            <a:r>
              <a:rPr lang="ko-KR" altLang="en-US" dirty="0"/>
              <a:t>압축할 파일</a:t>
            </a:r>
            <a:r>
              <a:rPr lang="en-US" altLang="ko-KR" dirty="0"/>
              <a:t>/</a:t>
            </a:r>
            <a:r>
              <a:rPr lang="ko-KR" altLang="en-US" dirty="0"/>
              <a:t>디렉터리</a:t>
            </a:r>
            <a:r>
              <a:rPr lang="en-US" altLang="ko-KR" dirty="0"/>
              <a:t>]</a:t>
            </a:r>
          </a:p>
          <a:p>
            <a:pPr lvl="2"/>
            <a:r>
              <a:rPr lang="ko-KR" altLang="en-US" dirty="0"/>
              <a:t>압축된 파일 풀기 </a:t>
            </a:r>
            <a:r>
              <a:rPr lang="en-US" altLang="ko-KR" dirty="0"/>
              <a:t>: tar xvfz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</a:p>
          <a:p>
            <a:pPr lvl="1"/>
            <a:r>
              <a:rPr lang="ko-KR" altLang="en-US" dirty="0"/>
              <a:t>예제</a:t>
            </a:r>
          </a:p>
          <a:p>
            <a:pPr lvl="2">
              <a:buFont typeface="Marlett" pitchFamily="2" charset="2"/>
              <a:buNone/>
            </a:pPr>
            <a:r>
              <a:rPr lang="en-US" altLang="ko-KR" dirty="0"/>
              <a:t>$ tar cvf tarfile .</a:t>
            </a:r>
          </a:p>
          <a:p>
            <a:pPr lvl="2">
              <a:buFont typeface="Marlett" pitchFamily="2" charset="2"/>
              <a:buNone/>
            </a:pPr>
            <a:r>
              <a:rPr lang="en-US" altLang="ko-KR" dirty="0"/>
              <a:t>$ tar xvf tarfile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무엇을 하려 하는가</a:t>
            </a:r>
            <a:r>
              <a:rPr lang="en-US" altLang="ko-KR" dirty="0"/>
              <a:t>?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28105" y="1614181"/>
            <a:ext cx="7560319" cy="4674353"/>
            <a:chOff x="900113" y="1260475"/>
            <a:chExt cx="8135937" cy="5172075"/>
          </a:xfrm>
        </p:grpSpPr>
        <p:cxnSp>
          <p:nvCxnSpPr>
            <p:cNvPr id="8199" name="꺾인 연결선 9"/>
            <p:cNvCxnSpPr>
              <a:cxnSpLocks noChangeShapeType="1"/>
              <a:stCxn id="8201" idx="3"/>
              <a:endCxn id="8198" idx="2"/>
            </p:cNvCxnSpPr>
            <p:nvPr/>
          </p:nvCxnSpPr>
          <p:spPr bwMode="auto">
            <a:xfrm flipV="1">
              <a:off x="4108450" y="5499444"/>
              <a:ext cx="2803526" cy="565774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8200" name="Picture 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13" y="1260475"/>
              <a:ext cx="2527300" cy="517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1" name="TextBox 11"/>
            <p:cNvSpPr txBox="1">
              <a:spLocks noChangeArrowheads="1"/>
            </p:cNvSpPr>
            <p:nvPr/>
          </p:nvSpPr>
          <p:spPr bwMode="auto">
            <a:xfrm>
              <a:off x="3203575" y="5834237"/>
              <a:ext cx="9048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b="0" dirty="0"/>
                <a:t>Linux</a:t>
              </a:r>
              <a:endParaRPr lang="ko-KR" altLang="en-US" sz="2400" b="0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787900" y="1395757"/>
              <a:ext cx="4248150" cy="4103687"/>
              <a:chOff x="4787900" y="1395757"/>
              <a:chExt cx="4248150" cy="4103687"/>
            </a:xfrm>
          </p:grpSpPr>
          <p:pic>
            <p:nvPicPr>
              <p:cNvPr id="8197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388" y="1687853"/>
                <a:ext cx="1655762" cy="1655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98" name="직사각형 7"/>
              <p:cNvSpPr>
                <a:spLocks noChangeArrowheads="1"/>
              </p:cNvSpPr>
              <p:nvPr/>
            </p:nvSpPr>
            <p:spPr bwMode="auto">
              <a:xfrm>
                <a:off x="4787900" y="1395757"/>
                <a:ext cx="4248150" cy="410368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itchFamily="2" charset="2"/>
                  <a:buBlip>
                    <a:blip r:embed="rId3"/>
                  </a:buBlip>
                  <a:defRPr kumimoji="1" sz="2000" b="1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itchFamily="2" charset="2"/>
                  <a:buBlip>
                    <a:blip r:embed="rId4"/>
                  </a:buBlip>
                  <a:defRPr kumimoji="1" sz="2800" b="1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Marlett" pitchFamily="2" charset="2"/>
                  <a:buBlip>
                    <a:blip r:embed="rId5"/>
                  </a:buBlip>
                  <a:defRPr kumimoji="1" sz="16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 kumimoji="1" sz="14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r"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en-US" sz="2400" b="0" dirty="0"/>
              </a:p>
            </p:txBody>
          </p:sp>
          <p:pic>
            <p:nvPicPr>
              <p:cNvPr id="8202" name="Picture 18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1088" y="3627779"/>
                <a:ext cx="2219325" cy="1692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03" name="Picture 19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3025" y="1473545"/>
                <a:ext cx="1695450" cy="1878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04" name="Picture 2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5000" y="3483317"/>
                <a:ext cx="2014538" cy="1878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8" name="바닥글 개체 틀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ko-KR" dirty="0"/>
              <a:t>1. </a:t>
            </a:r>
            <a:r>
              <a:rPr lang="ko-KR" altLang="en-US" dirty="0"/>
              <a:t>디렉터리 생성</a:t>
            </a:r>
            <a:r>
              <a:rPr lang="en-US" altLang="ko-KR" dirty="0"/>
              <a:t>, </a:t>
            </a:r>
            <a:r>
              <a:rPr lang="ko-KR" altLang="en-US" dirty="0"/>
              <a:t>권한 변경</a:t>
            </a:r>
            <a:r>
              <a:rPr lang="en-US" altLang="ko-KR" dirty="0"/>
              <a:t>, </a:t>
            </a:r>
            <a:r>
              <a:rPr lang="ko-KR" altLang="en-US" dirty="0"/>
              <a:t>목록출력 실습</a:t>
            </a:r>
            <a:endParaRPr lang="en-US" altLang="ko-KR" dirty="0"/>
          </a:p>
          <a:p>
            <a:pPr lvl="1">
              <a:defRPr/>
            </a:pPr>
            <a:r>
              <a:rPr lang="ko-KR" altLang="en-US" sz="1600" dirty="0"/>
              <a:t>자신의 학번으로 디렉터리를 생성 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디렉터리 접근 권한을 소유자 전용으로 변경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변경된 권한을 화면에 출력</a:t>
            </a:r>
            <a:endParaRPr lang="en-US" altLang="ko-KR" sz="1600" dirty="0"/>
          </a:p>
          <a:p>
            <a:pPr lvl="1">
              <a:defRPr/>
            </a:pPr>
            <a:r>
              <a:rPr lang="en-US" altLang="ko-KR" sz="1600" dirty="0"/>
              <a:t>Hint: chmod [</a:t>
            </a:r>
            <a:r>
              <a:rPr lang="ko-KR" altLang="en-US" sz="1600" dirty="0"/>
              <a:t>권한</a:t>
            </a:r>
            <a:r>
              <a:rPr lang="en-US" altLang="ko-KR" sz="1600" dirty="0"/>
              <a:t>]</a:t>
            </a:r>
            <a:r>
              <a:rPr lang="ko-KR" altLang="en-US" sz="1600" dirty="0"/>
              <a:t> </a:t>
            </a:r>
            <a:r>
              <a:rPr lang="en-US" altLang="ko-KR" sz="1600" dirty="0"/>
              <a:t>[</a:t>
            </a:r>
            <a:r>
              <a:rPr lang="ko-KR" altLang="en-US" sz="1600" dirty="0"/>
              <a:t>대상폴더</a:t>
            </a:r>
            <a:r>
              <a:rPr lang="en-US" altLang="ko-KR" sz="1600" dirty="0"/>
              <a:t>]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dirty="0"/>
              <a:t>2.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압축해제</a:t>
            </a:r>
            <a:r>
              <a:rPr lang="en-US" altLang="ko-KR" dirty="0"/>
              <a:t>, </a:t>
            </a:r>
            <a:r>
              <a:rPr lang="ko-KR" altLang="en-US" dirty="0"/>
              <a:t>이동</a:t>
            </a:r>
            <a:r>
              <a:rPr lang="en-US" altLang="ko-KR" dirty="0"/>
              <a:t>(</a:t>
            </a:r>
            <a:r>
              <a:rPr lang="ko-KR" altLang="en-US" dirty="0"/>
              <a:t>이름변경</a:t>
            </a:r>
            <a:r>
              <a:rPr lang="en-US" altLang="ko-KR" dirty="0"/>
              <a:t>), </a:t>
            </a:r>
            <a:r>
              <a:rPr lang="ko-KR" altLang="en-US" dirty="0"/>
              <a:t>압축 실습</a:t>
            </a:r>
            <a:endParaRPr lang="en-US" altLang="ko-KR" dirty="0"/>
          </a:p>
          <a:p>
            <a:pPr lvl="1">
              <a:defRPr/>
            </a:pPr>
            <a:r>
              <a:rPr lang="en-US" altLang="ko-KR" sz="1600" dirty="0"/>
              <a:t>/home/sys03/esl03/lab01/lab01.tar.gz</a:t>
            </a:r>
            <a:r>
              <a:rPr lang="ko-KR" altLang="en-US" sz="1600" dirty="0"/>
              <a:t>을 복사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압축해제</a:t>
            </a:r>
            <a:endParaRPr lang="en-US" altLang="ko-KR" sz="1600" dirty="0"/>
          </a:p>
          <a:p>
            <a:pPr lvl="1">
              <a:defRPr/>
            </a:pPr>
            <a:r>
              <a:rPr lang="en-US" altLang="ko-KR" sz="1600" dirty="0"/>
              <a:t>lab01 </a:t>
            </a:r>
            <a:r>
              <a:rPr lang="ko-KR" altLang="en-US" sz="1600" dirty="0"/>
              <a:t>디렉터리를 학번으로 이름 변경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변경된 학번 디렉터리를 </a:t>
            </a:r>
            <a:r>
              <a:rPr lang="ko-KR" altLang="en-US" sz="1600" dirty="0">
                <a:solidFill>
                  <a:srgbClr val="FF0000"/>
                </a:solidFill>
              </a:rPr>
              <a:t>분반</a:t>
            </a:r>
            <a:r>
              <a:rPr lang="en-US" altLang="ko-KR" sz="1600" dirty="0">
                <a:solidFill>
                  <a:srgbClr val="FF0000"/>
                </a:solidFill>
              </a:rPr>
              <a:t>_</a:t>
            </a:r>
            <a:r>
              <a:rPr lang="ko-KR" altLang="en-US" sz="1600" dirty="0">
                <a:solidFill>
                  <a:srgbClr val="FF0000"/>
                </a:solidFill>
              </a:rPr>
              <a:t>학번</a:t>
            </a:r>
            <a:r>
              <a:rPr lang="en-US" altLang="ko-KR" sz="1600" dirty="0">
                <a:solidFill>
                  <a:srgbClr val="FF0000"/>
                </a:solidFill>
              </a:rPr>
              <a:t>.tar.gz</a:t>
            </a:r>
            <a:r>
              <a:rPr lang="ko-KR" altLang="en-US" sz="1600" dirty="0"/>
              <a:t>로 압축</a:t>
            </a:r>
            <a:endParaRPr lang="en-US" altLang="ko-KR" sz="1600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7150" indent="0">
              <a:buFont typeface="Wingdings" pitchFamily="2" charset="2"/>
              <a:buNone/>
              <a:defRPr/>
            </a:pPr>
            <a:r>
              <a:rPr lang="en-US" altLang="ko-KR" dirty="0"/>
              <a:t>3. </a:t>
            </a:r>
            <a:r>
              <a:rPr lang="ko-KR" altLang="en-US" dirty="0"/>
              <a:t>삭제 실습</a:t>
            </a:r>
            <a:endParaRPr lang="en-US" altLang="ko-KR" dirty="0"/>
          </a:p>
          <a:p>
            <a:pPr lvl="1">
              <a:defRPr/>
            </a:pPr>
            <a:r>
              <a:rPr lang="ko-KR" altLang="en-US" sz="1600" dirty="0"/>
              <a:t>영문이름으로 디렉터리를 생성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영문이름 디렉터리 안에 학번 디렉터리를 생성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한번에 생성한 </a:t>
            </a:r>
            <a:r>
              <a:rPr lang="en-US" altLang="ko-KR" sz="1600" dirty="0"/>
              <a:t>2</a:t>
            </a:r>
            <a:r>
              <a:rPr lang="ko-KR" altLang="en-US" sz="1600" dirty="0"/>
              <a:t>개의 디렉터리 삭제</a:t>
            </a:r>
            <a:r>
              <a:rPr lang="en-US" altLang="ko-KR" sz="1600" dirty="0"/>
              <a:t> 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</a:t>
            </a:r>
          </a:p>
        </p:txBody>
      </p:sp>
      <p:sp>
        <p:nvSpPr>
          <p:cNvPr id="3174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5"/>
            </a:pPr>
            <a:r>
              <a:rPr lang="en-US" altLang="ko-KR" dirty="0"/>
              <a:t>find</a:t>
            </a:r>
          </a:p>
          <a:p>
            <a:pPr lvl="1"/>
            <a:r>
              <a:rPr lang="ko-KR" altLang="en-US" dirty="0"/>
              <a:t>디스크에 저장된 각종 파일</a:t>
            </a:r>
            <a:r>
              <a:rPr lang="en-US" altLang="ko-KR" dirty="0"/>
              <a:t>/</a:t>
            </a:r>
            <a:r>
              <a:rPr lang="ko-KR" altLang="en-US" dirty="0"/>
              <a:t>디렉터리 검색</a:t>
            </a:r>
            <a:endParaRPr lang="en-US" altLang="ko-KR" dirty="0"/>
          </a:p>
          <a:p>
            <a:pPr lvl="1"/>
            <a:r>
              <a:rPr lang="ko-KR" altLang="en-US" dirty="0"/>
              <a:t>사용법</a:t>
            </a:r>
            <a:r>
              <a:rPr lang="en-US" altLang="ko-KR" dirty="0"/>
              <a:t>: find [path..] [expression]</a:t>
            </a:r>
          </a:p>
          <a:p>
            <a:pPr lvl="1"/>
            <a:r>
              <a:rPr lang="en-US" altLang="ko-KR" dirty="0"/>
              <a:t>Path : </a:t>
            </a:r>
            <a:r>
              <a:rPr lang="ko-KR" altLang="en-US" dirty="0"/>
              <a:t>파일을 탐색할 경로의 리스트 </a:t>
            </a:r>
            <a:r>
              <a:rPr lang="en-US" altLang="ko-KR" dirty="0"/>
              <a:t>(recursive search)</a:t>
            </a:r>
          </a:p>
          <a:p>
            <a:pPr lvl="1"/>
            <a:r>
              <a:rPr lang="en-US" altLang="ko-KR" dirty="0"/>
              <a:t>Expression</a:t>
            </a:r>
          </a:p>
          <a:p>
            <a:pPr lvl="2"/>
            <a:r>
              <a:rPr lang="en-US" altLang="ko-KR" dirty="0"/>
              <a:t>-name ‘pattern’ : </a:t>
            </a:r>
            <a:r>
              <a:rPr lang="ko-KR" altLang="en-US" dirty="0"/>
              <a:t>파일명이 </a:t>
            </a:r>
            <a:r>
              <a:rPr lang="en-US" altLang="ko-KR" dirty="0"/>
              <a:t>‘pattern’</a:t>
            </a:r>
            <a:r>
              <a:rPr lang="ko-KR" altLang="en-US" dirty="0"/>
              <a:t>과 일치이면 참 </a:t>
            </a:r>
            <a:r>
              <a:rPr lang="en-US" altLang="ko-KR" dirty="0"/>
              <a:t>(*, [, ], ? </a:t>
            </a:r>
            <a:r>
              <a:rPr lang="ko-KR" altLang="en-US" dirty="0"/>
              <a:t>포함가능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-perm 'oct' : permission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진수 표현이 </a:t>
            </a:r>
            <a:r>
              <a:rPr lang="en-US" altLang="ko-KR" dirty="0"/>
              <a:t>oct</a:t>
            </a:r>
            <a:r>
              <a:rPr lang="ko-KR" altLang="en-US" dirty="0"/>
              <a:t>와 일치이면 참</a:t>
            </a:r>
            <a:endParaRPr lang="en-US" altLang="ko-KR" dirty="0"/>
          </a:p>
          <a:p>
            <a:pPr lvl="2"/>
            <a:r>
              <a:rPr lang="en-US" altLang="ko-KR" dirty="0"/>
              <a:t>-type 'ch' : </a:t>
            </a:r>
            <a:r>
              <a:rPr lang="ko-KR" altLang="en-US" dirty="0"/>
              <a:t>파일 유형이 </a:t>
            </a:r>
            <a:r>
              <a:rPr lang="en-US" altLang="ko-KR" dirty="0"/>
              <a:t>ch </a:t>
            </a:r>
            <a:r>
              <a:rPr lang="ko-KR" altLang="en-US" dirty="0"/>
              <a:t>이면 참</a:t>
            </a:r>
            <a:endParaRPr lang="en-US" altLang="ko-KR" dirty="0"/>
          </a:p>
          <a:p>
            <a:pPr lvl="2"/>
            <a:r>
              <a:rPr lang="en-US" altLang="ko-KR" dirty="0"/>
              <a:t>-user 'userId' : </a:t>
            </a:r>
            <a:r>
              <a:rPr lang="ko-KR" altLang="en-US" dirty="0"/>
              <a:t>파일 소유자가 </a:t>
            </a:r>
            <a:r>
              <a:rPr lang="en-US" altLang="ko-KR" dirty="0"/>
              <a:t>userId</a:t>
            </a:r>
            <a:r>
              <a:rPr lang="ko-KR" altLang="en-US" dirty="0"/>
              <a:t>이면 참</a:t>
            </a:r>
            <a:endParaRPr lang="en-US" altLang="ko-KR" dirty="0"/>
          </a:p>
          <a:p>
            <a:pPr lvl="2"/>
            <a:r>
              <a:rPr lang="en-US" altLang="ko-KR" dirty="0"/>
              <a:t>-group 'groupId' : </a:t>
            </a:r>
            <a:r>
              <a:rPr lang="ko-KR" altLang="en-US" dirty="0"/>
              <a:t>파일 그룹이 </a:t>
            </a:r>
            <a:r>
              <a:rPr lang="en-US" altLang="ko-KR" dirty="0"/>
              <a:t>groupId</a:t>
            </a:r>
            <a:r>
              <a:rPr lang="ko-KR" altLang="en-US" dirty="0"/>
              <a:t>이면 참</a:t>
            </a:r>
          </a:p>
          <a:p>
            <a:pPr lvl="2"/>
            <a:r>
              <a:rPr lang="en-US" altLang="ko-KR" dirty="0"/>
              <a:t>-atime 'count' : </a:t>
            </a:r>
            <a:r>
              <a:rPr lang="ko-KR" altLang="en-US" dirty="0"/>
              <a:t>파일에 접근한 날 수가 </a:t>
            </a:r>
            <a:r>
              <a:rPr lang="en-US" altLang="ko-KR" dirty="0"/>
              <a:t>count </a:t>
            </a:r>
            <a:r>
              <a:rPr lang="ko-KR" altLang="en-US" dirty="0"/>
              <a:t>이내 이면 참</a:t>
            </a:r>
            <a:endParaRPr lang="en-US" altLang="ko-KR" dirty="0"/>
          </a:p>
          <a:p>
            <a:pPr lvl="2"/>
            <a:r>
              <a:rPr lang="en-US" altLang="ko-KR" dirty="0"/>
              <a:t>-mtime 'count' : </a:t>
            </a:r>
            <a:r>
              <a:rPr lang="ko-KR" altLang="en-US" dirty="0"/>
              <a:t>파일을 수정한 날 수가 </a:t>
            </a:r>
            <a:r>
              <a:rPr lang="en-US" altLang="ko-KR" dirty="0"/>
              <a:t>count </a:t>
            </a:r>
            <a:r>
              <a:rPr lang="ko-KR" altLang="en-US" dirty="0"/>
              <a:t>이내이면 참</a:t>
            </a:r>
            <a:endParaRPr lang="en-US" altLang="ko-KR" dirty="0"/>
          </a:p>
          <a:p>
            <a:pPr lvl="2"/>
            <a:r>
              <a:rPr lang="en-US" altLang="ko-KR" dirty="0"/>
              <a:t>-ctime 'count' : </a:t>
            </a:r>
            <a:r>
              <a:rPr lang="ko-KR" altLang="en-US" dirty="0"/>
              <a:t>파일이 수정되고 파일 속성이 바뀐 날수가 </a:t>
            </a:r>
            <a:r>
              <a:rPr lang="en-US" altLang="ko-KR" dirty="0"/>
              <a:t>count </a:t>
            </a:r>
            <a:r>
              <a:rPr lang="ko-KR" altLang="en-US" dirty="0"/>
              <a:t>이내</a:t>
            </a:r>
            <a:endParaRPr lang="en-US" altLang="ko-KR" dirty="0"/>
          </a:p>
          <a:p>
            <a:pPr lvl="2"/>
            <a:r>
              <a:rPr lang="en-US" altLang="ko-KR" dirty="0"/>
              <a:t>-exec 'command' : </a:t>
            </a:r>
            <a:r>
              <a:rPr lang="ko-KR" altLang="en-US" dirty="0"/>
              <a:t>수행중인 </a:t>
            </a:r>
            <a:r>
              <a:rPr lang="en-US" altLang="ko-KR" dirty="0"/>
              <a:t>command</a:t>
            </a:r>
            <a:r>
              <a:rPr lang="ko-KR" altLang="en-US" dirty="0"/>
              <a:t>의 종료 값이 </a:t>
            </a:r>
            <a:r>
              <a:rPr lang="en-US" altLang="ko-KR" dirty="0"/>
              <a:t>0</a:t>
            </a:r>
            <a:r>
              <a:rPr lang="ko-KR" altLang="en-US" dirty="0"/>
              <a:t>이면 참 </a:t>
            </a:r>
            <a:r>
              <a:rPr lang="en-US" altLang="ko-KR" dirty="0"/>
              <a:t>\;</a:t>
            </a:r>
            <a:r>
              <a:rPr lang="ko-KR" altLang="en-US" dirty="0"/>
              <a:t>로 끝남</a:t>
            </a:r>
            <a:r>
              <a:rPr lang="en-US" altLang="ko-KR" dirty="0"/>
              <a:t>, command</a:t>
            </a:r>
            <a:r>
              <a:rPr lang="ko-KR" altLang="en-US" dirty="0"/>
              <a:t>의 </a:t>
            </a:r>
            <a:r>
              <a:rPr lang="en-US" altLang="ko-KR" dirty="0"/>
              <a:t>argument</a:t>
            </a:r>
            <a:r>
              <a:rPr lang="ko-KR" altLang="en-US" dirty="0"/>
              <a:t>가 </a:t>
            </a:r>
            <a:r>
              <a:rPr lang="en-US" altLang="ko-KR" dirty="0"/>
              <a:t>{}</a:t>
            </a:r>
            <a:r>
              <a:rPr lang="ko-KR" altLang="en-US" dirty="0"/>
              <a:t>이면</a:t>
            </a:r>
            <a:r>
              <a:rPr lang="en-US" altLang="ko-KR" dirty="0"/>
              <a:t>, find</a:t>
            </a:r>
            <a:r>
              <a:rPr lang="ko-KR" altLang="en-US" dirty="0"/>
              <a:t>가 찾은 파일을 의미</a:t>
            </a:r>
            <a:endParaRPr lang="en-US" altLang="ko-KR" dirty="0"/>
          </a:p>
          <a:p>
            <a:pPr lvl="2"/>
            <a:r>
              <a:rPr lang="en-US" altLang="ko-KR" dirty="0"/>
              <a:t>-ls : </a:t>
            </a:r>
            <a:r>
              <a:rPr lang="ko-KR" altLang="en-US" dirty="0"/>
              <a:t>현재 파일의 속성을 보여주고 참 값을 반환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</a:t>
            </a:r>
          </a:p>
        </p:txBody>
      </p:sp>
      <p:sp>
        <p:nvSpPr>
          <p:cNvPr id="32771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/>
              <a:t>Expression</a:t>
            </a:r>
          </a:p>
          <a:p>
            <a:pPr lvl="2"/>
            <a:r>
              <a:rPr lang="en-US" altLang="ko-KR" dirty="0"/>
              <a:t>-name ‘pattern’ : </a:t>
            </a:r>
            <a:r>
              <a:rPr lang="ko-KR" altLang="en-US" dirty="0"/>
              <a:t>파일명이 </a:t>
            </a:r>
            <a:r>
              <a:rPr lang="en-US" altLang="ko-KR" dirty="0"/>
              <a:t>‘pattern’</a:t>
            </a:r>
            <a:r>
              <a:rPr lang="ko-KR" altLang="en-US" dirty="0"/>
              <a:t>과 일치이면 참 </a:t>
            </a:r>
            <a:r>
              <a:rPr lang="en-US" altLang="ko-KR" dirty="0"/>
              <a:t>(*, [, ], ? </a:t>
            </a:r>
            <a:r>
              <a:rPr lang="ko-KR" altLang="en-US" dirty="0"/>
              <a:t>포함가능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Font typeface="Marlett" pitchFamily="2" charset="2"/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-perm oct : permission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진수 표현이 </a:t>
            </a:r>
            <a:r>
              <a:rPr lang="en-US" altLang="ko-KR" dirty="0"/>
              <a:t>oct</a:t>
            </a:r>
            <a:r>
              <a:rPr lang="ko-KR" altLang="en-US" dirty="0"/>
              <a:t>와 일치이면 참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32774" name="그림 7" descr="캡처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642" y="2103829"/>
            <a:ext cx="54721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259632" y="3450966"/>
            <a:ext cx="5832475" cy="2109787"/>
            <a:chOff x="1403350" y="3068638"/>
            <a:chExt cx="5832475" cy="2109787"/>
          </a:xfrm>
        </p:grpSpPr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1403350" y="3975100"/>
              <a:ext cx="6477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sp>
          <p:nvSpPr>
            <p:cNvPr id="32776" name="TextBox 10"/>
            <p:cNvSpPr txBox="1">
              <a:spLocks noChangeArrowheads="1"/>
            </p:cNvSpPr>
            <p:nvPr/>
          </p:nvSpPr>
          <p:spPr bwMode="auto">
            <a:xfrm>
              <a:off x="1403350" y="4119563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sp>
          <p:nvSpPr>
            <p:cNvPr id="32777" name="TextBox 11"/>
            <p:cNvSpPr txBox="1">
              <a:spLocks noChangeArrowheads="1"/>
            </p:cNvSpPr>
            <p:nvPr/>
          </p:nvSpPr>
          <p:spPr bwMode="auto">
            <a:xfrm>
              <a:off x="1403350" y="4395788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sp>
          <p:nvSpPr>
            <p:cNvPr id="32778" name="TextBox 12"/>
            <p:cNvSpPr txBox="1">
              <a:spLocks noChangeArrowheads="1"/>
            </p:cNvSpPr>
            <p:nvPr/>
          </p:nvSpPr>
          <p:spPr bwMode="auto">
            <a:xfrm>
              <a:off x="1403350" y="4510088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sp>
          <p:nvSpPr>
            <p:cNvPr id="32779" name="TextBox 13"/>
            <p:cNvSpPr txBox="1">
              <a:spLocks noChangeArrowheads="1"/>
            </p:cNvSpPr>
            <p:nvPr/>
          </p:nvSpPr>
          <p:spPr bwMode="auto">
            <a:xfrm>
              <a:off x="1403350" y="4868863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pic>
          <p:nvPicPr>
            <p:cNvPr id="32780" name="그림 15" descr="캡처22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150" y="3068638"/>
              <a:ext cx="5400675" cy="210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1" name="TextBox 17"/>
            <p:cNvSpPr txBox="1">
              <a:spLocks noChangeArrowheads="1"/>
            </p:cNvSpPr>
            <p:nvPr/>
          </p:nvSpPr>
          <p:spPr bwMode="auto">
            <a:xfrm>
              <a:off x="1403350" y="4725988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</a:t>
            </a:r>
          </a:p>
        </p:txBody>
      </p:sp>
      <p:sp>
        <p:nvSpPr>
          <p:cNvPr id="33796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2"/>
            <a:r>
              <a:rPr lang="en-US" altLang="ko-KR" dirty="0"/>
              <a:t>-type term : </a:t>
            </a:r>
            <a:r>
              <a:rPr lang="ko-KR" altLang="en-US" dirty="0"/>
              <a:t>파일 유형이 </a:t>
            </a:r>
            <a:r>
              <a:rPr lang="en-US" altLang="ko-KR" dirty="0"/>
              <a:t>term </a:t>
            </a:r>
            <a:r>
              <a:rPr lang="ko-KR" altLang="en-US" dirty="0"/>
              <a:t>이면 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Font typeface="Marlett" pitchFamily="2" charset="2"/>
              <a:buNone/>
            </a:pPr>
            <a:endParaRPr lang="en-US" altLang="ko-KR" dirty="0"/>
          </a:p>
          <a:p>
            <a:pPr lvl="2">
              <a:buFont typeface="Marlett" pitchFamily="2" charset="2"/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-user userId : </a:t>
            </a:r>
            <a:r>
              <a:rPr lang="ko-KR" altLang="en-US" dirty="0"/>
              <a:t>파일 소유자가 </a:t>
            </a:r>
            <a:r>
              <a:rPr lang="en-US" altLang="ko-KR" dirty="0"/>
              <a:t>userId</a:t>
            </a:r>
            <a:r>
              <a:rPr lang="ko-KR" altLang="en-US" dirty="0"/>
              <a:t>이면 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-group groupId : </a:t>
            </a:r>
            <a:r>
              <a:rPr lang="ko-KR" altLang="en-US" dirty="0"/>
              <a:t>파일 그룹이 </a:t>
            </a:r>
            <a:r>
              <a:rPr lang="en-US" altLang="ko-KR" dirty="0"/>
              <a:t>groupId</a:t>
            </a:r>
            <a:r>
              <a:rPr lang="ko-KR" altLang="en-US" dirty="0"/>
              <a:t>이면 참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54867" y="1870075"/>
            <a:ext cx="6417533" cy="1846957"/>
            <a:chOff x="1763713" y="1557338"/>
            <a:chExt cx="7727093" cy="1990725"/>
          </a:xfrm>
        </p:grpSpPr>
        <p:pic>
          <p:nvPicPr>
            <p:cNvPr id="33799" name="그림 7" descr="캡처3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713" y="1557338"/>
              <a:ext cx="4824412" cy="199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0" name="TextBox 8"/>
            <p:cNvSpPr txBox="1">
              <a:spLocks noChangeArrowheads="1"/>
            </p:cNvSpPr>
            <p:nvPr/>
          </p:nvSpPr>
          <p:spPr bwMode="auto">
            <a:xfrm>
              <a:off x="6659563" y="1590675"/>
              <a:ext cx="2831243" cy="895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/>
                <a:t>term: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/>
                <a:t>f : </a:t>
              </a:r>
              <a:r>
                <a:rPr lang="ko-KR" altLang="en-US" sz="1600" b="0" dirty="0"/>
                <a:t>파일만 찾는다</a:t>
              </a:r>
              <a:r>
                <a:rPr lang="en-US" altLang="ko-KR" sz="1600" b="0" dirty="0"/>
                <a:t>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/>
                <a:t>d : </a:t>
              </a:r>
              <a:r>
                <a:rPr lang="ko-KR" altLang="en-US" sz="1600" b="0" dirty="0"/>
                <a:t>디렉터리만 찾는다</a:t>
              </a:r>
              <a:r>
                <a:rPr lang="en-US" altLang="ko-KR" sz="1600" b="0" dirty="0"/>
                <a:t>. </a:t>
              </a:r>
              <a:endParaRPr lang="ko-KR" altLang="en-US" sz="1600" b="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763607" y="4033625"/>
            <a:ext cx="4057379" cy="2131680"/>
            <a:chOff x="1803400" y="3860800"/>
            <a:chExt cx="4784725" cy="2232025"/>
          </a:xfrm>
        </p:grpSpPr>
        <p:pic>
          <p:nvPicPr>
            <p:cNvPr id="33794" name="그림 12" descr="캡처23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3400" y="3860800"/>
              <a:ext cx="4784725" cy="223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1" name="직사각형 10"/>
            <p:cNvSpPr>
              <a:spLocks noChangeArrowheads="1"/>
            </p:cNvSpPr>
            <p:nvPr/>
          </p:nvSpPr>
          <p:spPr bwMode="auto">
            <a:xfrm>
              <a:off x="2916238" y="4868863"/>
              <a:ext cx="536575" cy="1101725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 b="0" dirty="0"/>
            </a:p>
          </p:txBody>
        </p:sp>
        <p:sp>
          <p:nvSpPr>
            <p:cNvPr id="33802" name="직사각형 11"/>
            <p:cNvSpPr>
              <a:spLocks noChangeArrowheads="1"/>
            </p:cNvSpPr>
            <p:nvPr/>
          </p:nvSpPr>
          <p:spPr bwMode="auto">
            <a:xfrm>
              <a:off x="4859338" y="3860800"/>
              <a:ext cx="504825" cy="165100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 b="0" dirty="0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</a:t>
            </a:r>
          </a:p>
        </p:txBody>
      </p:sp>
      <p:sp>
        <p:nvSpPr>
          <p:cNvPr id="3481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2"/>
            <a:r>
              <a:rPr lang="en-US" altLang="ko-KR" dirty="0"/>
              <a:t>-atime count : </a:t>
            </a:r>
            <a:r>
              <a:rPr lang="ko-KR" altLang="en-US" dirty="0"/>
              <a:t>파일에 접근한 날 수가 </a:t>
            </a:r>
            <a:r>
              <a:rPr lang="en-US" altLang="ko-KR" dirty="0"/>
              <a:t>count </a:t>
            </a:r>
            <a:r>
              <a:rPr lang="ko-KR" altLang="en-US" dirty="0"/>
              <a:t>이내 이면 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-mtime count : </a:t>
            </a:r>
            <a:r>
              <a:rPr lang="ko-KR" altLang="en-US" dirty="0"/>
              <a:t>파일을 수정한 날 수가 </a:t>
            </a:r>
            <a:r>
              <a:rPr lang="en-US" altLang="ko-KR" dirty="0"/>
              <a:t>count </a:t>
            </a:r>
            <a:r>
              <a:rPr lang="ko-KR" altLang="en-US" dirty="0"/>
              <a:t>이내이면 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Font typeface="Marlett" pitchFamily="2" charset="2"/>
              <a:buNone/>
            </a:pPr>
            <a:endParaRPr lang="en-US" altLang="ko-KR" dirty="0"/>
          </a:p>
          <a:p>
            <a:pPr lvl="2">
              <a:buFont typeface="Marlett" pitchFamily="2" charset="2"/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-ctime count : </a:t>
            </a:r>
            <a:r>
              <a:rPr lang="ko-KR" altLang="en-US" dirty="0"/>
              <a:t>파일이 수정되고 파일 속성이 바뀐 날수가 </a:t>
            </a:r>
            <a:r>
              <a:rPr lang="en-US" altLang="ko-KR" dirty="0"/>
              <a:t>count </a:t>
            </a:r>
            <a:r>
              <a:rPr lang="ko-KR" altLang="en-US" dirty="0"/>
              <a:t>이내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756042" y="1839150"/>
            <a:ext cx="6769100" cy="1838325"/>
            <a:chOff x="1763713" y="1557338"/>
            <a:chExt cx="6769100" cy="1838325"/>
          </a:xfrm>
        </p:grpSpPr>
        <p:pic>
          <p:nvPicPr>
            <p:cNvPr id="34822" name="그림 7" descr="캡처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713" y="1557338"/>
              <a:ext cx="4392612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3" name="TextBox 9"/>
            <p:cNvSpPr txBox="1">
              <a:spLocks noChangeArrowheads="1"/>
            </p:cNvSpPr>
            <p:nvPr/>
          </p:nvSpPr>
          <p:spPr bwMode="auto">
            <a:xfrm>
              <a:off x="6227763" y="1681163"/>
              <a:ext cx="23050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 dirty="0"/>
                <a:t>-10</a:t>
              </a:r>
              <a:r>
                <a:rPr lang="ko-KR" altLang="en-US" sz="1400" b="0" dirty="0"/>
                <a:t>의</a:t>
              </a:r>
              <a:r>
                <a:rPr lang="en-US" altLang="ko-KR" sz="1400" b="0" dirty="0"/>
                <a:t> </a:t>
              </a:r>
              <a:r>
                <a:rPr lang="ko-KR" altLang="en-US" sz="1400" b="0" dirty="0"/>
                <a:t>의미</a:t>
              </a:r>
              <a:r>
                <a:rPr lang="en-US" altLang="ko-KR" sz="1400" b="0" dirty="0"/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 dirty="0"/>
                <a:t>10</a:t>
              </a:r>
              <a:r>
                <a:rPr lang="ko-KR" altLang="en-US" sz="1400" b="0" dirty="0"/>
                <a:t>일 이내에 접근한 파일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756042" y="3972682"/>
            <a:ext cx="6769100" cy="1871663"/>
            <a:chOff x="1763713" y="3933825"/>
            <a:chExt cx="6769100" cy="1871663"/>
          </a:xfrm>
        </p:grpSpPr>
        <p:pic>
          <p:nvPicPr>
            <p:cNvPr id="34824" name="그림 10" descr="캡처6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713" y="3933825"/>
              <a:ext cx="4392612" cy="187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5" name="TextBox 11"/>
            <p:cNvSpPr txBox="1">
              <a:spLocks noChangeArrowheads="1"/>
            </p:cNvSpPr>
            <p:nvPr/>
          </p:nvSpPr>
          <p:spPr bwMode="auto">
            <a:xfrm>
              <a:off x="6227763" y="4149725"/>
              <a:ext cx="2305050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 dirty="0"/>
                <a:t>-3</a:t>
              </a:r>
              <a:r>
                <a:rPr lang="ko-KR" altLang="en-US" sz="1400" b="0" dirty="0"/>
                <a:t>의</a:t>
              </a:r>
              <a:r>
                <a:rPr lang="en-US" altLang="ko-KR" sz="1400" b="0" dirty="0"/>
                <a:t> </a:t>
              </a:r>
              <a:r>
                <a:rPr lang="ko-KR" altLang="en-US" sz="1400" b="0" dirty="0"/>
                <a:t>의미</a:t>
              </a:r>
              <a:r>
                <a:rPr lang="en-US" altLang="ko-KR" sz="1400" b="0" dirty="0"/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 dirty="0"/>
                <a:t>3</a:t>
              </a:r>
              <a:r>
                <a:rPr lang="ko-KR" altLang="en-US" sz="1400" b="0" dirty="0"/>
                <a:t>일 이내에 수정한 파일</a:t>
              </a: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</a:t>
            </a:r>
          </a:p>
        </p:txBody>
      </p:sp>
      <p:sp>
        <p:nvSpPr>
          <p:cNvPr id="3584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2"/>
            <a:r>
              <a:rPr lang="en-US" altLang="ko-KR" dirty="0"/>
              <a:t>-exec command : </a:t>
            </a:r>
            <a:r>
              <a:rPr lang="ko-KR" altLang="en-US" dirty="0"/>
              <a:t>수행중인 </a:t>
            </a:r>
            <a:r>
              <a:rPr lang="en-US" altLang="ko-KR" dirty="0"/>
              <a:t>command</a:t>
            </a:r>
            <a:r>
              <a:rPr lang="ko-KR" altLang="en-US" dirty="0"/>
              <a:t>의 종료 값이 </a:t>
            </a:r>
            <a:r>
              <a:rPr lang="en-US" altLang="ko-KR" dirty="0"/>
              <a:t>0</a:t>
            </a:r>
            <a:r>
              <a:rPr lang="ko-KR" altLang="en-US" dirty="0"/>
              <a:t>이면 참 </a:t>
            </a:r>
            <a:r>
              <a:rPr lang="en-US" altLang="ko-KR" dirty="0"/>
              <a:t>\;</a:t>
            </a:r>
            <a:r>
              <a:rPr lang="ko-KR" altLang="en-US" dirty="0"/>
              <a:t>로 끝남</a:t>
            </a:r>
            <a:r>
              <a:rPr lang="en-US" altLang="ko-KR" dirty="0"/>
              <a:t>, command</a:t>
            </a:r>
            <a:r>
              <a:rPr lang="ko-KR" altLang="en-US" dirty="0"/>
              <a:t>의 </a:t>
            </a:r>
            <a:r>
              <a:rPr lang="en-US" altLang="ko-KR" dirty="0"/>
              <a:t>argument</a:t>
            </a:r>
            <a:r>
              <a:rPr lang="ko-KR" altLang="en-US" dirty="0"/>
              <a:t>가 </a:t>
            </a:r>
            <a:r>
              <a:rPr lang="en-US" altLang="ko-KR" dirty="0"/>
              <a:t>{}</a:t>
            </a:r>
            <a:r>
              <a:rPr lang="ko-KR" altLang="en-US" dirty="0"/>
              <a:t>이면</a:t>
            </a:r>
            <a:r>
              <a:rPr lang="en-US" altLang="ko-KR" dirty="0"/>
              <a:t>, find</a:t>
            </a:r>
            <a:r>
              <a:rPr lang="ko-KR" altLang="en-US" dirty="0"/>
              <a:t>가 찾은 파일을 의미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http://byeonely.tistory.com/111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Font typeface="Marlett" pitchFamily="2" charset="2"/>
              <a:buNone/>
            </a:pPr>
            <a:endParaRPr lang="en-US" altLang="ko-KR" dirty="0"/>
          </a:p>
          <a:p>
            <a:pPr lvl="2">
              <a:buFont typeface="Marlett" pitchFamily="2" charset="2"/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-ls : </a:t>
            </a:r>
            <a:r>
              <a:rPr lang="ko-KR" altLang="en-US" dirty="0"/>
              <a:t>현재 파일의 속성을 보여주고 참 값을 반환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35846" name="그림 8" descr="캡처2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5832128" cy="981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그림 9" descr="캡처2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01166"/>
            <a:ext cx="64801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</a:t>
            </a:r>
          </a:p>
        </p:txBody>
      </p:sp>
      <p:sp>
        <p:nvSpPr>
          <p:cNvPr id="3686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2"/>
            <a:r>
              <a:rPr lang="en-US" altLang="ko-KR" dirty="0"/>
              <a:t>-name ‘pattern’ : </a:t>
            </a:r>
            <a:r>
              <a:rPr lang="ko-KR" altLang="en-US" dirty="0"/>
              <a:t>파일명이 </a:t>
            </a:r>
            <a:r>
              <a:rPr lang="en-US" altLang="ko-KR" dirty="0"/>
              <a:t>‘pattern’</a:t>
            </a:r>
            <a:r>
              <a:rPr lang="ko-KR" altLang="en-US" dirty="0"/>
              <a:t>과 일치이면 참 </a:t>
            </a:r>
            <a:r>
              <a:rPr lang="en-US" altLang="ko-KR" dirty="0"/>
              <a:t>(*, [, ], ? </a:t>
            </a:r>
            <a:r>
              <a:rPr lang="ko-KR" altLang="en-US" dirty="0"/>
              <a:t>포함가능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Font typeface="Marlett" pitchFamily="2" charset="2"/>
              <a:buNone/>
            </a:pPr>
            <a:endParaRPr lang="en-US" altLang="ko-KR" dirty="0"/>
          </a:p>
          <a:p>
            <a:pPr lvl="2">
              <a:buFont typeface="Marlett" pitchFamily="2" charset="2"/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-perm oct : permission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진수 표현이 </a:t>
            </a:r>
            <a:r>
              <a:rPr lang="en-US" altLang="ko-KR" dirty="0"/>
              <a:t>oct</a:t>
            </a:r>
            <a:r>
              <a:rPr lang="ko-KR" altLang="en-US" dirty="0"/>
              <a:t>와 일치이면 참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36870" name="그림 7" descr="캡처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031" y="1847255"/>
            <a:ext cx="54721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331640" y="3212976"/>
            <a:ext cx="5832475" cy="2109787"/>
            <a:chOff x="1403350" y="3191421"/>
            <a:chExt cx="5832475" cy="2109787"/>
          </a:xfrm>
        </p:grpSpPr>
        <p:sp>
          <p:nvSpPr>
            <p:cNvPr id="36871" name="TextBox 9"/>
            <p:cNvSpPr txBox="1">
              <a:spLocks noChangeArrowheads="1"/>
            </p:cNvSpPr>
            <p:nvPr/>
          </p:nvSpPr>
          <p:spPr bwMode="auto">
            <a:xfrm>
              <a:off x="1403350" y="4097883"/>
              <a:ext cx="6477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sp>
          <p:nvSpPr>
            <p:cNvPr id="36872" name="TextBox 10"/>
            <p:cNvSpPr txBox="1">
              <a:spLocks noChangeArrowheads="1"/>
            </p:cNvSpPr>
            <p:nvPr/>
          </p:nvSpPr>
          <p:spPr bwMode="auto">
            <a:xfrm>
              <a:off x="1403350" y="4242346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sp>
          <p:nvSpPr>
            <p:cNvPr id="36873" name="TextBox 11"/>
            <p:cNvSpPr txBox="1">
              <a:spLocks noChangeArrowheads="1"/>
            </p:cNvSpPr>
            <p:nvPr/>
          </p:nvSpPr>
          <p:spPr bwMode="auto">
            <a:xfrm>
              <a:off x="1403350" y="4518571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sp>
          <p:nvSpPr>
            <p:cNvPr id="36874" name="TextBox 12"/>
            <p:cNvSpPr txBox="1">
              <a:spLocks noChangeArrowheads="1"/>
            </p:cNvSpPr>
            <p:nvPr/>
          </p:nvSpPr>
          <p:spPr bwMode="auto">
            <a:xfrm>
              <a:off x="1403350" y="4632871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sp>
          <p:nvSpPr>
            <p:cNvPr id="36875" name="TextBox 13"/>
            <p:cNvSpPr txBox="1">
              <a:spLocks noChangeArrowheads="1"/>
            </p:cNvSpPr>
            <p:nvPr/>
          </p:nvSpPr>
          <p:spPr bwMode="auto">
            <a:xfrm>
              <a:off x="1403350" y="4991646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pic>
          <p:nvPicPr>
            <p:cNvPr id="36876" name="그림 15" descr="캡처22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150" y="3191421"/>
              <a:ext cx="5400675" cy="210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7" name="TextBox 17"/>
            <p:cNvSpPr txBox="1">
              <a:spLocks noChangeArrowheads="1"/>
            </p:cNvSpPr>
            <p:nvPr/>
          </p:nvSpPr>
          <p:spPr bwMode="auto">
            <a:xfrm>
              <a:off x="1403350" y="4848771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</a:t>
            </a:r>
          </a:p>
        </p:txBody>
      </p:sp>
      <p:sp>
        <p:nvSpPr>
          <p:cNvPr id="4096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확장자가 </a:t>
            </a:r>
            <a:r>
              <a:rPr lang="en-US" altLang="ko-KR" dirty="0"/>
              <a:t>c</a:t>
            </a:r>
            <a:r>
              <a:rPr lang="ko-KR" altLang="en-US" dirty="0"/>
              <a:t>인 파일을 현재 디렉터리 이하에서 찾기</a:t>
            </a:r>
            <a:endParaRPr lang="en-US" altLang="ko-KR" dirty="0"/>
          </a:p>
          <a:p>
            <a:pPr lvl="2"/>
            <a:r>
              <a:rPr lang="en-US" altLang="ko-KR" dirty="0"/>
              <a:t>find . -name ‘*.c’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확장자가 </a:t>
            </a:r>
            <a:r>
              <a:rPr lang="en-US" altLang="ko-KR" dirty="0"/>
              <a:t>bak</a:t>
            </a:r>
            <a:r>
              <a:rPr lang="ko-KR" altLang="en-US" dirty="0"/>
              <a:t>인 파일을 찾아 속성을 표시한 후 삭제</a:t>
            </a:r>
            <a:endParaRPr lang="en-US" altLang="ko-KR" dirty="0"/>
          </a:p>
          <a:p>
            <a:pPr lvl="2"/>
            <a:r>
              <a:rPr lang="en-US" altLang="ko-KR" dirty="0"/>
              <a:t>find . -name '*.bak' -ls -exec rm {} \;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현재 디렉터리 이하에서 </a:t>
            </a:r>
            <a:r>
              <a:rPr lang="en-US" altLang="ko-KR" dirty="0"/>
              <a:t>user</a:t>
            </a:r>
            <a:r>
              <a:rPr lang="ko-KR" altLang="en-US" dirty="0"/>
              <a:t>가 </a:t>
            </a:r>
            <a:r>
              <a:rPr lang="en-US" altLang="ko-KR" dirty="0"/>
              <a:t>syspro</a:t>
            </a:r>
            <a:r>
              <a:rPr lang="ko-KR" altLang="en-US" dirty="0"/>
              <a:t>인 디렉터리 찾기</a:t>
            </a:r>
            <a:endParaRPr lang="en-US" altLang="ko-KR" dirty="0"/>
          </a:p>
          <a:p>
            <a:pPr lvl="2"/>
            <a:r>
              <a:rPr lang="en-US" altLang="ko-KR" dirty="0"/>
              <a:t>find . \( -type d -a -user syspro \)</a:t>
            </a:r>
          </a:p>
          <a:p>
            <a:pPr lvl="2"/>
            <a:r>
              <a:rPr lang="en-US" altLang="ko-KR" dirty="0"/>
              <a:t>AND: expression –a expression</a:t>
            </a:r>
          </a:p>
          <a:p>
            <a:pPr lvl="2"/>
            <a:r>
              <a:rPr lang="en-US" altLang="ko-KR" dirty="0"/>
              <a:t>OR: expression –o expression</a:t>
            </a:r>
          </a:p>
          <a:p>
            <a:pPr lvl="2"/>
            <a:r>
              <a:rPr lang="en-US" altLang="ko-KR" dirty="0"/>
              <a:t>NOT: ! expression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</a:t>
            </a:r>
          </a:p>
        </p:txBody>
      </p:sp>
      <p:sp>
        <p:nvSpPr>
          <p:cNvPr id="4198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6"/>
            </a:pPr>
            <a:r>
              <a:rPr lang="en-US" altLang="ko-KR" dirty="0"/>
              <a:t>grep</a:t>
            </a:r>
          </a:p>
          <a:p>
            <a:pPr lvl="1"/>
            <a:r>
              <a:rPr lang="ko-KR" altLang="en-US" dirty="0"/>
              <a:t>사용법</a:t>
            </a:r>
            <a:r>
              <a:rPr lang="en-US" altLang="ko-KR" dirty="0"/>
              <a:t>: grep [&lt;option&gt;] &lt;pattern&gt; [&lt;file name&gt;]</a:t>
            </a:r>
          </a:p>
          <a:p>
            <a:pPr lvl="1"/>
            <a:r>
              <a:rPr lang="ko-KR" altLang="en-US" dirty="0"/>
              <a:t>옵션</a:t>
            </a:r>
            <a:endParaRPr lang="en-US" altLang="ko-KR" dirty="0"/>
          </a:p>
          <a:p>
            <a:pPr lvl="2"/>
            <a:r>
              <a:rPr lang="en-US" altLang="ko-KR" dirty="0"/>
              <a:t>-i : </a:t>
            </a:r>
            <a:r>
              <a:rPr lang="ko-KR" altLang="en-US" dirty="0"/>
              <a:t>영문의 대소문자를 구분하지 않음</a:t>
            </a:r>
            <a:endParaRPr lang="en-US" altLang="ko-KR" dirty="0"/>
          </a:p>
          <a:p>
            <a:pPr lvl="2"/>
            <a:r>
              <a:rPr lang="en-US" altLang="ko-KR" dirty="0"/>
              <a:t>-v : pattern</a:t>
            </a:r>
            <a:r>
              <a:rPr lang="ko-KR" altLang="en-US" dirty="0"/>
              <a:t>을 포함하지 않는 라인 출력</a:t>
            </a:r>
            <a:endParaRPr lang="en-US" altLang="ko-KR" dirty="0"/>
          </a:p>
          <a:p>
            <a:pPr lvl="2"/>
            <a:r>
              <a:rPr lang="en-US" altLang="ko-KR" dirty="0"/>
              <a:t>-n : </a:t>
            </a:r>
            <a:r>
              <a:rPr lang="ko-KR" altLang="en-US" dirty="0"/>
              <a:t>검색 결과의 각 행의 선두에 행 번호를 넣음</a:t>
            </a:r>
            <a:endParaRPr lang="en-US" altLang="ko-KR" dirty="0"/>
          </a:p>
          <a:p>
            <a:pPr lvl="2"/>
            <a:r>
              <a:rPr lang="en-US" altLang="ko-KR" dirty="0"/>
              <a:t>-l : </a:t>
            </a:r>
            <a:r>
              <a:rPr lang="ko-KR" altLang="en-US" dirty="0"/>
              <a:t>파일명만 출력</a:t>
            </a:r>
            <a:endParaRPr lang="en-US" altLang="ko-KR" dirty="0"/>
          </a:p>
          <a:p>
            <a:pPr lvl="2"/>
            <a:r>
              <a:rPr lang="en-US" altLang="ko-KR" dirty="0"/>
              <a:t>-c : </a:t>
            </a:r>
            <a:r>
              <a:rPr lang="ko-KR" altLang="en-US" dirty="0"/>
              <a:t>패턴과 일치하는 라인의 개수만 출력</a:t>
            </a:r>
            <a:endParaRPr lang="en-US" altLang="ko-KR" dirty="0"/>
          </a:p>
          <a:p>
            <a:pPr lvl="2"/>
            <a:r>
              <a:rPr lang="en-US" altLang="ko-KR" dirty="0"/>
              <a:t>-r : </a:t>
            </a:r>
            <a:r>
              <a:rPr lang="ko-KR" altLang="en-US" dirty="0"/>
              <a:t>하위 디렉터리까지 검색</a:t>
            </a:r>
            <a:endParaRPr lang="en-US" altLang="ko-KR" dirty="0"/>
          </a:p>
          <a:p>
            <a:pPr lvl="1"/>
            <a:r>
              <a:rPr lang="ko-KR" altLang="en-US" dirty="0"/>
              <a:t>파일 이름에  *의 사용</a:t>
            </a:r>
          </a:p>
          <a:p>
            <a:pPr lvl="2"/>
            <a:r>
              <a:rPr lang="ko-KR" altLang="en-US" dirty="0"/>
              <a:t>파일이름에서 여러 개의 문자를 대치할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 </a:t>
            </a:r>
            <a:r>
              <a:rPr lang="en-US" altLang="ko-KR" dirty="0"/>
              <a:t>: grep the *.txt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passwd</a:t>
            </a:r>
          </a:p>
          <a:p>
            <a:pPr lvl="1">
              <a:defRPr/>
            </a:pPr>
            <a:r>
              <a:rPr lang="ko-KR" altLang="en-US" dirty="0"/>
              <a:t>패스워드 변경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pwd</a:t>
            </a:r>
          </a:p>
          <a:p>
            <a:pPr lvl="1">
              <a:defRPr/>
            </a:pPr>
            <a:r>
              <a:rPr lang="ko-KR" altLang="en-US" dirty="0"/>
              <a:t>현재 작업 디렉터리 절대경로 표시</a:t>
            </a: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buFont typeface="+mj-lt"/>
              <a:buAutoNum type="romanUcPeriod" startAt="3"/>
              <a:defRPr/>
            </a:pPr>
            <a:r>
              <a:rPr lang="en-US" altLang="ko-KR" dirty="0"/>
              <a:t>clear</a:t>
            </a:r>
          </a:p>
          <a:p>
            <a:pPr lvl="1">
              <a:defRPr/>
            </a:pPr>
            <a:r>
              <a:rPr lang="ko-KR" altLang="en-US" dirty="0"/>
              <a:t>화면 지우기</a:t>
            </a: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sz="2200" dirty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346" y="1644997"/>
            <a:ext cx="47815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71" y="3280948"/>
            <a:ext cx="30829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3100908" y="4573999"/>
            <a:ext cx="5487988" cy="1706562"/>
            <a:chOff x="2929458" y="4581128"/>
            <a:chExt cx="5487988" cy="1706562"/>
          </a:xfrm>
        </p:grpSpPr>
        <p:pic>
          <p:nvPicPr>
            <p:cNvPr id="12296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458" y="4652565"/>
              <a:ext cx="2260600" cy="1368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7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8121" y="4581128"/>
              <a:ext cx="2219325" cy="1414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8" name="TextBox 7"/>
            <p:cNvSpPr txBox="1">
              <a:spLocks noChangeArrowheads="1"/>
            </p:cNvSpPr>
            <p:nvPr/>
          </p:nvSpPr>
          <p:spPr bwMode="auto">
            <a:xfrm>
              <a:off x="3604146" y="5947965"/>
              <a:ext cx="86518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7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8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9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0" dirty="0">
                  <a:solidFill>
                    <a:srgbClr val="FF0000"/>
                  </a:solidFill>
                </a:rPr>
                <a:t>실행 전</a:t>
              </a:r>
            </a:p>
          </p:txBody>
        </p:sp>
        <p:sp>
          <p:nvSpPr>
            <p:cNvPr id="12299" name="TextBox 7"/>
            <p:cNvSpPr txBox="1">
              <a:spLocks noChangeArrowheads="1"/>
            </p:cNvSpPr>
            <p:nvPr/>
          </p:nvSpPr>
          <p:spPr bwMode="auto">
            <a:xfrm>
              <a:off x="6975996" y="5947965"/>
              <a:ext cx="86518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7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8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9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0" dirty="0">
                  <a:solidFill>
                    <a:srgbClr val="FF0000"/>
                  </a:solidFill>
                </a:rPr>
                <a:t>실행 후</a:t>
              </a:r>
            </a:p>
          </p:txBody>
        </p:sp>
        <p:sp>
          <p:nvSpPr>
            <p:cNvPr id="2" name="오른쪽 화살표 1"/>
            <p:cNvSpPr/>
            <p:nvPr/>
          </p:nvSpPr>
          <p:spPr bwMode="auto">
            <a:xfrm>
              <a:off x="5405338" y="5045857"/>
              <a:ext cx="590575" cy="484632"/>
            </a:xfrm>
            <a:prstGeom prst="rightArrow">
              <a:avLst>
                <a:gd name="adj1" fmla="val 50000"/>
                <a:gd name="adj2" fmla="val 75497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 latinLnBrk="0">
                <a:defRPr/>
              </a:pPr>
              <a:endParaRPr lang="ko-KR" altLang="en-US" dirty="0">
                <a:solidFill>
                  <a:srgbClr val="0033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</a:t>
            </a:r>
          </a:p>
        </p:txBody>
      </p:sp>
      <p:sp>
        <p:nvSpPr>
          <p:cNvPr id="43011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7"/>
            </a:pPr>
            <a:r>
              <a:rPr lang="en-US" altLang="ko-KR" dirty="0"/>
              <a:t>I/O Redirection</a:t>
            </a:r>
          </a:p>
          <a:p>
            <a:pPr lvl="1"/>
            <a:r>
              <a:rPr lang="en-US" altLang="ko-KR" dirty="0"/>
              <a:t>I/O</a:t>
            </a:r>
            <a:r>
              <a:rPr lang="ko-KR" altLang="en-US" dirty="0"/>
              <a:t>의 방향을 사용자가 원하는 대로 바꿀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사용 예</a:t>
            </a:r>
            <a:endParaRPr lang="en-US" altLang="ko-KR" dirty="0"/>
          </a:p>
          <a:p>
            <a:pPr lvl="2"/>
            <a:r>
              <a:rPr lang="en-US" altLang="ko-KR" dirty="0"/>
              <a:t>ls –al &gt; ls.list</a:t>
            </a:r>
          </a:p>
          <a:p>
            <a:pPr lvl="2"/>
            <a:r>
              <a:rPr lang="en-US" altLang="ko-KR" dirty="0"/>
              <a:t>sort &lt; ls.list &gt; sorted.list</a:t>
            </a:r>
          </a:p>
          <a:p>
            <a:pPr lvl="2"/>
            <a:r>
              <a:rPr lang="en-US" altLang="ko-KR" dirty="0"/>
              <a:t>cat &gt; test.txt  </a:t>
            </a:r>
          </a:p>
          <a:p>
            <a:pPr lvl="3"/>
            <a:r>
              <a:rPr lang="ko-KR" altLang="en-US" dirty="0"/>
              <a:t>탈출 시 </a:t>
            </a:r>
            <a:r>
              <a:rPr lang="en-US" altLang="ko-KR" dirty="0"/>
              <a:t>ctrl + d</a:t>
            </a:r>
          </a:p>
          <a:p>
            <a:pPr lvl="2"/>
            <a:r>
              <a:rPr lang="en-US" altLang="ko-KR" dirty="0"/>
              <a:t>cat &gt;&gt; test.txt</a:t>
            </a:r>
          </a:p>
          <a:p>
            <a:pPr lvl="2"/>
            <a:r>
              <a:rPr lang="en-US" altLang="ko-KR" dirty="0"/>
              <a:t>find / -name '*.c' 2&gt;/dev/null</a:t>
            </a:r>
          </a:p>
          <a:p>
            <a:pPr lvl="3"/>
            <a:r>
              <a:rPr lang="en-US" altLang="ko-KR" dirty="0"/>
              <a:t>2&gt;/dev/null </a:t>
            </a:r>
            <a:r>
              <a:rPr lang="ko-KR" altLang="en-US" dirty="0"/>
              <a:t>는 표준 에러를 표시하지 않는다는 명령어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90016"/>
              </p:ext>
            </p:extLst>
          </p:nvPr>
        </p:nvGraphicFramePr>
        <p:xfrm>
          <a:off x="1331641" y="2348880"/>
          <a:ext cx="3240359" cy="13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기호</a:t>
                      </a:r>
                    </a:p>
                  </a:txBody>
                  <a:tcPr marT="45700" marB="45700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marT="45700" marB="45700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0" marB="4570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쓰기</a:t>
                      </a:r>
                    </a:p>
                  </a:txBody>
                  <a:tcPr marT="45700" marB="4570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읽기</a:t>
                      </a: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추가해서 쓰기</a:t>
                      </a: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</a:t>
            </a:r>
          </a:p>
        </p:txBody>
      </p:sp>
      <p:sp>
        <p:nvSpPr>
          <p:cNvPr id="44035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8"/>
            </a:pPr>
            <a:r>
              <a:rPr lang="en-US" altLang="ko-KR" dirty="0"/>
              <a:t>Pipe</a:t>
            </a:r>
          </a:p>
          <a:p>
            <a:pPr lvl="1"/>
            <a:r>
              <a:rPr lang="ko-KR" altLang="en-US" sz="1600" dirty="0"/>
              <a:t>기호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| (shift + \) </a:t>
            </a:r>
          </a:p>
          <a:p>
            <a:pPr lvl="1"/>
            <a:r>
              <a:rPr lang="ko-KR" altLang="en-US" sz="1600" dirty="0"/>
              <a:t>기호를 기준으로 왼쪽 명령어의 출력을 오른쪽 명령어의 입력으로 보낸다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사용 예</a:t>
            </a:r>
            <a:endParaRPr lang="en-US" altLang="ko-KR" sz="1600" dirty="0"/>
          </a:p>
          <a:p>
            <a:pPr lvl="2"/>
            <a:r>
              <a:rPr lang="en-US" altLang="ko-KR" dirty="0"/>
              <a:t>cat /etc/passwd | more</a:t>
            </a:r>
          </a:p>
          <a:p>
            <a:pPr lvl="2"/>
            <a:r>
              <a:rPr lang="en-US" altLang="ko-KR" dirty="0"/>
              <a:t>ls /etc/rc5.d | sort –r | grep S &gt; result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ko-KR" dirty="0"/>
              <a:t>4. </a:t>
            </a:r>
            <a:r>
              <a:rPr lang="ko-KR" altLang="en-US" dirty="0"/>
              <a:t>검색 실습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/home/sys01/esl01/lab01.tar.gz</a:t>
            </a:r>
            <a:r>
              <a:rPr lang="ko-KR" altLang="en-US" dirty="0"/>
              <a:t>을 자신의 홈 디렉토리로 복사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압축 해제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lab01 </a:t>
            </a:r>
            <a:r>
              <a:rPr lang="ko-KR" altLang="en-US" dirty="0"/>
              <a:t>디렉터리에서 </a:t>
            </a:r>
            <a:r>
              <a:rPr lang="en-US" altLang="ko-KR" dirty="0" err="1">
                <a:solidFill>
                  <a:srgbClr val="FF0000"/>
                </a:solidFill>
              </a:rPr>
              <a:t>test.c</a:t>
            </a:r>
            <a:r>
              <a:rPr lang="en-US" altLang="ko-KR" dirty="0"/>
              <a:t> </a:t>
            </a:r>
            <a:r>
              <a:rPr lang="ko-KR" altLang="en-US" dirty="0"/>
              <a:t>파일이 어디에 위치하는지 검색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lab01 </a:t>
            </a:r>
            <a:r>
              <a:rPr lang="ko-KR" altLang="en-US" dirty="0"/>
              <a:t>디렉터리에서 </a:t>
            </a:r>
            <a:r>
              <a:rPr lang="en-US" altLang="ko-KR" dirty="0">
                <a:solidFill>
                  <a:srgbClr val="FF0000"/>
                </a:solidFill>
              </a:rPr>
              <a:t>test2.c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파일이 어디에 위치하는지 검색</a:t>
            </a:r>
            <a:endParaRPr lang="en-US" altLang="ko-KR" dirty="0"/>
          </a:p>
          <a:p>
            <a:pPr lvl="2">
              <a:defRPr/>
            </a:pPr>
            <a:r>
              <a:rPr lang="ko-KR" altLang="en-US" sz="1400" dirty="0">
                <a:solidFill>
                  <a:srgbClr val="FF0000"/>
                </a:solidFill>
              </a:rPr>
              <a:t>주의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반드시 </a:t>
            </a:r>
            <a:r>
              <a:rPr lang="en-US" altLang="ko-KR" sz="1400" dirty="0">
                <a:solidFill>
                  <a:srgbClr val="FF0000"/>
                </a:solidFill>
              </a:rPr>
              <a:t>find </a:t>
            </a:r>
            <a:r>
              <a:rPr lang="ko-KR" altLang="en-US" sz="1400" dirty="0">
                <a:solidFill>
                  <a:srgbClr val="FF0000"/>
                </a:solidFill>
              </a:rPr>
              <a:t>이용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dirty="0"/>
              <a:t>5. </a:t>
            </a:r>
            <a:r>
              <a:rPr lang="ko-KR" altLang="en-US" dirty="0"/>
              <a:t>백업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백업 디렉터리</a:t>
            </a:r>
            <a:r>
              <a:rPr lang="en-US" altLang="ko-KR" dirty="0"/>
              <a:t>(/backup)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본인 계정의 모든 파일을 백업</a:t>
            </a:r>
            <a:endParaRPr lang="en-US" altLang="ko-KR" dirty="0"/>
          </a:p>
          <a:p>
            <a:pPr lvl="2">
              <a:defRPr/>
            </a:pPr>
            <a:r>
              <a:rPr lang="ko-KR" altLang="en-US" sz="1400" dirty="0">
                <a:solidFill>
                  <a:srgbClr val="FF0000"/>
                </a:solidFill>
              </a:rPr>
              <a:t>주의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반드시 </a:t>
            </a:r>
            <a:r>
              <a:rPr lang="en-US" altLang="ko-KR" sz="1400" dirty="0">
                <a:solidFill>
                  <a:srgbClr val="FF0000"/>
                </a:solidFill>
              </a:rPr>
              <a:t>tar </a:t>
            </a:r>
            <a:r>
              <a:rPr lang="ko-KR" altLang="en-US" sz="1400" dirty="0">
                <a:solidFill>
                  <a:srgbClr val="FF0000"/>
                </a:solidFill>
              </a:rPr>
              <a:t>이용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57150" indent="0">
              <a:buFont typeface="Wingdings" pitchFamily="2" charset="2"/>
              <a:buNone/>
              <a:defRPr/>
            </a:pPr>
            <a:r>
              <a:rPr lang="en-US" altLang="ko-KR" dirty="0"/>
              <a:t>6. Pipe </a:t>
            </a:r>
            <a:r>
              <a:rPr lang="ko-KR" altLang="en-US" dirty="0"/>
              <a:t>실습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lab01</a:t>
            </a:r>
            <a:r>
              <a:rPr lang="ko-KR" altLang="en-US" dirty="0"/>
              <a:t>의 </a:t>
            </a:r>
            <a:r>
              <a:rPr lang="en-US" altLang="ko-KR" dirty="0"/>
              <a:t>List </a:t>
            </a:r>
            <a:r>
              <a:rPr lang="ko-KR" altLang="en-US" dirty="0"/>
              <a:t>명령을 사용하여 최근에 생성된 순서대로 파일의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번호를 포함한 결과를 </a:t>
            </a:r>
            <a:r>
              <a:rPr lang="en-US" altLang="ko-KR" dirty="0">
                <a:solidFill>
                  <a:srgbClr val="FF0000"/>
                </a:solidFill>
              </a:rPr>
              <a:t>I/O Redirection</a:t>
            </a:r>
            <a:r>
              <a:rPr lang="ko-KR" altLang="en-US" dirty="0"/>
              <a:t>을 이용해서 자신의 계정 디렉터리에 </a:t>
            </a:r>
            <a:r>
              <a:rPr lang="en-US" altLang="ko-KR" dirty="0"/>
              <a:t>list.txt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lvl="2">
              <a:defRPr/>
            </a:pPr>
            <a:r>
              <a:rPr lang="en-US" altLang="ko-KR" sz="1400" dirty="0">
                <a:solidFill>
                  <a:srgbClr val="FF0000"/>
                </a:solidFill>
              </a:rPr>
              <a:t>Hint: </a:t>
            </a:r>
            <a:r>
              <a:rPr lang="ko-KR" altLang="en-US" sz="1400" dirty="0" err="1">
                <a:solidFill>
                  <a:srgbClr val="FF0000"/>
                </a:solidFill>
              </a:rPr>
              <a:t>실습자료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쪽 참조</a:t>
            </a:r>
            <a:r>
              <a:rPr lang="en-US" altLang="ko-KR" sz="1400" dirty="0">
                <a:solidFill>
                  <a:srgbClr val="FF0000"/>
                </a:solidFill>
              </a:rPr>
              <a:t>, I/O redirection </a:t>
            </a:r>
            <a:r>
              <a:rPr lang="ko-KR" altLang="en-US" sz="1400" dirty="0">
                <a:solidFill>
                  <a:srgbClr val="FF0000"/>
                </a:solidFill>
              </a:rPr>
              <a:t>명령 사용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ko-KR" sz="1800" dirty="0"/>
              <a:t>7. cat </a:t>
            </a:r>
            <a:r>
              <a:rPr lang="ko-KR" altLang="en-US" sz="1800" dirty="0"/>
              <a:t>명령어를 사용하여 </a:t>
            </a:r>
            <a:r>
              <a:rPr lang="en-US" altLang="ko-KR" sz="1800" dirty="0" err="1"/>
              <a:t>grepfile</a:t>
            </a:r>
            <a:r>
              <a:rPr lang="en-US" altLang="ko-KR" sz="1800" dirty="0"/>
              <a:t> </a:t>
            </a:r>
            <a:r>
              <a:rPr lang="ko-KR" altLang="en-US" sz="1800" dirty="0"/>
              <a:t>을 만들어라</a:t>
            </a:r>
            <a:endParaRPr lang="en-US" altLang="ko-KR" sz="1800" dirty="0"/>
          </a:p>
          <a:p>
            <a:pPr>
              <a:defRPr/>
            </a:pPr>
            <a:endParaRPr lang="en-US" altLang="ko-KR" sz="1800" dirty="0"/>
          </a:p>
          <a:p>
            <a:pPr>
              <a:defRPr/>
            </a:pPr>
            <a:endParaRPr lang="en-US" altLang="ko-KR" sz="1800" dirty="0"/>
          </a:p>
          <a:p>
            <a:pPr>
              <a:defRPr/>
            </a:pPr>
            <a:endParaRPr lang="en-US" altLang="ko-KR" sz="1800" dirty="0"/>
          </a:p>
          <a:p>
            <a:pPr>
              <a:defRPr/>
            </a:pPr>
            <a:endParaRPr lang="en-US" altLang="ko-KR" sz="1800" dirty="0"/>
          </a:p>
          <a:p>
            <a:pPr>
              <a:defRPr/>
            </a:pPr>
            <a:endParaRPr lang="en-US" altLang="ko-KR" sz="1800" dirty="0"/>
          </a:p>
          <a:p>
            <a:pPr>
              <a:defRPr/>
            </a:pPr>
            <a:endParaRPr lang="en-US" altLang="ko-KR" sz="1800" dirty="0"/>
          </a:p>
          <a:p>
            <a:pPr>
              <a:defRPr/>
            </a:pPr>
            <a:endParaRPr lang="en-US" altLang="ko-KR" sz="18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800" dirty="0"/>
              <a:t>8. </a:t>
            </a:r>
            <a:r>
              <a:rPr lang="en-US" altLang="ko-KR" sz="1800" dirty="0" err="1"/>
              <a:t>grepfile</a:t>
            </a:r>
            <a:r>
              <a:rPr lang="ko-KR" altLang="en-US" sz="1800" dirty="0"/>
              <a:t>에서 </a:t>
            </a:r>
            <a:r>
              <a:rPr lang="en-US" altLang="ko-KR" sz="1800" dirty="0"/>
              <a:t>the </a:t>
            </a:r>
            <a:r>
              <a:rPr lang="ko-KR" altLang="en-US" sz="1800" dirty="0"/>
              <a:t>글자가 있는 줄의 목록을 걸러 줄 번호와 함께 화면에 출력하라</a:t>
            </a:r>
            <a:r>
              <a:rPr lang="en-US" altLang="ko-KR" sz="1800" dirty="0"/>
              <a:t>(then, there </a:t>
            </a:r>
            <a:r>
              <a:rPr lang="ko-KR" altLang="en-US" sz="1800" dirty="0"/>
              <a:t>는 출력되어야 함</a:t>
            </a:r>
            <a:r>
              <a:rPr lang="en-US" altLang="ko-KR" sz="1800" dirty="0"/>
              <a:t>)</a:t>
            </a:r>
          </a:p>
          <a:p>
            <a:pPr>
              <a:defRPr/>
            </a:pPr>
            <a:endParaRPr lang="en-US" altLang="ko-KR" sz="18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800" dirty="0"/>
              <a:t>9. </a:t>
            </a:r>
            <a:r>
              <a:rPr lang="en-US" altLang="ko-KR" sz="1800" dirty="0" err="1"/>
              <a:t>grepfile</a:t>
            </a:r>
            <a:r>
              <a:rPr lang="ko-KR" altLang="en-US" sz="1800" dirty="0"/>
              <a:t>에서 </a:t>
            </a:r>
            <a:r>
              <a:rPr lang="en-US" altLang="ko-KR" sz="1800" dirty="0"/>
              <a:t>your </a:t>
            </a:r>
            <a:r>
              <a:rPr lang="ko-KR" altLang="en-US" sz="1800" dirty="0"/>
              <a:t>라는 단어가 없는 줄의 목록을 걸러 </a:t>
            </a:r>
            <a:r>
              <a:rPr lang="en-US" altLang="ko-KR" sz="1800" dirty="0"/>
              <a:t>result </a:t>
            </a:r>
            <a:r>
              <a:rPr lang="ko-KR" altLang="en-US" sz="1800" dirty="0"/>
              <a:t>파일에 출력하라</a:t>
            </a:r>
            <a:endParaRPr lang="en-US" altLang="ko-KR" sz="18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800" dirty="0"/>
              <a:t>10. </a:t>
            </a:r>
            <a:r>
              <a:rPr lang="en-US" altLang="ko-KR" sz="1800" dirty="0" err="1"/>
              <a:t>grepfile</a:t>
            </a:r>
            <a:r>
              <a:rPr lang="ko-KR" altLang="en-US" sz="1800" dirty="0"/>
              <a:t>에서 </a:t>
            </a:r>
            <a:r>
              <a:rPr lang="en-US" altLang="ko-KR" sz="1800" dirty="0"/>
              <a:t>your </a:t>
            </a:r>
            <a:r>
              <a:rPr lang="ko-KR" altLang="en-US" sz="1800" dirty="0"/>
              <a:t>라는 단어가 없는 줄의 수를 출력하라</a:t>
            </a:r>
            <a:r>
              <a:rPr lang="en-US" altLang="ko-KR" sz="1800" dirty="0"/>
              <a:t>. (</a:t>
            </a:r>
            <a:r>
              <a:rPr lang="en-US" altLang="ko-KR" sz="1800" dirty="0" err="1"/>
              <a:t>cont</a:t>
            </a:r>
            <a:r>
              <a:rPr lang="en-US" altLang="ko-KR" sz="1800" dirty="0"/>
              <a:t> </a:t>
            </a:r>
            <a:r>
              <a:rPr lang="ko-KR" altLang="en-US" sz="1800" dirty="0"/>
              <a:t>값</a:t>
            </a:r>
            <a:r>
              <a:rPr lang="en-US" altLang="ko-KR" sz="1800" dirty="0"/>
              <a:t>)</a:t>
            </a:r>
          </a:p>
          <a:p>
            <a:pPr>
              <a:defRPr/>
            </a:pPr>
            <a:endParaRPr lang="en-US" altLang="ko-KR" sz="1800" dirty="0"/>
          </a:p>
          <a:p>
            <a:pPr>
              <a:defRPr/>
            </a:pPr>
            <a:endParaRPr lang="en-US" altLang="ko-KR" sz="1800" dirty="0"/>
          </a:p>
          <a:p>
            <a:pPr>
              <a:defRPr/>
            </a:pPr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2028204"/>
            <a:ext cx="7143750" cy="17541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Well you know it’s your bedtime,</a:t>
            </a:r>
          </a:p>
          <a:p>
            <a:pPr latinLnBrk="0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So turn off the light,</a:t>
            </a:r>
          </a:p>
          <a:p>
            <a:pPr latinLnBrk="0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Say all your prayers and then,</a:t>
            </a:r>
          </a:p>
          <a:p>
            <a:pPr latinLnBrk="0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Oh you sleepy young heads dream of wonderful things,</a:t>
            </a:r>
          </a:p>
          <a:p>
            <a:pPr latinLnBrk="0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Beautiful mermaids will swim through the sea,</a:t>
            </a:r>
          </a:p>
          <a:p>
            <a:pPr latinLnBrk="0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And you will be swimming there too.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558459" y="1726579"/>
            <a:ext cx="2437915" cy="1055608"/>
          </a:xfrm>
          <a:prstGeom prst="wedgeRoundRectCallout">
            <a:avLst>
              <a:gd name="adj1" fmla="val -20833"/>
              <a:gd name="adj2" fmla="val 9687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리눅스에서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 만드는 법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 &gt;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 입력</a:t>
            </a: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후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Ctrl + d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vi </a:t>
            </a:r>
            <a:r>
              <a:rPr lang="ko-KR" altLang="en-US"/>
              <a:t>에디터 </a:t>
            </a:r>
            <a:r>
              <a:rPr lang="en-US" altLang="ko-KR"/>
              <a:t>– vi </a:t>
            </a:r>
            <a:r>
              <a:rPr lang="ko-KR" altLang="en-US"/>
              <a:t>모드의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 </a:t>
            </a:r>
            <a:r>
              <a:rPr lang="ko-KR" altLang="en-US" dirty="0"/>
              <a:t>에디터는 코드를 작성할 때 쓰이는 편집 도구이다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표준모드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ko-KR" altLang="en-US" sz="1600" dirty="0"/>
              <a:t>실행 명령어</a:t>
            </a:r>
            <a:r>
              <a:rPr lang="en-US" altLang="ko-KR" sz="1600" dirty="0"/>
              <a:t>: vi </a:t>
            </a:r>
            <a:r>
              <a:rPr lang="ko-KR" altLang="en-US" sz="1600" dirty="0"/>
              <a:t>파일명</a:t>
            </a:r>
            <a:endParaRPr lang="en-US" altLang="ko-KR" sz="1600" dirty="0"/>
          </a:p>
          <a:p>
            <a:pPr lvl="1">
              <a:defRPr/>
            </a:pPr>
            <a:endParaRPr lang="en-US" altLang="ko-KR" sz="18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/>
          </a:p>
          <a:p>
            <a:pPr>
              <a:buFont typeface="Wingdings" pitchFamily="2" charset="2"/>
              <a:buChar char="§"/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표준 모드는 키 입력을 통해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vi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에게 명령을 내리는 모드다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표준 모드에서 커서를 이동하거나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삭제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복사 붙이기 등의 작업을 수행할 수 있다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vi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를 실행하면 표준 모드부터 시작하는데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표준 모드에서는 아무리 타이핑해도 글자가 입력 되지 않는다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ko-KR" altLang="en-US" sz="1400" dirty="0">
                <a:solidFill>
                  <a:srgbClr val="FF0000"/>
                </a:solidFill>
              </a:rPr>
              <a:t>표준 모드는 </a:t>
            </a:r>
            <a:r>
              <a:rPr lang="en-US" altLang="ko-KR" sz="1400" dirty="0">
                <a:solidFill>
                  <a:srgbClr val="FF0000"/>
                </a:solidFill>
              </a:rPr>
              <a:t>vi</a:t>
            </a:r>
            <a:r>
              <a:rPr lang="ko-KR" altLang="en-US" sz="1400" dirty="0">
                <a:solidFill>
                  <a:srgbClr val="FF0000"/>
                </a:solidFill>
              </a:rPr>
              <a:t>에게 명령을 내리기 위한 모드지 편집을 위한 모드가 아니라는 점을 기억하기 바란다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331640" y="2574937"/>
            <a:ext cx="3528392" cy="2006191"/>
            <a:chOff x="839044" y="2280444"/>
            <a:chExt cx="4553868" cy="2716535"/>
          </a:xfrm>
        </p:grpSpPr>
        <p:pic>
          <p:nvPicPr>
            <p:cNvPr id="471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7" y="2471267"/>
              <a:ext cx="4537075" cy="2525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1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044" y="2280444"/>
              <a:ext cx="4537075" cy="198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vi </a:t>
            </a:r>
            <a:r>
              <a:rPr lang="ko-KR" altLang="en-US" dirty="0"/>
              <a:t>에디터 </a:t>
            </a:r>
            <a:r>
              <a:rPr lang="en-US" altLang="ko-KR" dirty="0"/>
              <a:t>– vi </a:t>
            </a:r>
            <a:r>
              <a:rPr lang="ko-KR" altLang="en-US" dirty="0"/>
              <a:t>모드의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3"/>
              <a:defRPr/>
            </a:pPr>
            <a:r>
              <a:rPr lang="ko-KR" altLang="en-US" dirty="0">
                <a:solidFill>
                  <a:srgbClr val="FF0000"/>
                </a:solidFill>
              </a:rPr>
              <a:t>입력 모드</a:t>
            </a:r>
          </a:p>
          <a:p>
            <a:pPr lvl="1">
              <a:defRPr/>
            </a:pPr>
            <a:r>
              <a:rPr lang="en-US" altLang="ko-KR" dirty="0"/>
              <a:t>vi </a:t>
            </a:r>
            <a:r>
              <a:rPr lang="ko-KR" altLang="en-US" dirty="0"/>
              <a:t>에디터 표준모드에서 </a:t>
            </a:r>
            <a:r>
              <a:rPr lang="en-US" altLang="ko-KR" dirty="0"/>
              <a:t>‘</a:t>
            </a:r>
            <a:r>
              <a:rPr lang="en-US" altLang="ko-KR" dirty="0" err="1"/>
              <a:t>i</a:t>
            </a:r>
            <a:r>
              <a:rPr lang="en-US" altLang="ko-KR" dirty="0"/>
              <a:t>’, ‘a’, ‘o’, ‘s’ 4</a:t>
            </a:r>
            <a:r>
              <a:rPr lang="ko-KR" altLang="en-US" dirty="0"/>
              <a:t>개의 키 중 하나를 누른다</a:t>
            </a:r>
            <a:r>
              <a:rPr lang="en-US" altLang="ko-KR" dirty="0"/>
              <a:t>.</a:t>
            </a:r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입력 모드는 실제로 문서를 편집하기 위한 모드다</a:t>
            </a:r>
            <a:r>
              <a:rPr lang="en-US" altLang="ko-KR" dirty="0"/>
              <a:t>. </a:t>
            </a:r>
            <a:r>
              <a:rPr lang="ko-KR" altLang="en-US" dirty="0"/>
              <a:t>따라서 타이핑 하면 실제로 화면에 출력되면서 글자의 입력이 가능하게 된다</a:t>
            </a:r>
            <a:r>
              <a:rPr lang="en-US" altLang="ko-KR" dirty="0"/>
              <a:t>.</a:t>
            </a:r>
          </a:p>
          <a:p>
            <a:pPr>
              <a:buAutoNum type="romanUcPeriod" startAt="3"/>
              <a:defRPr/>
            </a:pPr>
            <a:endParaRPr lang="en-US" altLang="ko-KR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83305"/>
            <a:ext cx="5230911" cy="309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289174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vi </a:t>
            </a:r>
            <a:r>
              <a:rPr lang="ko-KR" altLang="en-US" dirty="0"/>
              <a:t>에디터 </a:t>
            </a:r>
            <a:r>
              <a:rPr lang="en-US" altLang="ko-KR" dirty="0"/>
              <a:t>– vi </a:t>
            </a:r>
            <a:r>
              <a:rPr lang="ko-KR" altLang="en-US" dirty="0"/>
              <a:t>모드의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4"/>
              <a:defRPr/>
            </a:pPr>
            <a:r>
              <a:rPr lang="ko-KR" altLang="en-US" dirty="0">
                <a:solidFill>
                  <a:srgbClr val="FF0000"/>
                </a:solidFill>
              </a:rPr>
              <a:t>명령 모드</a:t>
            </a:r>
          </a:p>
          <a:p>
            <a:pPr lvl="1">
              <a:defRPr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vi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에디터 표준모드에서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:, /, ? 3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개의 키 중 하나를 누른다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lvl="1">
              <a:defRPr/>
            </a:pP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입력 모드에서는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esc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키를 누른 후 입력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AutoNum type="romanUcPeriod" startAt="4"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AutoNum type="romanUcPeriod" startAt="4"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AutoNum type="romanUcPeriod" startAt="4"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AutoNum type="romanUcPeriod" startAt="4"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AutoNum type="romanUcPeriod" startAt="4"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명령 모드에서 수행할 수 있는 일에는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vi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설정을 바꾸거나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파일을 저장하고 읽거나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특정 패턴을 찾고 바꾸거나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외부 명령을 실행하거나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, vi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를 종료 하는 등과 같은 일을 할 수 있다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lvl="1">
              <a:defRPr/>
            </a:pPr>
            <a:r>
              <a:rPr lang="ko-KR" altLang="en-US" dirty="0">
                <a:solidFill>
                  <a:srgbClr val="FF0000"/>
                </a:solidFill>
              </a:rPr>
              <a:t>위 예제의 </a:t>
            </a:r>
            <a:r>
              <a:rPr lang="en-US" altLang="ko-KR" dirty="0">
                <a:solidFill>
                  <a:srgbClr val="FF0000"/>
                </a:solidFill>
              </a:rPr>
              <a:t>q!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vi </a:t>
            </a:r>
            <a:r>
              <a:rPr lang="ko-KR" altLang="en-US" dirty="0">
                <a:solidFill>
                  <a:srgbClr val="FF0000"/>
                </a:solidFill>
              </a:rPr>
              <a:t>에디터를 저장하지 않고 종료하는 명령어이다</a:t>
            </a:r>
            <a:r>
              <a:rPr lang="en-US" altLang="ko-KR" dirty="0">
                <a:solidFill>
                  <a:srgbClr val="FF0000"/>
                </a:solidFill>
              </a:rPr>
              <a:t>. enter</a:t>
            </a:r>
            <a:r>
              <a:rPr lang="ko-KR" altLang="en-US" dirty="0">
                <a:solidFill>
                  <a:srgbClr val="FF0000"/>
                </a:solidFill>
              </a:rPr>
              <a:t>를 치면 에디터가 종료 되는 것을 볼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>
              <a:buAutoNum type="romanUcPeriod" startAt="4"/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5832648" cy="116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935936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vi </a:t>
            </a:r>
            <a:r>
              <a:rPr lang="ko-KR" altLang="en-US"/>
              <a:t>에디터</a:t>
            </a:r>
          </a:p>
        </p:txBody>
      </p:sp>
      <p:sp>
        <p:nvSpPr>
          <p:cNvPr id="5017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명령모드에서 텍스트 입력모드로 전환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텍스트 입력 모드에서 명령 모드로의 전환</a:t>
            </a:r>
          </a:p>
          <a:p>
            <a:pPr lvl="1"/>
            <a:r>
              <a:rPr lang="en-US" altLang="ko-KR" dirty="0"/>
              <a:t>ESC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79886"/>
              </p:ext>
            </p:extLst>
          </p:nvPr>
        </p:nvGraphicFramePr>
        <p:xfrm>
          <a:off x="1071563" y="2034063"/>
          <a:ext cx="7215187" cy="301735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96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설  명</a:t>
                      </a: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텍스트가 커서 앞에 삽입</a:t>
                      </a: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텍스트가 현재 줄의 맨 앞에 삽입</a:t>
                      </a: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텍스트가 커서 뒤에 삽입</a:t>
                      </a: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텍스트가 현재 줄의 맨 앞에 삽입</a:t>
                      </a: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텍스트가 현재 줄 다음부터 삽입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텍스트가 현재 줄 앞에서 삽입</a:t>
                      </a: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r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텍스트가 커서 위치에서 대치</a:t>
                      </a: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R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텍스트가 현재 줄에서 대치</a:t>
                      </a: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vi </a:t>
            </a:r>
            <a:r>
              <a:rPr lang="ko-KR" altLang="en-US"/>
              <a:t>에디터</a:t>
            </a:r>
          </a:p>
        </p:txBody>
      </p:sp>
      <p:sp>
        <p:nvSpPr>
          <p:cNvPr id="5120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커서 이동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185632"/>
              </p:ext>
            </p:extLst>
          </p:nvPr>
        </p:nvGraphicFramePr>
        <p:xfrm>
          <a:off x="1043608" y="1957224"/>
          <a:ext cx="7056783" cy="402367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</a:t>
                      </a: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  명</a:t>
                      </a: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↑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or k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줄 위</a:t>
                      </a: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↓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or j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줄 아래</a:t>
                      </a: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←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or h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문자 왼쪽</a:t>
                      </a: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→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or l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문자 오른쪽</a:t>
                      </a: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마지막 행으로 이동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gg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첫 번째 행으로 이동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 번호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 or :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 번호</a:t>
                      </a: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 번호로 이동</a:t>
                      </a: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^ or home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줄의 시작</a:t>
                      </a: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$ or end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줄의 마지막</a:t>
                      </a: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단어 후퇴</a:t>
                      </a: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 or W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단어 전진</a:t>
                      </a: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vi </a:t>
            </a:r>
            <a:r>
              <a:rPr lang="ko-KR" altLang="en-US"/>
              <a:t>에디터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화면 이동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00408"/>
              </p:ext>
            </p:extLst>
          </p:nvPr>
        </p:nvGraphicFramePr>
        <p:xfrm>
          <a:off x="1115616" y="2204864"/>
          <a:ext cx="6768751" cy="293145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45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</a:t>
                      </a: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  명</a:t>
                      </a: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z + enter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줄이 맨 위에 오도록</a:t>
                      </a: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z.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줄이 화면 가운데 오도록</a:t>
                      </a: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z-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줄이 화면의 맨 아래 오도록</a:t>
                      </a: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ctrl + f or page up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전체의 내용을 한 화면 위로 이동</a:t>
                      </a: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ctrl + b or page down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전체의 내용을 한 화면 아래로 이동</a:t>
                      </a: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ctrl + e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전체의 내용을 한 줄씩 위로 이동</a:t>
                      </a: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ctrl + y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전체의 내용을 한 줄씩 아래로 이동</a:t>
                      </a: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4"/>
            </a:pPr>
            <a:r>
              <a:rPr lang="en-US" altLang="ko-KR" dirty="0"/>
              <a:t>man</a:t>
            </a:r>
          </a:p>
          <a:p>
            <a:pPr lvl="1"/>
            <a:r>
              <a:rPr lang="en-US" altLang="ko-KR" dirty="0"/>
              <a:t>Manual page: </a:t>
            </a:r>
            <a:r>
              <a:rPr lang="ko-KR" altLang="en-US" dirty="0"/>
              <a:t>명령어에 필요한 정보 출력</a:t>
            </a:r>
            <a:endParaRPr lang="en-US" altLang="ko-KR" dirty="0"/>
          </a:p>
          <a:p>
            <a:pPr lvl="1"/>
            <a:r>
              <a:rPr lang="ko-KR" altLang="en-US" dirty="0"/>
              <a:t>사용법</a:t>
            </a:r>
            <a:r>
              <a:rPr lang="en-US" altLang="ko-KR" dirty="0"/>
              <a:t>: man [</a:t>
            </a:r>
            <a:r>
              <a:rPr lang="ko-KR" altLang="en-US" dirty="0"/>
              <a:t>명령어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cf) </a:t>
            </a:r>
            <a:r>
              <a:rPr lang="ko-KR" altLang="en-US" dirty="0"/>
              <a:t>탈출시</a:t>
            </a:r>
            <a:r>
              <a:rPr lang="en-US" altLang="ko-KR" dirty="0"/>
              <a:t>: q</a:t>
            </a:r>
          </a:p>
          <a:p>
            <a:pPr>
              <a:buAutoNum type="romanUcPeriod" startAt="4"/>
            </a:pPr>
            <a:endParaRPr lang="ko-KR" altLang="en-US" dirty="0"/>
          </a:p>
        </p:txBody>
      </p:sp>
      <p:grpSp>
        <p:nvGrpSpPr>
          <p:cNvPr id="13318" name="그룹 1"/>
          <p:cNvGrpSpPr>
            <a:grpSpLocks/>
          </p:cNvGrpSpPr>
          <p:nvPr/>
        </p:nvGrpSpPr>
        <p:grpSpPr bwMode="auto">
          <a:xfrm>
            <a:off x="4554626" y="1557338"/>
            <a:ext cx="4010025" cy="3897312"/>
            <a:chOff x="4644008" y="2421583"/>
            <a:chExt cx="4010025" cy="3897312"/>
          </a:xfrm>
        </p:grpSpPr>
        <p:pic>
          <p:nvPicPr>
            <p:cNvPr id="1331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2421583"/>
              <a:ext cx="4010025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2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2708920"/>
              <a:ext cx="4010025" cy="360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vi </a:t>
            </a:r>
            <a:r>
              <a:rPr lang="ko-KR" altLang="en-US"/>
              <a:t>에디터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블록 지정 방법 </a:t>
            </a:r>
            <a:r>
              <a:rPr lang="ko-KR" altLang="en-US" dirty="0" err="1"/>
              <a:t>따라하기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표준 모드에서 </a:t>
            </a:r>
            <a:r>
              <a:rPr lang="en-US" altLang="ko-KR" dirty="0">
                <a:solidFill>
                  <a:srgbClr val="FF0000"/>
                </a:solidFill>
              </a:rPr>
              <a:t>v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키를 눌러 블록 설정을 한 후 삭제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044090" y="2276872"/>
            <a:ext cx="7128074" cy="3976524"/>
            <a:chOff x="756294" y="1962150"/>
            <a:chExt cx="7704138" cy="4538663"/>
          </a:xfrm>
        </p:grpSpPr>
        <p:pic>
          <p:nvPicPr>
            <p:cNvPr id="5325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94" y="1989138"/>
              <a:ext cx="3384550" cy="451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오른쪽 화살표 6"/>
            <p:cNvSpPr/>
            <p:nvPr/>
          </p:nvSpPr>
          <p:spPr bwMode="auto">
            <a:xfrm>
              <a:off x="4341985" y="3861048"/>
              <a:ext cx="590575" cy="484632"/>
            </a:xfrm>
            <a:prstGeom prst="rightArrow">
              <a:avLst>
                <a:gd name="adj1" fmla="val 50000"/>
                <a:gd name="adj2" fmla="val 75497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 latinLnBrk="0">
                <a:defRPr/>
              </a:pPr>
              <a:endParaRPr lang="ko-KR" altLang="en-US">
                <a:solidFill>
                  <a:srgbClr val="0033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325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5882" y="1962150"/>
              <a:ext cx="3384550" cy="4506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259" name="직사각형 6"/>
            <p:cNvSpPr>
              <a:spLocks noChangeArrowheads="1"/>
            </p:cNvSpPr>
            <p:nvPr/>
          </p:nvSpPr>
          <p:spPr bwMode="auto">
            <a:xfrm>
              <a:off x="827732" y="5589588"/>
              <a:ext cx="3168651" cy="667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0" dirty="0">
                  <a:solidFill>
                    <a:srgbClr val="FF0000"/>
                  </a:solidFill>
                </a:rPr>
                <a:t>삭제하고 싶은 영역을 커서를 </a:t>
              </a:r>
              <a:endParaRPr lang="en-US" altLang="ko-KR" sz="1600" b="0" dirty="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0" dirty="0">
                  <a:solidFill>
                    <a:srgbClr val="FF0000"/>
                  </a:solidFill>
                </a:rPr>
                <a:t>이용해서 블록 잡는다</a:t>
              </a:r>
              <a:r>
                <a:rPr lang="en-US" altLang="ko-KR" sz="1600" b="0" dirty="0">
                  <a:solidFill>
                    <a:srgbClr val="FF0000"/>
                  </a:solidFill>
                </a:rPr>
                <a:t>.</a:t>
              </a:r>
              <a:endParaRPr lang="ko-KR" altLang="en-US" sz="1600" b="0" dirty="0">
                <a:solidFill>
                  <a:srgbClr val="FF0000"/>
                </a:solidFill>
              </a:endParaRPr>
            </a:p>
          </p:txBody>
        </p:sp>
        <p:sp>
          <p:nvSpPr>
            <p:cNvPr id="53260" name="직사각형 6"/>
            <p:cNvSpPr>
              <a:spLocks noChangeArrowheads="1"/>
            </p:cNvSpPr>
            <p:nvPr/>
          </p:nvSpPr>
          <p:spPr bwMode="auto">
            <a:xfrm>
              <a:off x="5183832" y="5591175"/>
              <a:ext cx="3168651" cy="667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>
                  <a:solidFill>
                    <a:srgbClr val="FF0000"/>
                  </a:solidFill>
                </a:rPr>
                <a:t>d </a:t>
              </a:r>
              <a:r>
                <a:rPr lang="ko-KR" altLang="en-US" sz="1600" b="0" dirty="0">
                  <a:solidFill>
                    <a:srgbClr val="FF0000"/>
                  </a:solidFill>
                </a:rPr>
                <a:t>키를 입력해서 블록 영역을</a:t>
              </a:r>
              <a:endParaRPr lang="en-US" altLang="ko-KR" sz="1600" b="0" dirty="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0" dirty="0">
                  <a:solidFill>
                    <a:srgbClr val="FF0000"/>
                  </a:solidFill>
                </a:rPr>
                <a:t>삭제 한다</a:t>
              </a:r>
              <a:r>
                <a:rPr lang="en-US" altLang="ko-KR" sz="1600" b="0" dirty="0">
                  <a:solidFill>
                    <a:srgbClr val="FF0000"/>
                  </a:solidFill>
                </a:rPr>
                <a:t>.</a:t>
              </a:r>
              <a:endParaRPr lang="ko-KR" altLang="en-US" sz="1600" b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vi </a:t>
            </a:r>
            <a:r>
              <a:rPr lang="ko-KR" altLang="en-US"/>
              <a:t>에디터</a:t>
            </a:r>
          </a:p>
        </p:txBody>
      </p:sp>
      <p:sp>
        <p:nvSpPr>
          <p:cNvPr id="54275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텍스트 삭제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130"/>
              </p:ext>
            </p:extLst>
          </p:nvPr>
        </p:nvGraphicFramePr>
        <p:xfrm>
          <a:off x="1115616" y="2132640"/>
          <a:ext cx="7215187" cy="3672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</a:t>
                      </a: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  명</a:t>
                      </a: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문자 삭제</a:t>
                      </a: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dw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단어 삭제</a:t>
                      </a: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dd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 삭제</a:t>
                      </a: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커서 오른쪽 행 삭제</a:t>
                      </a: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d^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행의 처음부터 커서까지 삭제</a:t>
                      </a: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d$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커서에서 행의 마지막까지 삭제</a:t>
                      </a: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:&lt;range&gt; d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&lt;range&gt;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삭제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1,$ d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첫 줄부터 마지막 줄까지 삭제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.,-2 d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줄부터 이전 두 줄까지 삭제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vi </a:t>
            </a:r>
            <a:r>
              <a:rPr lang="ko-KR" altLang="en-US"/>
              <a:t>에디터</a:t>
            </a:r>
          </a:p>
        </p:txBody>
      </p:sp>
      <p:sp>
        <p:nvSpPr>
          <p:cNvPr id="5529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텍스트 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탐색 및 치환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02122"/>
              </p:ext>
            </p:extLst>
          </p:nvPr>
        </p:nvGraphicFramePr>
        <p:xfrm>
          <a:off x="1071563" y="1910770"/>
          <a:ext cx="7215187" cy="1340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</a:t>
                      </a: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  명</a:t>
                      </a: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cw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단어 변경</a:t>
                      </a: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cc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 변경</a:t>
                      </a: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커서 오른쪽의 행 변경</a:t>
                      </a: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43777"/>
              </p:ext>
            </p:extLst>
          </p:nvPr>
        </p:nvGraphicFramePr>
        <p:xfrm>
          <a:off x="1070039" y="3789040"/>
          <a:ext cx="7215187" cy="234687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</a:t>
                      </a: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  명</a:t>
                      </a: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문자열</a:t>
                      </a: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위치에서 파일의 뒤 쪽으로 문자열 검색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반복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문자열</a:t>
                      </a: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위치에서 파일의 앞쪽으로 문자열 검색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반복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:&lt;range&gt;s/old/new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&lt;range&gt;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내의 문자열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old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처음것만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치환</a:t>
                      </a: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:&lt;range&gt;s/old/new/g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&lt;range&gt;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내의 문자열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old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모두 치환</a:t>
                      </a: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:%s/old/new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행에서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old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치환 </a:t>
                      </a: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:%s/old/new/g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파일에서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old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모두 치환</a:t>
                      </a: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vi </a:t>
            </a:r>
            <a:r>
              <a:rPr lang="ko-KR" altLang="en-US"/>
              <a:t>에디터</a:t>
            </a:r>
          </a:p>
        </p:txBody>
      </p:sp>
      <p:sp>
        <p:nvSpPr>
          <p:cNvPr id="5632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파일 저장 및 불러오기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63562"/>
              </p:ext>
            </p:extLst>
          </p:nvPr>
        </p:nvGraphicFramePr>
        <p:xfrm>
          <a:off x="1115617" y="2060848"/>
          <a:ext cx="6912768" cy="3352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3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설  명</a:t>
                      </a: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:q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텍스트 수정이 없을 때 종료</a:t>
                      </a: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:q!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텍스트 수정이 있었을 때에도 저장하지 않고 종료</a:t>
                      </a: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:w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wq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or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:x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저장 후 종료</a:t>
                      </a: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:w &lt;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이라는 파일로 저장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:e &lt;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현재 파일이 아닌 다른 파일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을 편집</a:t>
                      </a: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:n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현재 편집중인 파일의 다음 파일을 편집</a:t>
                      </a: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:!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&lt;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명령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Shell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명령을 실행하고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vi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되돌아 감</a:t>
                      </a: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:r xx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다른 파일을 읽어 와 덧붙이기</a:t>
                      </a: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vi </a:t>
            </a:r>
            <a:r>
              <a:rPr lang="ko-KR" altLang="en-US"/>
              <a:t>에디터</a:t>
            </a:r>
          </a:p>
        </p:txBody>
      </p:sp>
      <p:sp>
        <p:nvSpPr>
          <p:cNvPr id="5734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명령모드에서 버퍼 이용 붙이기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기타 명령어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16690"/>
              </p:ext>
            </p:extLst>
          </p:nvPr>
        </p:nvGraphicFramePr>
        <p:xfrm>
          <a:off x="1131775" y="2045591"/>
          <a:ext cx="7112634" cy="234687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3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6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설  명</a:t>
                      </a: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&lt;n&gt;</a:t>
                      </a:r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yy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개의 줄을 이름 없는 버퍼로 복사</a:t>
                      </a: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&lt;n&gt;Y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개의 줄을 이름 없는 버퍼로 복사</a:t>
                      </a: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&lt;n&gt;p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버퍼에서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복사해서 현재 행 위에 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개 삽입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&lt;n&gt;P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버퍼에서 복사해서 현재 행 아래에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개 삽입</a:t>
                      </a: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:&lt;range&gt;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y 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&lt;range&gt;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의 내용을 이름 없는 버퍼에 복사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:&lt;line&gt;</a:t>
                      </a:r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pu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line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행 다음에 붙임</a:t>
                      </a: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171670"/>
              </p:ext>
            </p:extLst>
          </p:nvPr>
        </p:nvGraphicFramePr>
        <p:xfrm>
          <a:off x="1080498" y="4941168"/>
          <a:ext cx="7215188" cy="1340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7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설  명</a:t>
                      </a: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u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실행취소</a:t>
                      </a: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최근 명령 재실행</a:t>
                      </a: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sh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shell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수행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, exit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복귀</a:t>
                      </a: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vi </a:t>
            </a:r>
            <a:r>
              <a:rPr lang="ko-KR" altLang="en-US"/>
              <a:t>에디터</a:t>
            </a:r>
          </a:p>
        </p:txBody>
      </p:sp>
      <p:sp>
        <p:nvSpPr>
          <p:cNvPr id="5837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다중 창 관련 명령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16344"/>
              </p:ext>
            </p:extLst>
          </p:nvPr>
        </p:nvGraphicFramePr>
        <p:xfrm>
          <a:off x="1071561" y="2132856"/>
          <a:ext cx="7893050" cy="29892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4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설  명</a:t>
                      </a: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ctrl+w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s or :</a:t>
                      </a:r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sp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plit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현재 파일을 두 개의 수평 창으로 나눔</a:t>
                      </a: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ctrl+w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v or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:[N]</a:t>
                      </a:r>
                      <a:r>
                        <a:rPr lang="en-US" altLang="ko-KR" sz="16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vs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6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plit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새로운 수직 창 생성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N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이 붙으면 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칸 크기의 창 분할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ctrl+w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n or :new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새로운 수평 창 생성</a:t>
                      </a: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ctrl+w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q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현재 커서의 창을 종료</a:t>
                      </a: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ctrl+w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방향키</a:t>
                      </a: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원하는 창으로 이동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ctrl+w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= 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창의 크기를 모두 균등하게 함</a:t>
                      </a: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:20vs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./ or 20sp ./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탐색기 열기</a:t>
                      </a:r>
                    </a:p>
                  </a:txBody>
                  <a:tcPr marT="45712" marB="457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vi </a:t>
            </a:r>
            <a:r>
              <a:rPr lang="ko-KR" altLang="en-US"/>
              <a:t>에디터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다중 창 </a:t>
            </a:r>
            <a:r>
              <a:rPr lang="ko-KR" altLang="en-US" dirty="0" err="1"/>
              <a:t>따라하기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창을 가로로 분할하고 </a:t>
            </a:r>
            <a:r>
              <a:rPr lang="en-US" altLang="ko-KR" dirty="0"/>
              <a:t>3</a:t>
            </a:r>
            <a:r>
              <a:rPr lang="ko-KR" altLang="en-US" dirty="0"/>
              <a:t>이라는 파일을 없으면 생성해서 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93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82" y="1989658"/>
            <a:ext cx="4204042" cy="37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4206676" cy="321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46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vi </a:t>
            </a:r>
            <a:r>
              <a:rPr lang="ko-KR" altLang="en-US" dirty="0"/>
              <a:t>에디터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따라하기</a:t>
            </a:r>
            <a:endParaRPr lang="en-US" altLang="ko-KR" dirty="0"/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endParaRPr lang="en-US" altLang="ko-KR" sz="1600" dirty="0"/>
          </a:p>
          <a:p>
            <a:pPr>
              <a:defRPr/>
            </a:pPr>
            <a:endParaRPr lang="en-US" altLang="ko-KR" sz="1600" dirty="0"/>
          </a:p>
          <a:p>
            <a:pPr marL="0" indent="0">
              <a:buNone/>
              <a:defRPr/>
            </a:pP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명령라인 모드에서 </a:t>
            </a:r>
            <a:r>
              <a:rPr lang="en-US" altLang="ko-KR" sz="1600" dirty="0"/>
              <a:t>./20vs</a:t>
            </a:r>
            <a:r>
              <a:rPr lang="ko-KR" altLang="en-US" sz="1600" dirty="0"/>
              <a:t>를 하면 세로로 </a:t>
            </a:r>
            <a:r>
              <a:rPr lang="en-US" altLang="ko-KR" sz="1600" dirty="0"/>
              <a:t>20</a:t>
            </a:r>
            <a:r>
              <a:rPr lang="ko-KR" altLang="en-US" sz="1600" dirty="0"/>
              <a:t>정도의 크기의 탐색기 창이 열린다</a:t>
            </a:r>
            <a:r>
              <a:rPr lang="en-US" altLang="ko-KR" sz="1600" dirty="0"/>
              <a:t>. </a:t>
            </a:r>
            <a:r>
              <a:rPr lang="ko-KR" altLang="en-US" sz="1600" dirty="0"/>
              <a:t>탐색기에서 특정 파일을 선택하면 탐색기는 현재 </a:t>
            </a:r>
            <a:r>
              <a:rPr lang="en-US" altLang="ko-KR" sz="1600" dirty="0"/>
              <a:t>vi</a:t>
            </a:r>
            <a:r>
              <a:rPr lang="ko-KR" altLang="en-US" sz="1600" dirty="0"/>
              <a:t>창에 해당 파일의 내용을 불러 온다</a:t>
            </a:r>
            <a:r>
              <a:rPr lang="en-US" altLang="ko-KR" sz="1600" dirty="0"/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600" dirty="0"/>
          </a:p>
        </p:txBody>
      </p:sp>
      <p:pic>
        <p:nvPicPr>
          <p:cNvPr id="604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28775"/>
            <a:ext cx="453707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01" y="1987550"/>
            <a:ext cx="4025613" cy="3652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13" y="1987550"/>
            <a:ext cx="4094467" cy="367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 bwMode="auto">
          <a:xfrm>
            <a:off x="467544" y="1603400"/>
            <a:ext cx="360039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defRPr/>
            </a:pP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0" y="1916832"/>
            <a:ext cx="360039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defRPr/>
            </a:pP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4427984" y="1916832"/>
            <a:ext cx="360039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defRPr/>
            </a:pP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ko-KR" sz="1800" dirty="0"/>
              <a:t>vi </a:t>
            </a:r>
            <a:r>
              <a:rPr lang="ko-KR" altLang="en-US" sz="1800" dirty="0"/>
              <a:t>에디터로 </a:t>
            </a:r>
            <a:r>
              <a:rPr lang="en-US" altLang="ko-KR" sz="1800" dirty="0" err="1"/>
              <a:t>testfile</a:t>
            </a:r>
            <a:r>
              <a:rPr lang="ko-KR" altLang="en-US" sz="1800" dirty="0"/>
              <a:t>을 만들어라</a:t>
            </a:r>
            <a:endParaRPr lang="en-US" altLang="ko-KR" sz="1800" dirty="0"/>
          </a:p>
          <a:p>
            <a:pPr>
              <a:defRPr/>
            </a:pPr>
            <a:endParaRPr lang="en-US" altLang="ko-KR" sz="18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sz="18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sz="18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sz="18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sz="18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sz="18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copy and paste </a:t>
            </a:r>
            <a:r>
              <a:rPr lang="ko-KR" altLang="en-US" sz="1600" dirty="0"/>
              <a:t>명령어를 사용해서 상위 </a:t>
            </a:r>
            <a:r>
              <a:rPr lang="en-US" altLang="ko-KR" sz="1600" dirty="0"/>
              <a:t>2</a:t>
            </a:r>
            <a:r>
              <a:rPr lang="ko-KR" altLang="en-US" sz="1600" dirty="0"/>
              <a:t>줄의 내용을 복사해서 </a:t>
            </a:r>
            <a:r>
              <a:rPr lang="en-US" altLang="ko-KR" sz="1600" dirty="0"/>
              <a:t>2</a:t>
            </a:r>
            <a:r>
              <a:rPr lang="ko-KR" altLang="en-US" sz="1600" dirty="0"/>
              <a:t>번 붙여 넣기 한다</a:t>
            </a:r>
            <a:r>
              <a:rPr lang="en-US" altLang="ko-KR" sz="1600" dirty="0"/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6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600" dirty="0"/>
              <a:t>11. </a:t>
            </a:r>
            <a:r>
              <a:rPr lang="ko-KR" altLang="en-US" sz="1600" dirty="0"/>
              <a:t>같은 행에서 처음과 마지막으로 이동하는 명령어 조사</a:t>
            </a:r>
            <a:endParaRPr lang="en-US" altLang="ko-KR" sz="16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600" dirty="0"/>
              <a:t>12. </a:t>
            </a:r>
            <a:r>
              <a:rPr lang="ko-KR" altLang="en-US" sz="1600" dirty="0"/>
              <a:t>문서의 시작과 끝으로 한번에 이동 하는</a:t>
            </a:r>
            <a:r>
              <a:rPr lang="en-US" altLang="ko-KR" sz="1600" dirty="0"/>
              <a:t> </a:t>
            </a:r>
            <a:r>
              <a:rPr lang="ko-KR" altLang="en-US" sz="1600" dirty="0"/>
              <a:t>명령어 조사</a:t>
            </a:r>
            <a:endParaRPr lang="en-US" altLang="ko-KR" sz="16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600" dirty="0"/>
              <a:t>13. </a:t>
            </a:r>
            <a:r>
              <a:rPr lang="ko-KR" altLang="en-US" sz="1600" dirty="0"/>
              <a:t>위 문서에서 모든 </a:t>
            </a:r>
            <a:r>
              <a:rPr lang="en-US" altLang="ko-KR" sz="1600" dirty="0">
                <a:solidFill>
                  <a:srgbClr val="FF0000"/>
                </a:solidFill>
              </a:rPr>
              <a:t>you</a:t>
            </a:r>
            <a:r>
              <a:rPr lang="ko-KR" altLang="en-US" sz="1600" dirty="0"/>
              <a:t>를 </a:t>
            </a:r>
            <a:r>
              <a:rPr lang="en-US" altLang="ko-KR" sz="1600" dirty="0">
                <a:solidFill>
                  <a:srgbClr val="FF0000"/>
                </a:solidFill>
              </a:rPr>
              <a:t>I</a:t>
            </a:r>
            <a:r>
              <a:rPr lang="ko-KR" altLang="en-US" sz="1600" dirty="0"/>
              <a:t>로 변경</a:t>
            </a:r>
            <a:r>
              <a:rPr lang="en-US" altLang="ko-KR" sz="1600" dirty="0"/>
              <a:t> 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ko-KR" altLang="en-US" sz="1600" dirty="0">
                <a:solidFill>
                  <a:srgbClr val="FF0000"/>
                </a:solidFill>
              </a:rPr>
              <a:t>조건</a:t>
            </a:r>
            <a:r>
              <a:rPr lang="en-US" altLang="ko-KR" sz="1600" dirty="0">
                <a:solidFill>
                  <a:srgbClr val="FF0000"/>
                </a:solidFill>
              </a:rPr>
              <a:t>: vi </a:t>
            </a:r>
            <a:r>
              <a:rPr lang="ko-KR" altLang="en-US" sz="1600" dirty="0">
                <a:solidFill>
                  <a:srgbClr val="FF0000"/>
                </a:solidFill>
              </a:rPr>
              <a:t>에디터의 기능인 치환 기능을 이용해서 한번에 변경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6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600" dirty="0"/>
              <a:t>14. </a:t>
            </a:r>
            <a:r>
              <a:rPr lang="ko-KR" altLang="en-US" sz="1600" dirty="0"/>
              <a:t>두 번째 줄 뒤에 </a:t>
            </a:r>
            <a:r>
              <a:rPr lang="en-US" altLang="ko-KR" sz="1600" dirty="0"/>
              <a:t>“replace worlds, delete worlds” </a:t>
            </a:r>
            <a:r>
              <a:rPr lang="ko-KR" altLang="en-US" sz="1600" dirty="0"/>
              <a:t>라인을 추가</a:t>
            </a:r>
            <a:endParaRPr lang="en-US" altLang="ko-KR" sz="16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600" dirty="0"/>
              <a:t>15. 3</a:t>
            </a:r>
            <a:r>
              <a:rPr lang="ko-KR" altLang="en-US" sz="1600" dirty="0"/>
              <a:t>번째 단락을 한번에 </a:t>
            </a:r>
            <a:r>
              <a:rPr lang="en-US" altLang="ko-KR" sz="1600" dirty="0"/>
              <a:t>vi </a:t>
            </a:r>
            <a:r>
              <a:rPr lang="ko-KR" altLang="en-US" sz="1600" dirty="0"/>
              <a:t>명령어를 이용해서 삭제한다</a:t>
            </a:r>
            <a:r>
              <a:rPr lang="en-US" altLang="ko-KR" sz="1600" dirty="0"/>
              <a:t>. </a:t>
            </a:r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988840"/>
            <a:ext cx="3857625" cy="18161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with a screen editor you can scroll</a:t>
            </a:r>
          </a:p>
          <a:p>
            <a:pPr>
              <a:defRPr/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the page, move the cursor, delete lines,</a:t>
            </a:r>
          </a:p>
          <a:p>
            <a:pPr>
              <a:defRPr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with a screen editor you can scroll</a:t>
            </a:r>
          </a:p>
          <a:p>
            <a:pPr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the page, move the cursor, delete lines,</a:t>
            </a:r>
          </a:p>
          <a:p>
            <a:pPr>
              <a:defRPr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with a screen editor you can scroll</a:t>
            </a:r>
          </a:p>
          <a:p>
            <a:pPr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the page, move the cursor, delete lines,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48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5"/>
            </a:pPr>
            <a:r>
              <a:rPr lang="en-US" altLang="ko-KR" dirty="0"/>
              <a:t>ls</a:t>
            </a:r>
          </a:p>
          <a:p>
            <a:pPr lvl="1"/>
            <a:r>
              <a:rPr lang="en-US" altLang="ko-KR" dirty="0"/>
              <a:t>List: </a:t>
            </a:r>
            <a:r>
              <a:rPr lang="ko-KR" altLang="en-US" dirty="0"/>
              <a:t>디렉터리 목록 보기</a:t>
            </a:r>
            <a:endParaRPr lang="en-US" altLang="ko-KR" dirty="0"/>
          </a:p>
          <a:p>
            <a:pPr lvl="1"/>
            <a:r>
              <a:rPr lang="ko-KR" altLang="en-US" dirty="0"/>
              <a:t>사용법</a:t>
            </a:r>
            <a:r>
              <a:rPr lang="en-US" altLang="ko-KR" dirty="0"/>
              <a:t>: ls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</a:p>
          <a:p>
            <a:pPr lvl="1"/>
            <a:r>
              <a:rPr lang="ko-KR" altLang="en-US" dirty="0"/>
              <a:t>옵션</a:t>
            </a:r>
            <a:endParaRPr lang="en-US" altLang="ko-KR" dirty="0"/>
          </a:p>
          <a:p>
            <a:pPr lvl="2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-a: </a:t>
            </a:r>
            <a:r>
              <a:rPr lang="ko-KR" altLang="en-US" sz="1200" dirty="0">
                <a:solidFill>
                  <a:schemeClr val="tx1"/>
                </a:solidFill>
              </a:rPr>
              <a:t>디렉터리 내의 모든 파일을 출력</a:t>
            </a:r>
          </a:p>
          <a:p>
            <a:pPr lvl="2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-i:  </a:t>
            </a:r>
            <a:r>
              <a:rPr lang="ko-KR" altLang="en-US" sz="1200" dirty="0">
                <a:solidFill>
                  <a:schemeClr val="tx1"/>
                </a:solidFill>
              </a:rPr>
              <a:t>파일의 </a:t>
            </a:r>
            <a:r>
              <a:rPr lang="en-US" altLang="ko-KR" sz="1200" dirty="0">
                <a:solidFill>
                  <a:schemeClr val="tx1"/>
                </a:solidFill>
              </a:rPr>
              <a:t>inode </a:t>
            </a:r>
            <a:r>
              <a:rPr lang="ko-KR" altLang="en-US" sz="1200" dirty="0">
                <a:solidFill>
                  <a:schemeClr val="tx1"/>
                </a:solidFill>
              </a:rPr>
              <a:t>번호를 출력</a:t>
            </a:r>
          </a:p>
          <a:p>
            <a:pPr lvl="2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-h: </a:t>
            </a:r>
            <a:r>
              <a:rPr lang="ko-KR" altLang="en-US" sz="1200" dirty="0">
                <a:solidFill>
                  <a:schemeClr val="tx1"/>
                </a:solidFill>
              </a:rPr>
              <a:t>파일의 크기를 쉬운 단위로 표시  </a:t>
            </a:r>
          </a:p>
          <a:p>
            <a:pPr lvl="2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-l :</a:t>
            </a:r>
            <a:r>
              <a:rPr lang="ko-KR" altLang="en-US" sz="1200" dirty="0">
                <a:solidFill>
                  <a:schemeClr val="tx1"/>
                </a:solidFill>
              </a:rPr>
              <a:t>파일의 다양한 정보를 함께 출력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소유자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권한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크기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날짜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altLang="ko-KR" sz="1200" dirty="0">
                <a:solidFill>
                  <a:schemeClr val="tx1"/>
                </a:solidFill>
              </a:rPr>
              <a:t> -m: </a:t>
            </a:r>
            <a:r>
              <a:rPr lang="ko-KR" altLang="en-US" sz="1200" dirty="0">
                <a:solidFill>
                  <a:schemeClr val="tx1"/>
                </a:solidFill>
              </a:rPr>
              <a:t>파일을 쉼표로 구분하여 가로로 출력</a:t>
            </a:r>
          </a:p>
          <a:p>
            <a:pPr lvl="2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-s: KB </a:t>
            </a:r>
            <a:r>
              <a:rPr lang="ko-KR" altLang="en-US" sz="1200" dirty="0">
                <a:solidFill>
                  <a:schemeClr val="tx1"/>
                </a:solidFill>
              </a:rPr>
              <a:t>단위의 파일 크기를 출력</a:t>
            </a:r>
          </a:p>
          <a:p>
            <a:pPr lvl="2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-t: </a:t>
            </a:r>
            <a:r>
              <a:rPr lang="ko-KR" altLang="en-US" sz="1200" dirty="0">
                <a:solidFill>
                  <a:schemeClr val="tx1"/>
                </a:solidFill>
              </a:rPr>
              <a:t>파일을 최근에 생성된 시간 순으로 출력</a:t>
            </a:r>
          </a:p>
          <a:p>
            <a:pPr lvl="2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-F: </a:t>
            </a:r>
            <a:r>
              <a:rPr lang="ko-KR" altLang="en-US" sz="1200" dirty="0">
                <a:solidFill>
                  <a:schemeClr val="tx1"/>
                </a:solidFill>
              </a:rPr>
              <a:t>파일의 형태와 함께 출력</a:t>
            </a:r>
          </a:p>
          <a:p>
            <a:pPr lvl="2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-R: </a:t>
            </a:r>
            <a:r>
              <a:rPr lang="ko-KR" altLang="en-US" sz="1200" dirty="0">
                <a:solidFill>
                  <a:schemeClr val="tx1"/>
                </a:solidFill>
              </a:rPr>
              <a:t>하위 디렉터리 내용을 모두 출력</a:t>
            </a:r>
          </a:p>
          <a:p>
            <a:pPr lvl="2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-S: </a:t>
            </a:r>
            <a:r>
              <a:rPr lang="ko-KR" altLang="en-US" sz="1200" dirty="0">
                <a:solidFill>
                  <a:schemeClr val="tx1"/>
                </a:solidFill>
              </a:rPr>
              <a:t>파일 크기 순으로 출력</a:t>
            </a:r>
          </a:p>
          <a:p>
            <a:pPr lvl="2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-help: </a:t>
            </a:r>
            <a:r>
              <a:rPr lang="ko-KR" altLang="en-US" sz="1200" dirty="0">
                <a:solidFill>
                  <a:schemeClr val="tx1"/>
                </a:solidFill>
              </a:rPr>
              <a:t>도움말 출력</a:t>
            </a:r>
          </a:p>
          <a:p>
            <a:pPr lvl="1"/>
            <a:r>
              <a:rPr lang="ko-KR" altLang="en-US" dirty="0"/>
              <a:t>사용 예</a:t>
            </a:r>
            <a:r>
              <a:rPr lang="en-US" altLang="ko-KR" dirty="0"/>
              <a:t>: ls –al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544" y="4941168"/>
            <a:ext cx="50419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상대주소</a:t>
            </a:r>
            <a:r>
              <a:rPr lang="en-US" altLang="ko-KR" dirty="0"/>
              <a:t>, </a:t>
            </a:r>
            <a:r>
              <a:rPr lang="ko-KR" altLang="en-US" dirty="0"/>
              <a:t>절대주소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271625" y="1436688"/>
            <a:ext cx="6600750" cy="3752850"/>
            <a:chOff x="-828600" y="1341438"/>
            <a:chExt cx="6600750" cy="3752850"/>
          </a:xfrm>
        </p:grpSpPr>
        <p:pic>
          <p:nvPicPr>
            <p:cNvPr id="1536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1341438"/>
              <a:ext cx="5448300" cy="3752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66" name="직사각형 5"/>
            <p:cNvSpPr>
              <a:spLocks noChangeArrowheads="1"/>
            </p:cNvSpPr>
            <p:nvPr/>
          </p:nvSpPr>
          <p:spPr bwMode="auto">
            <a:xfrm>
              <a:off x="3971925" y="2476500"/>
              <a:ext cx="863600" cy="431800"/>
            </a:xfrm>
            <a:prstGeom prst="rect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 dirty="0"/>
            </a:p>
          </p:txBody>
        </p:sp>
        <p:sp>
          <p:nvSpPr>
            <p:cNvPr id="15367" name="직사각형 7"/>
            <p:cNvSpPr>
              <a:spLocks noChangeArrowheads="1"/>
            </p:cNvSpPr>
            <p:nvPr/>
          </p:nvSpPr>
          <p:spPr bwMode="auto">
            <a:xfrm>
              <a:off x="3030538" y="3517900"/>
              <a:ext cx="865187" cy="431800"/>
            </a:xfrm>
            <a:prstGeom prst="rect">
              <a:avLst/>
            </a:prstGeom>
            <a:noFill/>
            <a:ln w="571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 dirty="0"/>
            </a:p>
          </p:txBody>
        </p:sp>
        <p:sp>
          <p:nvSpPr>
            <p:cNvPr id="15368" name="TextBox 6"/>
            <p:cNvSpPr txBox="1">
              <a:spLocks noChangeArrowheads="1"/>
            </p:cNvSpPr>
            <p:nvPr/>
          </p:nvSpPr>
          <p:spPr bwMode="auto">
            <a:xfrm>
              <a:off x="-828600" y="4263291"/>
              <a:ext cx="356379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 b="0" dirty="0">
                  <a:solidFill>
                    <a:srgbClr val="FF0000"/>
                  </a:solidFill>
                </a:rPr>
                <a:t>빨간색</a:t>
              </a:r>
              <a:r>
                <a:rPr lang="en-US" altLang="ko-KR" sz="2400" b="0" dirty="0">
                  <a:solidFill>
                    <a:srgbClr val="FF0000"/>
                  </a:solidFill>
                </a:rPr>
                <a:t>: </a:t>
              </a:r>
              <a:r>
                <a:rPr lang="ko-KR" altLang="en-US" sz="2400" b="0" dirty="0"/>
                <a:t>현재 디렉터리</a:t>
              </a:r>
              <a:endParaRPr lang="en-US" altLang="ko-KR" sz="2400" b="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 b="0" dirty="0">
                  <a:solidFill>
                    <a:srgbClr val="0070C0"/>
                  </a:solidFill>
                </a:rPr>
                <a:t>파란색</a:t>
              </a:r>
              <a:r>
                <a:rPr lang="en-US" altLang="ko-KR" sz="2400" b="0" dirty="0">
                  <a:solidFill>
                    <a:srgbClr val="0070C0"/>
                  </a:solidFill>
                </a:rPr>
                <a:t>: </a:t>
              </a:r>
              <a:r>
                <a:rPr lang="ko-KR" altLang="en-US" sz="2400" b="0" dirty="0"/>
                <a:t>목적지 디렉터리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55650" y="5478463"/>
            <a:ext cx="7848600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omega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절대 주소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/home/omega</a:t>
            </a:r>
          </a:p>
          <a:p>
            <a:pPr>
              <a:defRPr/>
            </a:pP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omega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상대 주소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./omega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상대주소</a:t>
            </a:r>
            <a:r>
              <a:rPr lang="en-US" altLang="ko-KR" dirty="0"/>
              <a:t>, </a:t>
            </a:r>
            <a:r>
              <a:rPr lang="ko-KR" altLang="en-US" dirty="0"/>
              <a:t>절대주소</a:t>
            </a:r>
          </a:p>
        </p:txBody>
      </p:sp>
      <p:sp>
        <p:nvSpPr>
          <p:cNvPr id="1126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dirty="0"/>
              <a:t>아래의 기호와 의미를 암기 한다 </a:t>
            </a:r>
            <a:r>
              <a:rPr lang="en-US" altLang="ko-KR" dirty="0"/>
              <a:t>!</a:t>
            </a:r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최상위 디렉터리</a:t>
            </a:r>
            <a:r>
              <a:rPr lang="en-US" altLang="ko-KR" dirty="0"/>
              <a:t>(root directory) =&gt; 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</a:p>
          <a:p>
            <a:pPr lvl="1">
              <a:defRPr/>
            </a:pPr>
            <a:r>
              <a:rPr lang="ko-KR" altLang="en-US" dirty="0"/>
              <a:t>현재 디렉터리 </a:t>
            </a:r>
            <a:r>
              <a:rPr lang="en-US" altLang="ko-KR" dirty="0"/>
              <a:t>=&gt; 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>
              <a:defRPr/>
            </a:pPr>
            <a:r>
              <a:rPr lang="ko-KR" altLang="en-US" dirty="0"/>
              <a:t>상위 디렉터리 </a:t>
            </a:r>
            <a:r>
              <a:rPr lang="en-US" altLang="ko-KR" dirty="0"/>
              <a:t>=&gt; 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</a:p>
          <a:p>
            <a:pPr lvl="1">
              <a:defRPr/>
            </a:pPr>
            <a:r>
              <a:rPr lang="ko-KR" altLang="en-US" dirty="0"/>
              <a:t>자신의 계정 디렉터리</a:t>
            </a:r>
            <a:r>
              <a:rPr lang="en-US" altLang="ko-KR" dirty="0"/>
              <a:t>(home directory) =&gt; </a:t>
            </a:r>
            <a:r>
              <a:rPr lang="en-US" altLang="ko-KR" dirty="0">
                <a:solidFill>
                  <a:srgbClr val="FF0000"/>
                </a:solidFill>
              </a:rPr>
              <a:t>~</a:t>
            </a:r>
          </a:p>
          <a:p>
            <a:pPr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>
                <a:solidFill>
                  <a:srgbClr val="FF0000"/>
                </a:solidFill>
              </a:rPr>
              <a:t>절대주소</a:t>
            </a:r>
            <a:r>
              <a:rPr lang="en-US" altLang="ko-KR" dirty="0"/>
              <a:t>: </a:t>
            </a:r>
            <a:r>
              <a:rPr lang="ko-KR" altLang="en-US" dirty="0"/>
              <a:t>최상위 디렉터리에서부터 목적지까지의 경로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>
                <a:solidFill>
                  <a:srgbClr val="FF0000"/>
                </a:solidFill>
              </a:rPr>
              <a:t>상대주소</a:t>
            </a:r>
            <a:r>
              <a:rPr lang="en-US" altLang="ko-KR" dirty="0"/>
              <a:t>: </a:t>
            </a:r>
            <a:r>
              <a:rPr lang="ko-KR" altLang="en-US" dirty="0"/>
              <a:t>현재 디렉터리로부터의 경로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124688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</a:t>
            </a:r>
          </a:p>
        </p:txBody>
      </p:sp>
      <p:sp>
        <p:nvSpPr>
          <p:cNvPr id="1126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6"/>
              <a:defRPr/>
            </a:pPr>
            <a:r>
              <a:rPr lang="en-US" altLang="ko-KR" dirty="0"/>
              <a:t>cd</a:t>
            </a:r>
          </a:p>
          <a:p>
            <a:pPr lvl="1">
              <a:defRPr/>
            </a:pPr>
            <a:r>
              <a:rPr lang="en-US" altLang="ko-KR" dirty="0"/>
              <a:t>Change directory: </a:t>
            </a:r>
            <a:r>
              <a:rPr lang="ko-KR" altLang="en-US" dirty="0"/>
              <a:t>디렉터리 이동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사용법</a:t>
            </a:r>
            <a:r>
              <a:rPr lang="en-US" altLang="ko-KR" dirty="0"/>
              <a:t>: cd [</a:t>
            </a:r>
            <a:r>
              <a:rPr lang="ko-KR" altLang="en-US" dirty="0"/>
              <a:t>디렉터리명</a:t>
            </a:r>
            <a:r>
              <a:rPr lang="en-US" altLang="ko-KR" dirty="0"/>
              <a:t>]</a:t>
            </a:r>
          </a:p>
          <a:p>
            <a:pPr lvl="1">
              <a:defRPr/>
            </a:pPr>
            <a:r>
              <a:rPr lang="ko-KR" altLang="en-US" dirty="0"/>
              <a:t>디렉터리 구조에 관한 명령어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cd / : root </a:t>
            </a:r>
            <a:r>
              <a:rPr lang="ko-KR" altLang="en-US" dirty="0"/>
              <a:t>디렉터리로 이동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cd ~ : home </a:t>
            </a:r>
            <a:r>
              <a:rPr lang="ko-KR" altLang="en-US" dirty="0"/>
              <a:t>디렉터리로 이동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cd .. : </a:t>
            </a:r>
            <a:r>
              <a:rPr lang="ko-KR" altLang="en-US" dirty="0"/>
              <a:t>현재 작업 디렉터리의 상위</a:t>
            </a:r>
            <a:r>
              <a:rPr lang="en-US" altLang="ko-KR" dirty="0"/>
              <a:t> </a:t>
            </a:r>
            <a:r>
              <a:rPr lang="ko-KR" altLang="en-US" dirty="0"/>
              <a:t>디렉터리로 이동</a:t>
            </a:r>
            <a:endParaRPr lang="en-US" altLang="ko-KR" dirty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사용 예</a:t>
            </a:r>
            <a:r>
              <a:rPr lang="en-US" altLang="ko-KR" dirty="0"/>
              <a:t>:</a:t>
            </a:r>
          </a:p>
          <a:p>
            <a:pPr marL="457200" lvl="1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ko-KR" altLang="en-US" dirty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860800"/>
            <a:ext cx="3455988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415" name="그룹 2"/>
          <p:cNvGrpSpPr>
            <a:grpSpLocks/>
          </p:cNvGrpSpPr>
          <p:nvPr/>
        </p:nvGrpSpPr>
        <p:grpSpPr bwMode="auto">
          <a:xfrm>
            <a:off x="4716463" y="4256088"/>
            <a:ext cx="4464049" cy="2031325"/>
            <a:chOff x="4716463" y="4256088"/>
            <a:chExt cx="4464049" cy="2031486"/>
          </a:xfrm>
        </p:grpSpPr>
        <p:sp>
          <p:nvSpPr>
            <p:cNvPr id="17416" name="직사각형 6"/>
            <p:cNvSpPr>
              <a:spLocks noChangeArrowheads="1"/>
            </p:cNvSpPr>
            <p:nvPr/>
          </p:nvSpPr>
          <p:spPr bwMode="auto">
            <a:xfrm>
              <a:off x="4716463" y="4256088"/>
              <a:ext cx="1871761" cy="203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solidFill>
                    <a:srgbClr val="FF0000"/>
                  </a:solidFill>
                </a:rPr>
                <a:t>pwd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solidFill>
                    <a:srgbClr val="FF0000"/>
                  </a:solidFill>
                </a:rPr>
                <a:t>cd ..</a:t>
              </a:r>
              <a:endParaRPr lang="ko-KR" altLang="en-US" sz="1800" b="0" dirty="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solidFill>
                    <a:srgbClr val="FF0000"/>
                  </a:solidFill>
                </a:rPr>
                <a:t>cd ./omega</a:t>
              </a:r>
              <a:endParaRPr lang="ko-KR" altLang="en-US" sz="1800" b="0" dirty="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solidFill>
                    <a:srgbClr val="FF0000"/>
                  </a:solidFill>
                </a:rPr>
                <a:t>cd ~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 b="0" dirty="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solidFill>
                    <a:srgbClr val="FF0000"/>
                  </a:solidFill>
                </a:rPr>
                <a:t>cd /root/omega/</a:t>
              </a:r>
              <a:endParaRPr lang="ko-KR" altLang="en-US" sz="1800" b="0" dirty="0">
                <a:solidFill>
                  <a:srgbClr val="FF0000"/>
                </a:solidFill>
              </a:endParaRPr>
            </a:p>
          </p:txBody>
        </p:sp>
        <p:sp>
          <p:nvSpPr>
            <p:cNvPr id="17417" name="TextBox 1"/>
            <p:cNvSpPr txBox="1">
              <a:spLocks noChangeArrowheads="1"/>
            </p:cNvSpPr>
            <p:nvPr/>
          </p:nvSpPr>
          <p:spPr bwMode="auto">
            <a:xfrm>
              <a:off x="6444208" y="4256088"/>
              <a:ext cx="2736304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1pPr>
              <a:lvl2pPr marL="742950" indent="-285750" eaLnBrk="0" hangingPunct="0"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2pPr>
              <a:lvl3pPr marL="1143000" indent="-228600" eaLnBrk="0" hangingPunct="0"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3pPr>
              <a:lvl4pPr marL="1600200" indent="-228600" eaLnBrk="0" hangingPunct="0"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4pPr>
              <a:lvl5pPr marL="2057400" indent="-228600" eaLnBrk="0" hangingPunct="0"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9pPr>
            </a:lstStyle>
            <a:p>
              <a:pPr eaLnBrk="1" hangingPunct="1"/>
              <a:r>
                <a:rPr lang="en-US" altLang="ko-KR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 위치 출력</a:t>
              </a:r>
              <a:endPara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en-US" altLang="ko-KR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상위 디렉터리 이동</a:t>
              </a:r>
              <a:endPara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en-US" altLang="ko-KR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상대주소로 이동</a:t>
              </a:r>
              <a:endPara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en-US" altLang="ko-KR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 계정 디렉터리로    </a:t>
              </a:r>
              <a:endPara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en-US" altLang="ko-KR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이동</a:t>
              </a:r>
              <a:endPara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en-US" altLang="ko-KR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절대주소로 이동</a:t>
              </a: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명령어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921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7"/>
              <a:defRPr/>
            </a:pPr>
            <a:r>
              <a:rPr lang="en-US" altLang="ko-KR" dirty="0"/>
              <a:t>mkdir </a:t>
            </a:r>
          </a:p>
          <a:p>
            <a:pPr lvl="1">
              <a:defRPr/>
            </a:pPr>
            <a:r>
              <a:rPr lang="en-US" altLang="ko-KR" dirty="0"/>
              <a:t>Make directory: </a:t>
            </a:r>
            <a:r>
              <a:rPr lang="ko-KR" altLang="en-US" dirty="0"/>
              <a:t>디렉터리 생성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옵션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dirty="0"/>
              <a:t>-p: </a:t>
            </a:r>
            <a:r>
              <a:rPr lang="ko-KR" altLang="en-US" dirty="0"/>
              <a:t>만들고자 하는 디렉터리의 상위 디렉터리가 없는 경우 상위 디렉터리 까지 만들어 준다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사용 예</a:t>
            </a:r>
            <a:r>
              <a:rPr lang="en-US" altLang="ko-KR" dirty="0"/>
              <a:t>: mkdir [</a:t>
            </a:r>
            <a:r>
              <a:rPr lang="ko-KR" altLang="en-US" dirty="0"/>
              <a:t>디렉터리명</a:t>
            </a:r>
            <a:r>
              <a:rPr lang="en-US" altLang="ko-KR" dirty="0"/>
              <a:t>]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buAutoNum type="romanUcPeriod" startAt="7"/>
              <a:defRPr/>
            </a:pPr>
            <a:endParaRPr lang="en-US" altLang="ko-KR" dirty="0"/>
          </a:p>
          <a:p>
            <a:pPr>
              <a:buAutoNum type="romanUcPeriod" startAt="7"/>
              <a:defRPr/>
            </a:pPr>
            <a:r>
              <a:rPr lang="en-US" altLang="ko-KR" dirty="0" err="1"/>
              <a:t>rmdir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Remove directory: </a:t>
            </a:r>
            <a:r>
              <a:rPr lang="ko-KR" altLang="en-US" dirty="0"/>
              <a:t>디렉터리 삭제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사용 예</a:t>
            </a:r>
            <a:r>
              <a:rPr lang="en-US" altLang="ko-KR" dirty="0"/>
              <a:t>: rmdir [</a:t>
            </a:r>
            <a:r>
              <a:rPr lang="ko-KR" altLang="en-US" dirty="0"/>
              <a:t>디렉터리명</a:t>
            </a:r>
            <a:r>
              <a:rPr lang="en-US" altLang="ko-KR" dirty="0"/>
              <a:t>]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7338"/>
            <a:ext cx="41465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88" y="4653136"/>
            <a:ext cx="4157662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작은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큰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19334</TotalTime>
  <Words>3742</Words>
  <Application>Microsoft Office PowerPoint</Application>
  <PresentationFormat>화면 슬라이드 쇼(4:3)</PresentationFormat>
  <Paragraphs>924</Paragraphs>
  <Slides>48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48</vt:i4>
      </vt:variant>
    </vt:vector>
  </HeadingPairs>
  <TitlesOfParts>
    <vt:vector size="60" baseType="lpstr">
      <vt:lpstr>HY헤드라인M</vt:lpstr>
      <vt:lpstr>굴림</vt:lpstr>
      <vt:lpstr>맑은 고딕</vt:lpstr>
      <vt:lpstr>문체부 돋음체</vt:lpstr>
      <vt:lpstr>Arial</vt:lpstr>
      <vt:lpstr>Marlett</vt:lpstr>
      <vt:lpstr>Tahoma</vt:lpstr>
      <vt:lpstr>Times</vt:lpstr>
      <vt:lpstr>Trebuchet MS</vt:lpstr>
      <vt:lpstr>Wingdings</vt:lpstr>
      <vt:lpstr>작은글씨</vt:lpstr>
      <vt:lpstr>큰글씨</vt:lpstr>
      <vt:lpstr>목차</vt:lpstr>
      <vt:lpstr>1. 무엇을 하려 하는가?</vt:lpstr>
      <vt:lpstr>3. 기본 명령어</vt:lpstr>
      <vt:lpstr>3. 기본 명령어</vt:lpstr>
      <vt:lpstr>3. 기본 명령어</vt:lpstr>
      <vt:lpstr>참고) 상대주소, 절대주소</vt:lpstr>
      <vt:lpstr>참고) 상대주소, 절대주소</vt:lpstr>
      <vt:lpstr>3. 기본 명령어</vt:lpstr>
      <vt:lpstr>3. 기본 명령어</vt:lpstr>
      <vt:lpstr>3. 기본 명령어</vt:lpstr>
      <vt:lpstr>3. 기본 명령어</vt:lpstr>
      <vt:lpstr>3. 기본 명령어 – 권한의 의미</vt:lpstr>
      <vt:lpstr>3. 기본 명령어 – 권한 확인 방법</vt:lpstr>
      <vt:lpstr>3. 기본 명령어 – 권한 변경</vt:lpstr>
      <vt:lpstr>3. 기본 명령어 – 권한 변경</vt:lpstr>
      <vt:lpstr>3. 기본 명령어 – 권한 변경</vt:lpstr>
      <vt:lpstr>3. 기본 명령어 – 권한 변경</vt:lpstr>
      <vt:lpstr>3. 기본 명령어</vt:lpstr>
      <vt:lpstr>3. 기본 명령어</vt:lpstr>
      <vt:lpstr>실습</vt:lpstr>
      <vt:lpstr>실습</vt:lpstr>
      <vt:lpstr>3. 기본 명령어</vt:lpstr>
      <vt:lpstr>3. 기본 명령어</vt:lpstr>
      <vt:lpstr>3. 기본 명령어</vt:lpstr>
      <vt:lpstr>3. 기본 명령어</vt:lpstr>
      <vt:lpstr>3. 기본 명령어</vt:lpstr>
      <vt:lpstr>3. 기본 명령어</vt:lpstr>
      <vt:lpstr>3. 기본 명령어</vt:lpstr>
      <vt:lpstr>3. 기본 명령어</vt:lpstr>
      <vt:lpstr>3. 기본 명령어</vt:lpstr>
      <vt:lpstr>3. 기본 명령어</vt:lpstr>
      <vt:lpstr>실습</vt:lpstr>
      <vt:lpstr>실습</vt:lpstr>
      <vt:lpstr>4. vi 에디터 – vi 모드의 이해</vt:lpstr>
      <vt:lpstr>4. vi 에디터 – vi 모드의 이해</vt:lpstr>
      <vt:lpstr>4. vi 에디터 – vi 모드의 이해</vt:lpstr>
      <vt:lpstr>4. vi 에디터</vt:lpstr>
      <vt:lpstr>4. vi 에디터</vt:lpstr>
      <vt:lpstr>4. vi 에디터</vt:lpstr>
      <vt:lpstr>4. vi 에디터</vt:lpstr>
      <vt:lpstr>4. vi 에디터</vt:lpstr>
      <vt:lpstr>4. vi 에디터</vt:lpstr>
      <vt:lpstr>4. vi 에디터</vt:lpstr>
      <vt:lpstr>4. vi 에디터</vt:lpstr>
      <vt:lpstr>4. vi 에디터</vt:lpstr>
      <vt:lpstr>4. vi 에디터</vt:lpstr>
      <vt:lpstr>4. vi 에디터</vt:lpstr>
      <vt:lpstr>실습</vt:lpstr>
    </vt:vector>
  </TitlesOfParts>
  <Company>CNU ESL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Hyung-sin Kim</dc:creator>
  <cp:lastModifiedBy>박성규</cp:lastModifiedBy>
  <cp:revision>2452</cp:revision>
  <dcterms:created xsi:type="dcterms:W3CDTF">2004-07-14T06:37:09Z</dcterms:created>
  <dcterms:modified xsi:type="dcterms:W3CDTF">2017-05-22T13:17:03Z</dcterms:modified>
</cp:coreProperties>
</file>