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77" r:id="rId3"/>
    <p:sldId id="276" r:id="rId4"/>
    <p:sldId id="279" r:id="rId5"/>
    <p:sldId id="278" r:id="rId6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2245">
          <p15:clr>
            <a:srgbClr val="A4A3A4"/>
          </p15:clr>
        </p15:guide>
        <p15:guide id="4" pos="4241">
          <p15:clr>
            <a:srgbClr val="A4A3A4"/>
          </p15:clr>
        </p15:guide>
        <p15:guide id="5" pos="5465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7A"/>
    <a:srgbClr val="E1365E"/>
    <a:srgbClr val="F6A708"/>
    <a:srgbClr val="2FCAD1"/>
    <a:srgbClr val="993366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9" autoAdjust="0"/>
    <p:restoredTop sz="96026" autoAdjust="0"/>
  </p:normalViewPr>
  <p:slideViewPr>
    <p:cSldViewPr>
      <p:cViewPr varScale="1">
        <p:scale>
          <a:sx n="113" d="100"/>
          <a:sy n="113" d="100"/>
        </p:scale>
        <p:origin x="-1308" y="-96"/>
      </p:cViewPr>
      <p:guideLst>
        <p:guide orient="horz" pos="799"/>
        <p:guide orient="horz" pos="1117"/>
        <p:guide pos="2245"/>
        <p:guide pos="4241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DFF-5538-4C8D-BAFD-AA936BEBF637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626B-ADB6-45A2-8F31-7E8574FD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FA17-5191-4EB2-B9E3-2894C068CD4E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93FF-3748-4716-8573-4EA45EA6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5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15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2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CCDF-C5BC-41FC-A147-D1E46CD68326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2924" y="1628800"/>
            <a:ext cx="5645419" cy="2124741"/>
            <a:chOff x="3755624" y="1664523"/>
            <a:chExt cx="5735596" cy="1931582"/>
          </a:xfrm>
        </p:grpSpPr>
        <p:sp>
          <p:nvSpPr>
            <p:cNvPr id="6" name="직사각형 5"/>
            <p:cNvSpPr/>
            <p:nvPr/>
          </p:nvSpPr>
          <p:spPr>
            <a:xfrm>
              <a:off x="3759864" y="1664523"/>
              <a:ext cx="5653958" cy="2488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Industrial </a:t>
              </a:r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4.0 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8784" y="2005039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ko-KR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4</a:t>
              </a:r>
              <a:r>
                <a:rPr lang="ko-KR" altLang="en-US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차 산업혁명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755624" y="3596105"/>
              <a:ext cx="5662437" cy="0"/>
            </a:xfrm>
            <a:custGeom>
              <a:avLst/>
              <a:gdLst>
                <a:gd name="connsiteX0" fmla="*/ 0 w 4218317"/>
                <a:gd name="connsiteY0" fmla="*/ 0 h 0"/>
                <a:gd name="connsiteX1" fmla="*/ 4218317 w 421831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8317">
                  <a:moveTo>
                    <a:pt x="0" y="0"/>
                  </a:moveTo>
                  <a:lnTo>
                    <a:pt x="4218317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4153" y="2706845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선도인력 양성훈련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252" y="4093412"/>
            <a:ext cx="9001000" cy="1261884"/>
          </a:xfrm>
          <a:prstGeom prst="rect">
            <a:avLst/>
          </a:prstGeom>
          <a:noFill/>
          <a:ln>
            <a:solidFill>
              <a:srgbClr val="080808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 err="1">
                <a:latin typeface="+mj-ea"/>
                <a:ea typeface="+mj-ea"/>
              </a:rPr>
              <a:t>빅데이터를</a:t>
            </a:r>
            <a:r>
              <a:rPr lang="ko-KR" altLang="en-US" sz="3600" b="1" spc="-150" dirty="0">
                <a:latin typeface="+mj-ea"/>
                <a:ea typeface="+mj-ea"/>
              </a:rPr>
              <a:t> 활용한 </a:t>
            </a:r>
            <a:r>
              <a:rPr lang="en-US" altLang="ko-KR" sz="3600" b="1" spc="-150" dirty="0" err="1">
                <a:latin typeface="+mj-ea"/>
                <a:ea typeface="+mj-ea"/>
              </a:rPr>
              <a:t>IoT</a:t>
            </a:r>
            <a:r>
              <a:rPr lang="en-US" altLang="ko-KR" sz="3600" b="1" spc="-150" dirty="0">
                <a:latin typeface="+mj-ea"/>
                <a:ea typeface="+mj-ea"/>
              </a:rPr>
              <a:t> </a:t>
            </a:r>
            <a:r>
              <a:rPr lang="ko-KR" altLang="en-US" sz="3600" b="1" spc="-150" dirty="0">
                <a:latin typeface="+mj-ea"/>
                <a:ea typeface="+mj-ea"/>
              </a:rPr>
              <a:t>시스템 개발</a:t>
            </a:r>
            <a:endParaRPr lang="en-US" altLang="ko-KR" sz="36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4000" b="1" spc="-150" dirty="0" err="1">
                <a:latin typeface="+mj-ea"/>
                <a:ea typeface="+mj-ea"/>
              </a:rPr>
              <a:t>파이널</a:t>
            </a:r>
            <a:r>
              <a:rPr lang="ko-KR" altLang="en-US" sz="4000" b="1" spc="-150" dirty="0">
                <a:latin typeface="+mj-ea"/>
                <a:ea typeface="+mj-ea"/>
              </a:rPr>
              <a:t> 프로젝트</a:t>
            </a:r>
            <a:r>
              <a:rPr lang="en-US" altLang="ko-KR" sz="4000" b="1" spc="-150" dirty="0">
                <a:latin typeface="+mj-ea"/>
                <a:ea typeface="+mj-ea"/>
              </a:rPr>
              <a:t> </a:t>
            </a:r>
            <a:r>
              <a:rPr lang="ko-KR" altLang="en-US" sz="4000" b="1" spc="-150" dirty="0">
                <a:latin typeface="+mj-ea"/>
                <a:ea typeface="+mj-ea"/>
              </a:rPr>
              <a:t>안내서</a:t>
            </a:r>
          </a:p>
        </p:txBody>
      </p:sp>
      <p:pic>
        <p:nvPicPr>
          <p:cNvPr id="1029" name="Picture 5" descr="\\26.2.121.50\online\#New_집합교육1그룹\08.정부지원\☆ 4차산업혁명선도인력양성사업\＃4차 운영\[공통] 4차 로고\[로고]_4차산업_텍스트_가로타입_ve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317258"/>
            <a:ext cx="1663159" cy="59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95536" y="319725"/>
            <a:ext cx="181356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60813" y="281306"/>
            <a:ext cx="4663456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 err="1">
                <a:solidFill>
                  <a:srgbClr val="42427A"/>
                </a:solidFill>
                <a:latin typeface="+mn-ea"/>
                <a:ea typeface="+mn-ea"/>
              </a:rPr>
              <a:t>파이널</a:t>
            </a:r>
            <a:r>
              <a:rPr lang="ko-KR" altLang="en-US" sz="3600" dirty="0">
                <a:solidFill>
                  <a:srgbClr val="42427A"/>
                </a:solidFill>
                <a:latin typeface="+mn-ea"/>
                <a:ea typeface="+mn-ea"/>
              </a:rPr>
              <a:t> 프로젝트 소개</a:t>
            </a:r>
          </a:p>
        </p:txBody>
      </p:sp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97441"/>
            <a:ext cx="1325814" cy="2743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0846" y="1016083"/>
            <a:ext cx="8551634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1.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프로젝트기반 훈련의 정의 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- 4</a:t>
            </a:r>
            <a:r>
              <a:rPr lang="ko-KR" altLang="en-US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차산업혁명선도인력양성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교육은 프로젝트 기반 훈련으로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핵심 분야에 대한 기본 기술을 습득하고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      </a:t>
            </a: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  </a:t>
            </a:r>
            <a:r>
              <a:rPr lang="ko-KR" altLang="en-US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현장 중심의 프로젝트 수행 및 프로젝트 </a:t>
            </a:r>
            <a:r>
              <a:rPr lang="ko-KR" altLang="en-US" sz="1400" b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멘토링을</a:t>
            </a:r>
            <a:r>
              <a:rPr lang="ko-KR" altLang="en-US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 병행</a:t>
            </a: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현업수준의 결과물을 도출하고</a:t>
            </a: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실제 업무</a:t>
            </a:r>
            <a:endParaRPr lang="en-US" altLang="ko-KR" sz="14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      </a:t>
            </a:r>
            <a:r>
              <a:rPr lang="ko-KR" altLang="en-US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수행이 가능한 실무형 인재를 양성하는 교육입니다</a:t>
            </a:r>
            <a:r>
              <a:rPr lang="en-US" altLang="ko-KR" sz="14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2.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프로젝트기반 훈련의 목적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  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프로젝트 주제 및 과제를 기획하고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교육생 주도하에 개발 및 산출물을 만들어가는 과업을 수행하면서</a:t>
            </a:r>
            <a:endParaRPr lang="en-US" altLang="ko-KR" sz="1400" b="1" spc="-5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    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자주적 과업 수행능력을 배양하고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종합적 실무 적용 능력을 강화합니다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8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3. </a:t>
            </a:r>
            <a:r>
              <a:rPr lang="ko-KR" altLang="en-US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팀 구성</a:t>
            </a:r>
            <a:endParaRPr lang="en-US" altLang="ko-KR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 marL="180000" defTabSz="108000">
              <a:lnSpc>
                <a:spcPct val="150000"/>
              </a:lnSpc>
            </a:pP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팀 구성은 다양한 세부기술을 구현할 수 있도록 </a:t>
            </a:r>
            <a:r>
              <a:rPr lang="ko-KR" altLang="en-US" sz="1400" b="1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멘토링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및 강사와의 면담을 통해 적절히 구성합니다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marL="180000" defTabSz="108000">
              <a:lnSpc>
                <a:spcPct val="150000"/>
              </a:lnSpc>
            </a:pP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- 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팀 구성에 어려움이 있다면 강사와 매니저를 통하여 문의 바랍니다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4.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우수 프로젝트 선발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42427A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강사 및 </a:t>
            </a:r>
            <a:r>
              <a:rPr lang="ko-KR" altLang="en-US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멘토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심사위원들의 평가를 통해 안내 된 평가지표에 따라 강사 및 훈련생들 평가에 의해 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    </a:t>
            </a:r>
            <a:r>
              <a:rPr lang="ko-KR" altLang="en-US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우수팀이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선발되며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4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우수팀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시상이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예정되어있습니다</a:t>
            </a:r>
            <a:r>
              <a: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marL="180000" defTabSz="108000">
              <a:lnSpc>
                <a:spcPct val="150000"/>
              </a:lnSpc>
            </a:pP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93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56295"/>
              </p:ext>
            </p:extLst>
          </p:nvPr>
        </p:nvGraphicFramePr>
        <p:xfrm>
          <a:off x="272643" y="1116527"/>
          <a:ext cx="8547828" cy="4550427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{17292A2E-F333-43FB-9621-5CBBE7FDCDCB}</a:tableStyleId>
              </a:tblPr>
              <a:tblGrid>
                <a:gridCol w="9149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9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</a:t>
                      </a: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70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진행 주체</a:t>
                      </a: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64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10/31(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)~11/21(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200" b="1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멘토링</a:t>
                      </a:r>
                      <a:endParaRPr lang="ko-KR" altLang="en-US" sz="12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</a:t>
                      </a:r>
                      <a:r>
                        <a:rPr lang="en-US" altLang="ko-KR" sz="14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algn="ctr" latinLnBrk="1"/>
                      <a:endParaRPr lang="en-US" altLang="ko-KR" sz="14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김희원 </a:t>
                      </a:r>
                      <a:r>
                        <a:rPr lang="ko-KR" altLang="en-US" sz="1400" b="1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</a:t>
                      </a:r>
                      <a:endParaRPr lang="en-US" altLang="ko-KR" sz="14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이진호 </a:t>
                      </a:r>
                      <a:r>
                        <a:rPr lang="ko-KR" altLang="en-US" sz="1400" b="1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멘토</a:t>
                      </a:r>
                      <a:endParaRPr lang="en-US" altLang="ko-KR" sz="14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287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10/31(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11/7(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11/21(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멘토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소개 및 프로젝트 주제 기획 및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RFP,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제안서작성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RFP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7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제안서 작성 및 발표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멘토링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제안서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1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~ 11/21(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프로젝트 기획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주강사</a:t>
                      </a:r>
                      <a:r>
                        <a:rPr lang="en-US" altLang="ko-KR" sz="14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algn="ctr" latinLnBrk="1"/>
                      <a:endParaRPr lang="en-US" altLang="ko-KR" sz="14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이진만 강사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1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 계획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(PM/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팀원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구성 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(3~5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16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브레인스토밍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및 추가 아이디어 도출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1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착수 보고</a:t>
                      </a:r>
                      <a:endParaRPr lang="en-US" altLang="ko-KR" sz="18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11/23(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기획 내용에 대한 착수보고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(Kick-off)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기획안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WBS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164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PJT </a:t>
                      </a:r>
                      <a:r>
                        <a:rPr lang="ko-KR" altLang="en-US" sz="14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수행</a:t>
                      </a:r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11/17(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 ~ 12/23(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수행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매주 월요일제출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400" b="1" spc="-1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주강사</a:t>
                      </a:r>
                      <a:r>
                        <a:rPr lang="en-US" altLang="ko-KR" sz="14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이진만 강사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0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11/17(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11/23(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설계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중간 발표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기능 구현과 테스트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주간일지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0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11/24(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11/30(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주간일지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0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12/1(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12/7(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808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주간일지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042" marR="83042" marT="41521" marB="4152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4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12/8(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12/14(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주간일지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500171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12/15(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~ 12/23(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테스트와 튜닝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결과보고서 작성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발표</a:t>
                      </a:r>
                      <a:r>
                        <a:rPr lang="en-US" altLang="ko-KR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∙</a:t>
                      </a:r>
                      <a:r>
                        <a:rPr lang="ko-KR" altLang="en-US" sz="1200" b="0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80808"/>
                          </a:solidFill>
                          <a:latin typeface="+mn-ea"/>
                          <a:ea typeface="+mn-ea"/>
                          <a:cs typeface="+mn-cs"/>
                        </a:rPr>
                        <a:t>평가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결과보고서</a:t>
                      </a:r>
                      <a:endParaRPr lang="en-US" altLang="ko-KR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구현소스</a:t>
                      </a:r>
                      <a:endParaRPr lang="en-US" altLang="ko-KR" sz="1200" b="1" kern="1200" spc="-1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이진만 강사</a:t>
                      </a:r>
                      <a:r>
                        <a:rPr lang="en-US" altLang="ko-KR" sz="14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kern="1200" spc="-1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심사위원</a:t>
                      </a:r>
                    </a:p>
                  </a:txBody>
                  <a:tcPr marL="83042" marR="83042" marT="41521" marB="415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0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1051" y="5805264"/>
            <a:ext cx="4777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00" baseline="300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  <a:ea typeface="삼성긴고딕OTF Regular" pitchFamily="34" charset="-127"/>
              </a:rPr>
              <a:t>*  </a:t>
            </a:r>
            <a:r>
              <a:rPr lang="ko-KR" altLang="en-US" sz="1000" dirty="0">
                <a:solidFill>
                  <a:prstClr val="black"/>
                </a:solidFill>
              </a:rPr>
              <a:t>모든 산출물 기한 내 담당 매니저 메일로 제출</a:t>
            </a:r>
            <a:r>
              <a:rPr lang="en-US" altLang="ko-KR" sz="1000" dirty="0">
                <a:solidFill>
                  <a:prstClr val="black"/>
                </a:solidFill>
              </a:rPr>
              <a:t>(ymkoko.kim@multicampus.com)</a:t>
            </a:r>
            <a:endParaRPr lang="ko-KR" altLang="en-US" sz="1000" dirty="0">
              <a:solidFill>
                <a:prstClr val="black"/>
              </a:solidFill>
            </a:endParaRPr>
          </a:p>
          <a:p>
            <a:r>
              <a:rPr lang="en-US" altLang="ko-KR" sz="1200" spc="-100" baseline="300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0000"/>
                </a:solidFill>
              </a:rPr>
              <a:t>**</a:t>
            </a:r>
            <a:r>
              <a:rPr lang="en-US" altLang="ko-KR" sz="950" dirty="0">
                <a:solidFill>
                  <a:prstClr val="black"/>
                </a:solidFill>
              </a:rPr>
              <a:t> </a:t>
            </a:r>
            <a:r>
              <a:rPr lang="ko-KR" altLang="en-US" sz="1000" dirty="0">
                <a:solidFill>
                  <a:prstClr val="black"/>
                </a:solidFill>
              </a:rPr>
              <a:t>최우수 </a:t>
            </a:r>
            <a:r>
              <a:rPr lang="ko-KR" altLang="en-US" sz="1000" dirty="0" err="1">
                <a:solidFill>
                  <a:prstClr val="black"/>
                </a:solidFill>
              </a:rPr>
              <a:t>한팀</a:t>
            </a:r>
            <a:r>
              <a:rPr lang="ko-KR" altLang="en-US" sz="1000" dirty="0">
                <a:solidFill>
                  <a:prstClr val="black"/>
                </a:solidFill>
              </a:rPr>
              <a:t> 선발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 bwMode="auto">
          <a:xfrm>
            <a:off x="250130" y="888062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360813" y="188640"/>
            <a:ext cx="2193229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상세</a:t>
            </a:r>
          </a:p>
        </p:txBody>
      </p:sp>
      <p:pic>
        <p:nvPicPr>
          <p:cNvPr id="13" name="그림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19028"/>
            <a:ext cx="1585566" cy="32234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74678"/>
              </p:ext>
            </p:extLst>
          </p:nvPr>
        </p:nvGraphicFramePr>
        <p:xfrm>
          <a:off x="540321" y="1086265"/>
          <a:ext cx="8136135" cy="5051358"/>
        </p:xfrm>
        <a:graphic>
          <a:graphicData uri="http://schemas.openxmlformats.org/drawingml/2006/table">
            <a:tbl>
              <a:tblPr/>
              <a:tblGrid>
                <a:gridCol w="1007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00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4688"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7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항목</a:t>
                      </a:r>
                      <a:endParaRPr lang="en-US" altLang="ko-KR" sz="1300" b="1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3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평가물</a:t>
                      </a:r>
                      <a:r>
                        <a:rPr lang="en-US" altLang="ko-KR" sz="13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3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평가점수</a:t>
                      </a:r>
                      <a:br>
                        <a:rPr lang="ko-KR" altLang="en-US" sz="13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3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13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3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3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3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CAD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내용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365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평가 방법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70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교육생</a:t>
                      </a: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강사</a:t>
                      </a: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6A708"/>
                          </a:solidFill>
                          <a:latin typeface="+mn-ea"/>
                          <a:ea typeface="+mn-ea"/>
                          <a:cs typeface="+mn-cs"/>
                        </a:rPr>
                        <a:t>심사위원</a:t>
                      </a: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6A708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기획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아이디어</a:t>
                      </a:r>
                      <a:endParaRPr lang="en-US" altLang="ko-KR" sz="12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기획안발표</a:t>
                      </a:r>
                      <a:r>
                        <a:rPr lang="en-US" altLang="ko-KR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15 </a:t>
                      </a: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창의성 </a:t>
                      </a: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시장성 </a:t>
                      </a: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완성도 </a:t>
                      </a: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실제 활용</a:t>
                      </a:r>
                      <a:r>
                        <a:rPr lang="ko-KR" altLang="en-US" sz="1300" b="1" i="0" u="none" strike="noStrike" kern="12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가능여부</a:t>
                      </a: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등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20%</a:t>
                      </a:r>
                      <a:endParaRPr lang="en-US" altLang="ko-KR" sz="1300" b="1" i="0" u="none" strike="noStrike" kern="120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80%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45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ERD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개체관계도</a:t>
                      </a:r>
                      <a:r>
                        <a:rPr lang="en-US" altLang="ko-KR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데이터 개체 관계 </a:t>
                      </a: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설계 다이어그램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구현</a:t>
                      </a: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테스트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수행계획</a:t>
                      </a:r>
                      <a:endParaRPr lang="en-US" altLang="ko-KR" sz="12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주간일지</a:t>
                      </a:r>
                      <a:r>
                        <a:rPr lang="en-US" altLang="ko-KR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 </a:t>
                      </a: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수행계획 달성도</a:t>
                      </a: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완성도 등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1536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200" b="1" i="0" u="none" strike="noStrike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중간발표</a:t>
                      </a:r>
                      <a:endParaRPr lang="ko-KR" altLang="en-US" sz="12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6 </a:t>
                      </a: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중간 발표</a:t>
                      </a:r>
                      <a:r>
                        <a:rPr lang="ko-KR" altLang="en-US" sz="1300" b="1" i="0" u="none" strike="noStrike" kern="12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및 테스트</a:t>
                      </a: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등 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8203">
                <a:tc row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최종 발표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200" b="1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수행력</a:t>
                      </a:r>
                      <a:endParaRPr lang="ko-KR" altLang="en-US" sz="12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30 </a:t>
                      </a: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목표 달성도 </a:t>
                      </a:r>
                      <a:r>
                        <a:rPr lang="en-US" altLang="ko-KR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역할분담</a:t>
                      </a:r>
                      <a:endParaRPr lang="en-US" altLang="ko-KR" sz="12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참여도 </a:t>
                      </a:r>
                      <a:r>
                        <a:rPr lang="en-US" altLang="ko-KR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기여도 등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52252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프로그래밍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</a:t>
                      </a: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구조 </a:t>
                      </a:r>
                      <a:r>
                        <a:rPr lang="en-US" altLang="ko-KR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r>
                        <a:rPr lang="en-US" altLang="ko-KR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성능 등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endParaRPr lang="en-US" altLang="ko-KR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300" b="1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82616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200" b="1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프리젠테이션</a:t>
                      </a:r>
                      <a:endParaRPr lang="ko-KR" altLang="en-US" sz="12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 </a:t>
                      </a:r>
                      <a:r>
                        <a:rPr lang="ko-KR" altLang="en-US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구성 </a:t>
                      </a:r>
                      <a:r>
                        <a:rPr lang="en-US" altLang="ko-KR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/ PT</a:t>
                      </a:r>
                      <a:r>
                        <a:rPr lang="en-US" altLang="ko-KR" sz="1200" b="1" i="0" u="none" strike="noStrike" kern="12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전달력</a:t>
                      </a:r>
                      <a:r>
                        <a:rPr lang="ko-KR" altLang="en-US" sz="1200" b="1" i="0" u="none" strike="noStrike" kern="120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Font typeface="Arial" pitchFamily="34" charset="0"/>
                        <a:buNone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40%</a:t>
                      </a:r>
                      <a:endParaRPr lang="ko-KR" altLang="en-US" sz="1300" b="1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78" marR="7178" marT="7178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1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 bwMode="auto">
          <a:xfrm>
            <a:off x="250130" y="9807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250130" y="6381328"/>
            <a:ext cx="8642350" cy="0"/>
          </a:xfrm>
          <a:prstGeom prst="line">
            <a:avLst/>
          </a:prstGeom>
          <a:solidFill>
            <a:srgbClr val="003099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40846" y="1124744"/>
            <a:ext cx="49350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80808"/>
                </a:solidFill>
              </a:rPr>
              <a:t>실제 활용에 대한 가능 여부</a:t>
            </a:r>
            <a:endParaRPr lang="en-US" altLang="ko-KR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80808"/>
              </a:solidFill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80808"/>
                </a:solidFill>
              </a:rPr>
              <a:t>학습 내용 이해도 및 반영 정도</a:t>
            </a:r>
            <a:endParaRPr lang="en-US" altLang="ko-KR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80808"/>
              </a:solidFill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80808"/>
                </a:solidFill>
              </a:rPr>
              <a:t>시스템 구현능력</a:t>
            </a: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80808"/>
                </a:solidFill>
              </a:rPr>
              <a:t>협업 구성 및 추진 일정에 대한 목표 달성도</a:t>
            </a:r>
            <a:endParaRPr lang="en-US" altLang="ko-KR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80808"/>
              </a:solidFill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80808"/>
                </a:solidFill>
              </a:rPr>
              <a:t>프로젝트 완성도</a:t>
            </a:r>
            <a:endParaRPr lang="en-US" altLang="ko-KR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80808"/>
              </a:solidFill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80808"/>
                </a:solidFill>
              </a:rPr>
              <a:t>문제 발생 시 해결 능력</a:t>
            </a:r>
            <a:endParaRPr lang="en-US" altLang="ko-KR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80808"/>
              </a:solidFill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80808"/>
                </a:solidFill>
              </a:rPr>
              <a:t>팀원 간 협업의 정도</a:t>
            </a:r>
            <a:endParaRPr lang="en-US" altLang="ko-KR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80808"/>
              </a:solidFill>
            </a:endParaRPr>
          </a:p>
          <a:p>
            <a:pPr marL="252000" indent="-18000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80808"/>
                </a:solidFill>
              </a:rPr>
              <a:t>프레젠테이션 </a:t>
            </a:r>
            <a:r>
              <a:rPr lang="ko-KR" altLang="en-US" b="1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80808"/>
                </a:solidFill>
              </a:rPr>
              <a:t>전달력</a:t>
            </a:r>
            <a:r>
              <a: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80808"/>
                </a:solidFill>
              </a:rPr>
              <a:t> 및 완성도</a:t>
            </a:r>
          </a:p>
        </p:txBody>
      </p:sp>
      <p:pic>
        <p:nvPicPr>
          <p:cNvPr id="11" name="Picture 2" descr="\\26.2.121.50\online\#New_집합교육1그룹\08.정부지원\☆ 4차산업혁명선도인력양성사업\＃4차 운영\[공통] 4차 로고\[로고]_4차산업_가로타입_ver2 - 복사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12" y="6497441"/>
            <a:ext cx="951113" cy="2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60813" y="281306"/>
            <a:ext cx="3278462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tx2"/>
                </a:solidFill>
                <a:latin typeface="나눔바른펜" pitchFamily="50" charset="-127"/>
                <a:ea typeface="나눔바른펜" pitchFamily="50" charset="-127"/>
              </a:defRPr>
            </a:lvl1pPr>
          </a:lstStyle>
          <a:p>
            <a:r>
              <a:rPr lang="ko-KR" altLang="en-US" sz="3600" dirty="0">
                <a:solidFill>
                  <a:srgbClr val="42427A"/>
                </a:solidFill>
                <a:latin typeface="맑은 고딕"/>
                <a:ea typeface="맑은 고딕"/>
              </a:rPr>
              <a:t>평가 상세 내용</a:t>
            </a:r>
          </a:p>
        </p:txBody>
      </p:sp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250130" y="6497441"/>
            <a:ext cx="1325814" cy="27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9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545</Words>
  <Application>Microsoft Office PowerPoint</Application>
  <PresentationFormat>화면 슬라이드 쇼(4:3)</PresentationFormat>
  <Paragraphs>143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Arial</vt:lpstr>
      <vt:lpstr>삼성긴고딕OTF Regular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multicampus</dc:creator>
  <cp:lastModifiedBy>김영민</cp:lastModifiedBy>
  <cp:revision>296</cp:revision>
  <cp:lastPrinted>2017-10-30T03:51:52Z</cp:lastPrinted>
  <dcterms:created xsi:type="dcterms:W3CDTF">2013-10-04T08:08:19Z</dcterms:created>
  <dcterms:modified xsi:type="dcterms:W3CDTF">2020-11-16T07:51:16Z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종합프로젝트\[4차 4기] 클라우드 과정_종합 프로젝트 안내서.pptx</vt:lpwstr>
  </property>
</Properties>
</file>