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50"/>
  </p:notesMasterIdLst>
  <p:sldIdLst>
    <p:sldId id="1482" r:id="rId2"/>
    <p:sldId id="1483" r:id="rId3"/>
    <p:sldId id="1486" r:id="rId4"/>
    <p:sldId id="1487" r:id="rId5"/>
    <p:sldId id="1488" r:id="rId6"/>
    <p:sldId id="1485" r:id="rId7"/>
    <p:sldId id="1484" r:id="rId8"/>
    <p:sldId id="1489" r:id="rId9"/>
    <p:sldId id="1490" r:id="rId10"/>
    <p:sldId id="1491" r:id="rId11"/>
    <p:sldId id="1493" r:id="rId12"/>
    <p:sldId id="1492" r:id="rId13"/>
    <p:sldId id="1494" r:id="rId14"/>
    <p:sldId id="1495" r:id="rId15"/>
    <p:sldId id="1534" r:id="rId16"/>
    <p:sldId id="1496" r:id="rId17"/>
    <p:sldId id="1497" r:id="rId18"/>
    <p:sldId id="1498" r:id="rId19"/>
    <p:sldId id="1499" r:id="rId20"/>
    <p:sldId id="1529" r:id="rId21"/>
    <p:sldId id="1530" r:id="rId22"/>
    <p:sldId id="1531" r:id="rId23"/>
    <p:sldId id="1532" r:id="rId24"/>
    <p:sldId id="1533" r:id="rId25"/>
    <p:sldId id="1505" r:id="rId26"/>
    <p:sldId id="1506" r:id="rId27"/>
    <p:sldId id="1507" r:id="rId28"/>
    <p:sldId id="1508" r:id="rId29"/>
    <p:sldId id="1509" r:id="rId30"/>
    <p:sldId id="1510" r:id="rId31"/>
    <p:sldId id="1511" r:id="rId32"/>
    <p:sldId id="1512" r:id="rId33"/>
    <p:sldId id="1513" r:id="rId34"/>
    <p:sldId id="1514" r:id="rId35"/>
    <p:sldId id="1515" r:id="rId36"/>
    <p:sldId id="1516" r:id="rId37"/>
    <p:sldId id="1517" r:id="rId38"/>
    <p:sldId id="1518" r:id="rId39"/>
    <p:sldId id="1519" r:id="rId40"/>
    <p:sldId id="1520" r:id="rId41"/>
    <p:sldId id="1521" r:id="rId42"/>
    <p:sldId id="1522" r:id="rId43"/>
    <p:sldId id="1523" r:id="rId44"/>
    <p:sldId id="1524" r:id="rId45"/>
    <p:sldId id="1525" r:id="rId46"/>
    <p:sldId id="1526" r:id="rId47"/>
    <p:sldId id="1527" r:id="rId48"/>
    <p:sldId id="1528" r:id="rId4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2C4054"/>
    <a:srgbClr val="19232E"/>
    <a:srgbClr val="445469"/>
    <a:srgbClr val="2F2F2F"/>
    <a:srgbClr val="FBB62B"/>
    <a:srgbClr val="1F98D8"/>
    <a:srgbClr val="E3E3E3"/>
    <a:srgbClr val="364D65"/>
    <a:srgbClr val="FBC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2" autoAdjust="0"/>
    <p:restoredTop sz="85203" autoAdjust="0"/>
  </p:normalViewPr>
  <p:slideViewPr>
    <p:cSldViewPr snapToGrid="0" snapToObjects="1">
      <p:cViewPr varScale="1">
        <p:scale>
          <a:sx n="46" d="100"/>
          <a:sy n="46" d="100"/>
        </p:scale>
        <p:origin x="78" y="126"/>
      </p:cViewPr>
      <p:guideLst>
        <p:guide orient="horz" pos="4297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8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8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43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69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6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4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8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</a:t>
            </a:r>
            <a:r>
              <a:rPr lang="ko-KR" altLang="en-US" dirty="0" err="1" smtClean="0"/>
              <a:t>핵심기능은</a:t>
            </a:r>
            <a:r>
              <a:rPr lang="ko-KR" altLang="en-US" dirty="0" smtClean="0"/>
              <a:t> 영유아 </a:t>
            </a:r>
            <a:r>
              <a:rPr lang="ko-KR" altLang="en-US" dirty="0" err="1" smtClean="0"/>
              <a:t>고립사고</a:t>
            </a:r>
            <a:r>
              <a:rPr lang="ko-KR" altLang="en-US" dirty="0" smtClean="0"/>
              <a:t> 방지 기능</a:t>
            </a:r>
            <a:endParaRPr lang="en-US" altLang="ko-KR" dirty="0" smtClean="0"/>
          </a:p>
          <a:p>
            <a:pPr marL="571500" marR="0" indent="-57150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시동이 꺼진 상태</a:t>
            </a:r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뒷</a:t>
            </a:r>
            <a:r>
              <a:rPr lang="ko-KR" altLang="en-US" sz="2400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좌석에서 </a:t>
            </a:r>
            <a:r>
              <a:rPr lang="en-US" altLang="ko-KR" sz="2400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2400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분 동안 인체가 감지</a:t>
            </a:r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유저정보에</a:t>
            </a:r>
            <a:r>
              <a:rPr lang="ko-KR" altLang="en-US" sz="2400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영유아 자녀가 있는 지 확인</a:t>
            </a:r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사용자의 스마트폰 앱으로 반복 </a:t>
            </a:r>
            <a:r>
              <a:rPr lang="ko-KR" altLang="en-US" sz="2400" dirty="0" err="1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알람</a:t>
            </a:r>
            <a:r>
              <a:rPr lang="ko-KR" altLang="en-US" sz="2400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전달</a:t>
            </a:r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특이사항이 아니라면 </a:t>
            </a:r>
            <a:r>
              <a:rPr lang="ko-KR" altLang="en-US" sz="2400" dirty="0" err="1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알람</a:t>
            </a:r>
            <a:r>
              <a:rPr lang="ko-KR" altLang="en-US" sz="2400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종료 가능</a:t>
            </a:r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0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4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2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4"/>
          <p:cNvSpPr>
            <a:spLocks noGrp="1"/>
          </p:cNvSpPr>
          <p:nvPr>
            <p:ph type="pic" idx="21"/>
          </p:nvPr>
        </p:nvSpPr>
        <p:spPr>
          <a:xfrm>
            <a:off x="1" y="0"/>
            <a:ext cx="15597886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470649" y="12558876"/>
            <a:ext cx="5688118" cy="307648"/>
          </a:xfrm>
          <a:prstGeom prst="rect">
            <a:avLst/>
          </a:prstGeom>
        </p:spPr>
        <p:txBody>
          <a:bodyPr/>
          <a:lstStyle/>
          <a:p>
            <a:pPr defTabSz="1087117" hangingPunct="0"/>
            <a:fld id="{86CB4B4D-7CA3-9044-876B-883B54F8677D}" type="slidenum">
              <a:rPr lang="en-US" altLang="ko-KR" kern="0" smtClean="0"/>
              <a:pPr defTabSz="1087117" hangingPunct="0"/>
              <a:t>‹#›</a:t>
            </a:fld>
            <a:endParaRPr lang="en-US" altLang="ko-KR" kern="0"/>
          </a:p>
        </p:txBody>
      </p:sp>
    </p:spTree>
    <p:extLst>
      <p:ext uri="{BB962C8B-B14F-4D97-AF65-F5344CB8AC3E}">
        <p14:creationId xmlns:p14="http://schemas.microsoft.com/office/powerpoint/2010/main" val="15944944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1087117" hangingPunct="0"/>
            <a:fld id="{86CB4B4D-7CA3-9044-876B-883B54F8677D}" type="slidenum">
              <a:rPr lang="en-US" altLang="ko-KR" kern="0" smtClean="0"/>
              <a:pPr defTabSz="1087117" hangingPunct="0"/>
              <a:t>‹#›</a:t>
            </a:fld>
            <a:endParaRPr lang="en-US" altLang="ko-KR" kern="0"/>
          </a:p>
        </p:txBody>
      </p:sp>
    </p:spTree>
    <p:extLst>
      <p:ext uri="{BB962C8B-B14F-4D97-AF65-F5344CB8AC3E}">
        <p14:creationId xmlns:p14="http://schemas.microsoft.com/office/powerpoint/2010/main" val="10837966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-28856" y="13604787"/>
            <a:ext cx="24532273" cy="181431"/>
            <a:chOff x="0" y="0"/>
            <a:chExt cx="24538662" cy="181429"/>
          </a:xfrm>
        </p:grpSpPr>
        <p:sp>
          <p:nvSpPr>
            <p:cNvPr id="2" name="Rectangle 6"/>
            <p:cNvSpPr/>
            <p:nvPr/>
          </p:nvSpPr>
          <p:spPr>
            <a:xfrm>
              <a:off x="0" y="0"/>
              <a:ext cx="4907733" cy="181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3599"/>
            </a:p>
          </p:txBody>
        </p:sp>
        <p:sp>
          <p:nvSpPr>
            <p:cNvPr id="3" name="Rectangle 7"/>
            <p:cNvSpPr/>
            <p:nvPr/>
          </p:nvSpPr>
          <p:spPr>
            <a:xfrm>
              <a:off x="4907732" y="0"/>
              <a:ext cx="4907734" cy="181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3599"/>
            </a:p>
          </p:txBody>
        </p:sp>
        <p:sp>
          <p:nvSpPr>
            <p:cNvPr id="4" name="Rectangle 8"/>
            <p:cNvSpPr/>
            <p:nvPr/>
          </p:nvSpPr>
          <p:spPr>
            <a:xfrm>
              <a:off x="9815465" y="0"/>
              <a:ext cx="4907733" cy="181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3599"/>
            </a:p>
          </p:txBody>
        </p:sp>
        <p:sp>
          <p:nvSpPr>
            <p:cNvPr id="5" name="Rectangle 9"/>
            <p:cNvSpPr/>
            <p:nvPr/>
          </p:nvSpPr>
          <p:spPr>
            <a:xfrm>
              <a:off x="14723197" y="0"/>
              <a:ext cx="4907733" cy="18143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3599"/>
            </a:p>
          </p:txBody>
        </p:sp>
        <p:sp>
          <p:nvSpPr>
            <p:cNvPr id="6" name="Rectangle 10"/>
            <p:cNvSpPr/>
            <p:nvPr/>
          </p:nvSpPr>
          <p:spPr>
            <a:xfrm>
              <a:off x="19630930" y="0"/>
              <a:ext cx="4907733" cy="1814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sz="3599"/>
            </a:p>
          </p:txBody>
        </p:sp>
      </p:grp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903819" y="589159"/>
            <a:ext cx="824594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999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제목 텍스트"/>
          <p:cNvSpPr txBox="1">
            <a:spLocks noGrp="1"/>
          </p:cNvSpPr>
          <p:nvPr>
            <p:ph type="title"/>
          </p:nvPr>
        </p:nvSpPr>
        <p:spPr>
          <a:xfrm>
            <a:off x="1218883" y="184150"/>
            <a:ext cx="21939885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 anchor="ctr"/>
          <a:lstStyle/>
          <a:p>
            <a:r>
              <a:t>제목 텍스트</a:t>
            </a:r>
          </a:p>
        </p:txBody>
      </p:sp>
      <p:sp>
        <p:nvSpPr>
          <p:cNvPr id="1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218883" y="3200400"/>
            <a:ext cx="21939885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  <p:extLst>
      <p:ext uri="{BB962C8B-B14F-4D97-AF65-F5344CB8AC3E}">
        <p14:creationId xmlns:p14="http://schemas.microsoft.com/office/powerpoint/2010/main" val="3314623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4" r:id="rId2"/>
    <p:sldLayoutId id="2147483895" r:id="rId3"/>
  </p:sldLayoutIdLst>
  <p:transition spd="med"/>
  <p:txStyles>
    <p:titleStyle>
      <a:lvl1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ctr" defTabSz="1087117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087117" algn="ctr" defTabSz="1087117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174235" algn="ctr" defTabSz="1087117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261359" algn="ctr" defTabSz="1087117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348474" algn="ctr" defTabSz="1087117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5pPr>
      <a:lvl6pPr marL="5707371" marR="0" indent="-271779" algn="ctr" defTabSz="1087117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399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6pPr>
      <a:lvl7pPr marL="6794491" marR="0" indent="-271779" algn="ctr" defTabSz="1087117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399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7pPr>
      <a:lvl8pPr marL="7881614" marR="0" indent="-271780" algn="ctr" defTabSz="1087117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399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8pPr>
      <a:lvl9pPr marL="8968731" marR="0" indent="-271780" algn="ctr" defTabSz="1087117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399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087117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174235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261359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348474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435594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522713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7609831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8696948" algn="ctr" defTabSz="10871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9.jpe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3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시스템 구성도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" y="1568584"/>
            <a:ext cx="22590124" cy="117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6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767319" y="3636829"/>
            <a:ext cx="10978606" cy="636769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충돌센서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에서 충돌 감지</a:t>
            </a:r>
            <a:endParaRPr lang="en-US" altLang="ko-KR" sz="44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30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충돌 발생 시 </a:t>
            </a:r>
            <a:r>
              <a:rPr lang="ko-KR" altLang="en-US" sz="4400" b="1" dirty="0" err="1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진동센서가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충돌 강도 감지</a:t>
            </a:r>
            <a:endParaRPr lang="en-US" altLang="ko-KR" sz="4400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30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일정 강도 미만의 충돌 시 사용자의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스마트폰 앱과 태블릿에 알림</a:t>
            </a:r>
            <a:endParaRPr lang="en-US" altLang="ko-KR" sz="4400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44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일정 강도 이상의 충돌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(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대형 사고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)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시 </a:t>
            </a:r>
            <a:r>
              <a:rPr lang="en-US" altLang="ko-KR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119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로 자동 신고</a:t>
            </a:r>
            <a:endParaRPr lang="en-US" altLang="ko-KR" sz="4400" b="1" dirty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9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68641" y="1695232"/>
            <a:ext cx="7815166" cy="13399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4. 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교통사고</a:t>
            </a:r>
            <a:r>
              <a:rPr lang="en-US" altLang="ko-KR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감지 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및 신고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  <a:p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pic>
        <p:nvPicPr>
          <p:cNvPr id="8194" name="Picture 2" descr="자동차 사고 시 대처요령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30" y="3772375"/>
            <a:ext cx="10068549" cy="63603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06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5615791" y="5100320"/>
            <a:ext cx="2688932" cy="4714240"/>
          </a:xfrm>
          <a:custGeom>
            <a:avLst/>
            <a:gdLst>
              <a:gd name="connsiteX0" fmla="*/ 0 w 2688932"/>
              <a:gd name="connsiteY0" fmla="*/ 0 h 4714240"/>
              <a:gd name="connsiteX1" fmla="*/ 1889760 w 2688932"/>
              <a:gd name="connsiteY1" fmla="*/ 812800 h 4714240"/>
              <a:gd name="connsiteX2" fmla="*/ 2682240 w 2688932"/>
              <a:gd name="connsiteY2" fmla="*/ 2824480 h 4714240"/>
              <a:gd name="connsiteX3" fmla="*/ 1503680 w 2688932"/>
              <a:gd name="connsiteY3" fmla="*/ 4124960 h 4714240"/>
              <a:gd name="connsiteX4" fmla="*/ 1361440 w 2688932"/>
              <a:gd name="connsiteY4" fmla="*/ 4348480 h 4714240"/>
              <a:gd name="connsiteX5" fmla="*/ 1117600 w 2688932"/>
              <a:gd name="connsiteY5" fmla="*/ 4714240 h 471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8932" h="4714240">
                <a:moveTo>
                  <a:pt x="0" y="0"/>
                </a:moveTo>
                <a:cubicBezTo>
                  <a:pt x="721360" y="171026"/>
                  <a:pt x="1442720" y="342053"/>
                  <a:pt x="1889760" y="812800"/>
                </a:cubicBezTo>
                <a:cubicBezTo>
                  <a:pt x="2336800" y="1283547"/>
                  <a:pt x="2746587" y="2272453"/>
                  <a:pt x="2682240" y="2824480"/>
                </a:cubicBezTo>
                <a:cubicBezTo>
                  <a:pt x="2617893" y="3376507"/>
                  <a:pt x="1723813" y="3870960"/>
                  <a:pt x="1503680" y="4124960"/>
                </a:cubicBezTo>
                <a:cubicBezTo>
                  <a:pt x="1283547" y="4378960"/>
                  <a:pt x="1425787" y="4250267"/>
                  <a:pt x="1361440" y="4348480"/>
                </a:cubicBezTo>
                <a:cubicBezTo>
                  <a:pt x="1297093" y="4446693"/>
                  <a:pt x="1207346" y="4580466"/>
                  <a:pt x="1117600" y="4714240"/>
                </a:cubicBezTo>
              </a:path>
            </a:pathLst>
          </a:custGeom>
          <a:noFill/>
          <a:ln w="57150" cap="flat">
            <a:solidFill>
              <a:srgbClr val="2F2F2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8" y="4743859"/>
            <a:ext cx="9786754" cy="9786754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21" y="5252576"/>
            <a:ext cx="3394074" cy="3394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64437" y="8646650"/>
            <a:ext cx="1996698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IoT</a:t>
            </a: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</a:t>
            </a: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장비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10997" y="3989808"/>
            <a:ext cx="973662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300" b="0" i="0" u="none" strike="noStrike" cap="none" spc="0" normalizeH="0" baseline="0" dirty="0" smtClean="0">
                <a:ln>
                  <a:noFill/>
                </a:ln>
                <a:solidFill>
                  <a:srgbClr val="FBB62B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can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rgbClr val="FBB62B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57" y="2837172"/>
            <a:ext cx="3059325" cy="3059325"/>
          </a:xfrm>
          <a:prstGeom prst="rect">
            <a:avLst/>
          </a:prstGeom>
        </p:spPr>
      </p:pic>
      <p:sp>
        <p:nvSpPr>
          <p:cNvPr id="2049" name="원호 2048"/>
          <p:cNvSpPr/>
          <p:nvPr/>
        </p:nvSpPr>
        <p:spPr>
          <a:xfrm>
            <a:off x="765117" y="3529706"/>
            <a:ext cx="10319657" cy="4494106"/>
          </a:xfrm>
          <a:prstGeom prst="arc">
            <a:avLst/>
          </a:prstGeom>
          <a:noFill/>
          <a:ln w="57150" cap="flat">
            <a:solidFill>
              <a:srgbClr val="FBB62B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6847" y="6953517"/>
            <a:ext cx="3291925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충돌 감지 센서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478" y="7234394"/>
            <a:ext cx="4776703" cy="265926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r="13222"/>
          <a:stretch/>
        </p:blipFill>
        <p:spPr>
          <a:xfrm>
            <a:off x="16751892" y="7304094"/>
            <a:ext cx="3790988" cy="256921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3349714" y="8443893"/>
            <a:ext cx="1744899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Tablet</a:t>
            </a:r>
          </a:p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Server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43636" y="10480986"/>
            <a:ext cx="1238479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FCM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8716" y="10401708"/>
            <a:ext cx="2552941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안드로이드</a:t>
            </a:r>
            <a:endParaRPr lang="en-US" altLang="ko-KR" sz="4300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3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스마트폰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1792995" y="6949613"/>
            <a:ext cx="611237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직선 화살표 연결선 60"/>
          <p:cNvCxnSpPr/>
          <p:nvPr/>
        </p:nvCxnSpPr>
        <p:spPr>
          <a:xfrm>
            <a:off x="15711600" y="7685242"/>
            <a:ext cx="1017385" cy="603315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직선 화살표 연결선 61"/>
          <p:cNvCxnSpPr/>
          <p:nvPr/>
        </p:nvCxnSpPr>
        <p:spPr>
          <a:xfrm>
            <a:off x="20475860" y="8819465"/>
            <a:ext cx="445003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3024" y="7967043"/>
            <a:ext cx="167180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 smtClean="0">
                <a:ln>
                  <a:noFill/>
                </a:ln>
                <a:solidFill>
                  <a:srgbClr val="1F98D8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TCP/IP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839706" y="9836895"/>
            <a:ext cx="140499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 smtClean="0">
                <a:ln>
                  <a:noFill/>
                </a:ln>
                <a:solidFill>
                  <a:srgbClr val="1F98D8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HTTP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034934" y="9836895"/>
            <a:ext cx="140499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1087443" hangingPunct="0"/>
            <a:r>
              <a:rPr lang="en-US" altLang="ko-KR" sz="4000" dirty="0">
                <a:solidFill>
                  <a:srgbClr val="1F98D8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HTTP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15172699" y="4447112"/>
            <a:ext cx="1376073" cy="1173388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그룹 8"/>
          <p:cNvGrpSpPr/>
          <p:nvPr/>
        </p:nvGrpSpPr>
        <p:grpSpPr>
          <a:xfrm>
            <a:off x="12715467" y="5434242"/>
            <a:ext cx="2834034" cy="2571423"/>
            <a:chOff x="13200655" y="5434242"/>
            <a:chExt cx="2834034" cy="2571423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6"/>
            <a:stretch/>
          </p:blipFill>
          <p:spPr>
            <a:xfrm>
              <a:off x="13200655" y="5434242"/>
              <a:ext cx="2834034" cy="2571423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4762" y="6858000"/>
              <a:ext cx="1075722" cy="1075722"/>
            </a:xfrm>
            <a:prstGeom prst="rect">
              <a:avLst/>
            </a:prstGeom>
          </p:spPr>
        </p:pic>
      </p:grpSp>
      <p:sp>
        <p:nvSpPr>
          <p:cNvPr id="76" name="Subtitle 2"/>
          <p:cNvSpPr txBox="1">
            <a:spLocks/>
          </p:cNvSpPr>
          <p:nvPr/>
        </p:nvSpPr>
        <p:spPr>
          <a:xfrm>
            <a:off x="8168641" y="1695232"/>
            <a:ext cx="7815166" cy="13399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4. 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교통사고</a:t>
            </a:r>
            <a:r>
              <a:rPr lang="en-US" altLang="ko-KR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감지 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및 신고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  <a:p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833941" y="2152474"/>
            <a:ext cx="4554182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0" b="1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119</a:t>
            </a:r>
          </a:p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0" b="1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신고 전송</a:t>
            </a:r>
            <a:endParaRPr kumimoji="0" lang="ko-KR" altLang="en-US" sz="8000" b="1" i="0" u="none" strike="noStrike" cap="none" spc="0" normalizeH="0" baseline="0" dirty="0">
              <a:ln>
                <a:noFill/>
              </a:ln>
              <a:solidFill>
                <a:srgbClr val="19232E"/>
              </a:solidFill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280816" y="332942"/>
            <a:ext cx="2150587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큰 사고 시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142741" y="12445765"/>
            <a:ext cx="260744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작은 사고 시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779637" y="4274052"/>
            <a:ext cx="100604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>
                <a:solidFill>
                  <a:srgbClr val="1F98D8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문자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75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879285" y="5722748"/>
            <a:ext cx="10484568" cy="234957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관리자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의 웹 사이트에서 성 별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,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나이 별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,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차량 유형 별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,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기간 별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,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시간 별로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차량의 분포를 확인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할 수 있다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.</a:t>
            </a:r>
            <a:endParaRPr lang="en-US" altLang="ko-KR" sz="30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9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187543" y="1695232"/>
            <a:ext cx="5841223" cy="13399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5. 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차량 밀집지역 확인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 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pic>
        <p:nvPicPr>
          <p:cNvPr id="7170" name="Picture 2" descr="책보다 편한 30종 빅데이터 분석 스터디 사이트 모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8" y="4136707"/>
            <a:ext cx="10711828" cy="58200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34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41" y="5252576"/>
            <a:ext cx="3394074" cy="3394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37657" y="8646650"/>
            <a:ext cx="1996698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IoT</a:t>
            </a: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</a:t>
            </a: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장비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217" y="3989808"/>
            <a:ext cx="973662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300" b="0" i="0" u="none" strike="noStrike" cap="none" spc="0" normalizeH="0" baseline="0" dirty="0" smtClean="0">
                <a:ln>
                  <a:noFill/>
                </a:ln>
                <a:solidFill>
                  <a:srgbClr val="FBB62B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can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rgbClr val="FBB62B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77" y="2837172"/>
            <a:ext cx="3059325" cy="3059325"/>
          </a:xfrm>
          <a:prstGeom prst="rect">
            <a:avLst/>
          </a:prstGeom>
        </p:spPr>
      </p:pic>
      <p:sp>
        <p:nvSpPr>
          <p:cNvPr id="2049" name="원호 2048"/>
          <p:cNvSpPr/>
          <p:nvPr/>
        </p:nvSpPr>
        <p:spPr>
          <a:xfrm>
            <a:off x="1138337" y="3529706"/>
            <a:ext cx="10319657" cy="4494106"/>
          </a:xfrm>
          <a:prstGeom prst="arc">
            <a:avLst/>
          </a:prstGeom>
          <a:noFill/>
          <a:ln w="57150" cap="flat">
            <a:solidFill>
              <a:srgbClr val="FBB62B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6"/>
          <a:stretch/>
        </p:blipFill>
        <p:spPr>
          <a:xfrm>
            <a:off x="13032706" y="5434242"/>
            <a:ext cx="2834034" cy="257142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3489846" y="8646650"/>
            <a:ext cx="1744899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Tablet</a:t>
            </a:r>
          </a:p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Server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2166215" y="6949613"/>
            <a:ext cx="611237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596244" y="7967043"/>
            <a:ext cx="167180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 smtClean="0">
                <a:ln>
                  <a:noFill/>
                </a:ln>
                <a:solidFill>
                  <a:srgbClr val="1F98D8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TCP/IP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88" t="-9975" r="-4302" b="-8660"/>
          <a:stretch/>
        </p:blipFill>
        <p:spPr>
          <a:xfrm>
            <a:off x="15910056" y="1864988"/>
            <a:ext cx="3315550" cy="3362099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 flipV="1">
            <a:off x="15386975" y="4863195"/>
            <a:ext cx="1057413" cy="753834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TextBox 71"/>
          <p:cNvSpPr txBox="1"/>
          <p:nvPr/>
        </p:nvSpPr>
        <p:spPr>
          <a:xfrm>
            <a:off x="16751861" y="4990040"/>
            <a:ext cx="1744899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Web</a:t>
            </a:r>
          </a:p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Server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596320" y="4565770"/>
            <a:ext cx="140499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 smtClean="0">
                <a:ln>
                  <a:noFill/>
                </a:ln>
                <a:solidFill>
                  <a:srgbClr val="1F98D8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HTTP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813" y="6858000"/>
            <a:ext cx="1075722" cy="1075722"/>
          </a:xfrm>
          <a:prstGeom prst="rect">
            <a:avLst/>
          </a:prstGeom>
        </p:spPr>
      </p:pic>
      <p:sp>
        <p:nvSpPr>
          <p:cNvPr id="40" name="Subtitle 2"/>
          <p:cNvSpPr txBox="1">
            <a:spLocks/>
          </p:cNvSpPr>
          <p:nvPr/>
        </p:nvSpPr>
        <p:spPr>
          <a:xfrm>
            <a:off x="9187543" y="1695232"/>
            <a:ext cx="5841223" cy="13399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5. 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차량 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분포 데이터 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확인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 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sp>
        <p:nvSpPr>
          <p:cNvPr id="4" name="AutoShape 2" descr="해외기사]2018년 자율주행의 미래가 시작될 것 – 4차 산업혁명 플랫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4" name="Picture 4" descr="http://4ir.yonsei.ac.kr/wp-content/uploads/2018/02/%EC%9E%90%EC%9C%A8%EC%A3%BC%ED%96%89-%EC%9E%90%EB%8F%99%EC%B0%A8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21" y="8101906"/>
            <a:ext cx="7080792" cy="47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>
          <a:xfrm>
            <a:off x="4221171" y="5100320"/>
            <a:ext cx="4463617" cy="4754880"/>
          </a:xfrm>
          <a:custGeom>
            <a:avLst/>
            <a:gdLst>
              <a:gd name="connsiteX0" fmla="*/ 1788160 w 4463617"/>
              <a:gd name="connsiteY0" fmla="*/ 0 h 4754880"/>
              <a:gd name="connsiteX1" fmla="*/ 3230880 w 4463617"/>
              <a:gd name="connsiteY1" fmla="*/ 1117600 h 4754880"/>
              <a:gd name="connsiteX2" fmla="*/ 4328160 w 4463617"/>
              <a:gd name="connsiteY2" fmla="*/ 3535680 h 4754880"/>
              <a:gd name="connsiteX3" fmla="*/ 0 w 4463617"/>
              <a:gd name="connsiteY3" fmla="*/ 4754880 h 475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3617" h="4754880">
                <a:moveTo>
                  <a:pt x="1788160" y="0"/>
                </a:moveTo>
                <a:cubicBezTo>
                  <a:pt x="2297853" y="264160"/>
                  <a:pt x="2807547" y="528320"/>
                  <a:pt x="3230880" y="1117600"/>
                </a:cubicBezTo>
                <a:cubicBezTo>
                  <a:pt x="3654213" y="1706880"/>
                  <a:pt x="4866640" y="2929467"/>
                  <a:pt x="4328160" y="3535680"/>
                </a:cubicBezTo>
                <a:cubicBezTo>
                  <a:pt x="3789680" y="4141893"/>
                  <a:pt x="1894840" y="4448386"/>
                  <a:pt x="0" y="4754880"/>
                </a:cubicBezTo>
              </a:path>
            </a:pathLst>
          </a:custGeom>
          <a:noFill/>
          <a:ln w="57150" cap="flat">
            <a:solidFill>
              <a:srgbClr val="2F2F2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8175" y="8751845"/>
            <a:ext cx="2241958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GPS </a:t>
            </a:r>
            <a:r>
              <a:rPr lang="ko-KR" altLang="en-US" sz="4300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센서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rgbClr val="19232E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rcRect r="4017"/>
          <a:stretch/>
        </p:blipFill>
        <p:spPr>
          <a:xfrm>
            <a:off x="20110727" y="2740812"/>
            <a:ext cx="3617644" cy="2519131"/>
          </a:xfrm>
          <a:prstGeom prst="rect">
            <a:avLst/>
          </a:prstGeom>
        </p:spPr>
      </p:pic>
      <p:cxnSp>
        <p:nvCxnSpPr>
          <p:cNvPr id="45" name="직선 화살표 연결선 44"/>
          <p:cNvCxnSpPr/>
          <p:nvPr/>
        </p:nvCxnSpPr>
        <p:spPr>
          <a:xfrm>
            <a:off x="19225606" y="4014412"/>
            <a:ext cx="611237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736" y="8716694"/>
            <a:ext cx="7284756" cy="3786789"/>
          </a:xfrm>
          <a:prstGeom prst="rect">
            <a:avLst/>
          </a:prstGeom>
        </p:spPr>
      </p:pic>
      <p:sp>
        <p:nvSpPr>
          <p:cNvPr id="30" name="위로 구부러진 화살표 29"/>
          <p:cNvSpPr/>
          <p:nvPr/>
        </p:nvSpPr>
        <p:spPr>
          <a:xfrm>
            <a:off x="17470335" y="6492696"/>
            <a:ext cx="2031198" cy="1615449"/>
          </a:xfrm>
          <a:prstGeom prst="curvedUpArrow">
            <a:avLst>
              <a:gd name="adj1" fmla="val 16602"/>
              <a:gd name="adj2" fmla="val 42383"/>
              <a:gd name="adj3" fmla="val 17049"/>
            </a:avLst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300" b="0" i="0" u="none" strike="noStrike" cap="none" spc="0" normalizeH="0" baseline="0">
              <a:ln>
                <a:noFill/>
              </a:ln>
              <a:solidFill>
                <a:srgbClr val="999999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8" name="Picture 8" descr="The Hadoop Ecosystem: HDFS, Yarn, Hive, Pig, HBase and growing -Big Data  Analytics New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843" y="7300420"/>
            <a:ext cx="3124873" cy="25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2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관련 기술 소개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3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9187543" y="1695232"/>
            <a:ext cx="5841223" cy="7151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1.HIVE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sp>
        <p:nvSpPr>
          <p:cNvPr id="4" name="AutoShape 2" descr="해외기사]2018년 자율주행의 미래가 시작될 것 – 4차 산업혁명 플랫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2480" y="9266660"/>
            <a:ext cx="23351347" cy="412027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이름 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: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아파치 </a:t>
            </a:r>
            <a:r>
              <a:rPr lang="ko-KR" altLang="en-US" sz="4400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하이브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(Apache Hive)</a:t>
            </a: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설명 </a:t>
            </a:r>
            <a:r>
              <a:rPr lang="en-US" altLang="ko-KR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: </a:t>
            </a:r>
            <a:r>
              <a:rPr lang="ko-KR" altLang="en-US" sz="4400" b="1" dirty="0" err="1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하둡에서</a:t>
            </a:r>
            <a:r>
              <a:rPr lang="ko-KR" altLang="en-US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동작하는 데이터 </a:t>
            </a:r>
            <a:r>
              <a:rPr lang="ko-KR" altLang="en-US" sz="4400" b="1" dirty="0" err="1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웨어하우스</a:t>
            </a:r>
            <a:r>
              <a:rPr lang="ko-KR" altLang="en-US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인프라 구조</a:t>
            </a:r>
            <a:endParaRPr lang="en-US" altLang="ko-KR" sz="4400" b="1" dirty="0" smtClean="0">
              <a:solidFill>
                <a:srgbClr val="53535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기능 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: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데이터 저장 시스템에 저장되어 있는 대용량 데이터 집합들을 분석</a:t>
            </a:r>
            <a:endParaRPr lang="en-US" altLang="ko-KR" sz="4400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활용 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: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차량 분포 데이터 분석으로 사용</a:t>
            </a:r>
            <a:endParaRPr lang="en-US" altLang="ko-KR" sz="4400" b="1" dirty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11266" name="Picture 2" descr="Apache Hiv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85" y="2987623"/>
            <a:ext cx="6824810" cy="614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98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관련 기술 소개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3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9187543" y="1695232"/>
            <a:ext cx="5841223" cy="7151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2. FCM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sp>
        <p:nvSpPr>
          <p:cNvPr id="4" name="AutoShape 2" descr="해외기사]2018년 자율주행의 미래가 시작될 것 – 4차 산업혁명 플랫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2480" y="9266660"/>
            <a:ext cx="23351347" cy="412027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이름 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: FCM(Firebase </a:t>
            </a:r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Cloud 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Messaging)</a:t>
            </a:r>
            <a:r>
              <a:rPr lang="en-US" altLang="ko-KR" sz="4400" b="1" dirty="0" smtClean="0">
                <a:solidFill>
                  <a:srgbClr val="090A0B"/>
                </a:solidFill>
                <a:latin typeface="inherit"/>
              </a:rPr>
              <a:t> </a:t>
            </a: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설명 </a:t>
            </a:r>
            <a:r>
              <a:rPr lang="en-US" altLang="ko-KR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: </a:t>
            </a:r>
            <a:r>
              <a:rPr lang="ko-KR" altLang="en-US" sz="4400" b="1" dirty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무료로</a:t>
            </a:r>
            <a:r>
              <a:rPr lang="en-US" altLang="ko-KR" sz="4400" b="1" dirty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4400" b="1" dirty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메시지를 안정적으로 전송할 수 있는 교차 플랫폼 </a:t>
            </a:r>
            <a:r>
              <a:rPr lang="ko-KR" altLang="en-US" sz="4400" b="1" dirty="0" err="1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메시징</a:t>
            </a:r>
            <a:r>
              <a:rPr lang="ko-KR" altLang="en-US" sz="4400" b="1" dirty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솔루션</a:t>
            </a:r>
            <a:endParaRPr lang="en-US" altLang="ko-KR" sz="4400" b="1" dirty="0" smtClean="0">
              <a:solidFill>
                <a:srgbClr val="53535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53535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기능 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: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플랫폼 사용자 또는 최종 사용자에게 </a:t>
            </a:r>
            <a:r>
              <a:rPr lang="ko-KR" altLang="en-US" sz="4400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알람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또는 메시지를 보낼 수 있다</a:t>
            </a:r>
            <a:endParaRPr lang="en-US" altLang="ko-KR" sz="4400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활용 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: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차량 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ECU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제어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, 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푸시 알림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</a:t>
            </a:r>
            <a:endParaRPr lang="en-US" altLang="ko-KR" sz="4400" b="1" dirty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092D16E-299E-49EC-8184-5603694AE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t="42740" r="22180" b="42649"/>
          <a:stretch/>
        </p:blipFill>
        <p:spPr bwMode="auto">
          <a:xfrm>
            <a:off x="2787457" y="4314479"/>
            <a:ext cx="16746634" cy="43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167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AF9DC4-A799-4A8C-AD7C-5C9DA71A09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697" y="3586295"/>
          <a:ext cx="19844256" cy="802532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961064">
                  <a:extLst>
                    <a:ext uri="{9D8B030D-6E8A-4147-A177-3AD203B41FA5}">
                      <a16:colId xmlns:a16="http://schemas.microsoft.com/office/drawing/2014/main" val="2023889951"/>
                    </a:ext>
                  </a:extLst>
                </a:gridCol>
                <a:gridCol w="4961064">
                  <a:extLst>
                    <a:ext uri="{9D8B030D-6E8A-4147-A177-3AD203B41FA5}">
                      <a16:colId xmlns:a16="http://schemas.microsoft.com/office/drawing/2014/main" val="323622441"/>
                    </a:ext>
                  </a:extLst>
                </a:gridCol>
                <a:gridCol w="4961064">
                  <a:extLst>
                    <a:ext uri="{9D8B030D-6E8A-4147-A177-3AD203B41FA5}">
                      <a16:colId xmlns:a16="http://schemas.microsoft.com/office/drawing/2014/main" val="779571010"/>
                    </a:ext>
                  </a:extLst>
                </a:gridCol>
                <a:gridCol w="4961064">
                  <a:extLst>
                    <a:ext uri="{9D8B030D-6E8A-4147-A177-3AD203B41FA5}">
                      <a16:colId xmlns:a16="http://schemas.microsoft.com/office/drawing/2014/main" val="2351928659"/>
                    </a:ext>
                  </a:extLst>
                </a:gridCol>
              </a:tblGrid>
              <a:tr h="600033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소프트웨어</a:t>
                      </a:r>
                      <a:endParaRPr lang="ko-KR" altLang="en-US" sz="2400" b="0" i="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L>
                      <a:noFill/>
                    </a:lnL>
                    <a:lnR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네트워크</a:t>
                      </a:r>
                      <a:endParaRPr lang="ko-KR" altLang="en-US" sz="2400" b="0" i="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L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45976"/>
                  </a:ext>
                </a:extLst>
              </a:tr>
              <a:tr h="81684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Eclipse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IDE(Integrated Development Environment)</a:t>
                      </a:r>
                      <a:endParaRPr lang="en-US" altLang="ko-KR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R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TCP/IP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L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TCP/IP Protocol Suit</a:t>
                      </a:r>
                      <a:endParaRPr lang="en-US" altLang="ko-KR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44993"/>
                  </a:ext>
                </a:extLst>
              </a:tr>
              <a:tr h="54086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Apache Tomcat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Web Application Server</a:t>
                      </a:r>
                      <a:endParaRPr lang="en-US" altLang="ko-KR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R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HTTP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L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클라이언트</a:t>
                      </a: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서버간 요청</a:t>
                      </a: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응답 프로토콜</a:t>
                      </a:r>
                      <a:endParaRPr lang="ko-KR" altLang="en-US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4127"/>
                  </a:ext>
                </a:extLst>
              </a:tr>
              <a:tr h="81684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Android Studio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Official IDE for Android Application Development</a:t>
                      </a:r>
                      <a:endParaRPr lang="en-US" altLang="ko-KR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R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CAN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L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Non-host </a:t>
                      </a: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버스 방식 표준통신규격</a:t>
                      </a:r>
                      <a:endParaRPr lang="ko-KR" altLang="en-US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975131"/>
                  </a:ext>
                </a:extLst>
              </a:tr>
              <a:tr h="81684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Hadoop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High-Availability Distributed Object-Oriented Platform</a:t>
                      </a:r>
                      <a:endParaRPr lang="en-US" altLang="ko-KR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R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L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799080"/>
                  </a:ext>
                </a:extLst>
              </a:tr>
              <a:tr h="60003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Hive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R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L w="28575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T w="6350" cap="flat" cmpd="sng" algn="ctr">
                      <a:solidFill>
                        <a:srgbClr val="27A5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9000"/>
                  </a:ext>
                </a:extLst>
              </a:tr>
              <a:tr h="600033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데이터베이스</a:t>
                      </a:r>
                      <a:endParaRPr lang="ko-KR" altLang="en-US" sz="2400" b="0" i="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R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하드웨어</a:t>
                      </a:r>
                      <a:endParaRPr lang="ko-KR" altLang="en-US" sz="2400" b="0" i="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L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5462"/>
                  </a:ext>
                </a:extLst>
              </a:tr>
              <a:tr h="600033">
                <a:tc gridSpan="2">
                  <a:txBody>
                    <a:bodyPr/>
                    <a:lstStyle/>
                    <a:p>
                      <a:pPr marL="0" marR="0" lvl="0" indent="0" algn="ctr" defTabSz="18284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Oracle Database, Maria Database</a:t>
                      </a:r>
                      <a:endParaRPr lang="en-US" altLang="ko-KR" sz="2400" b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R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LattePanda</a:t>
                      </a: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CANPro</a:t>
                      </a: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Sensors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L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22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85960"/>
                  </a:ext>
                </a:extLst>
              </a:tr>
              <a:tr h="600033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구현 언어</a:t>
                      </a:r>
                      <a:endParaRPr lang="ko-KR" altLang="en-US" sz="2400" b="0" i="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R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기타</a:t>
                      </a:r>
                      <a:endParaRPr lang="ko-KR" altLang="en-US" sz="2400" b="0" i="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L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34427"/>
                  </a:ext>
                </a:extLst>
              </a:tr>
              <a:tr h="1216932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Java, HTML5, CSS, JSP, JavaScript(</a:t>
                      </a:r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JQuery</a:t>
                      </a: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Ajax),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R, Oracle SQL, </a:t>
                      </a:r>
                      <a:r>
                        <a:rPr lang="en-US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mySQL</a:t>
                      </a: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C/C++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R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FCM</a:t>
                      </a:r>
                      <a:b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(Firebase Cloud Messaging)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L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Android, iOS </a:t>
                      </a: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및 웹 애플리케이션의 </a:t>
                      </a:r>
                      <a:b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메시지 및 알림을 위한 크로스 플랫폼 클라우드 솔루션</a:t>
                      </a:r>
                      <a:endParaRPr lang="ko-KR" altLang="en-US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19586"/>
                  </a:ext>
                </a:extLst>
              </a:tr>
              <a:tr h="816842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37090" marR="137090" marT="68545" marB="68545" anchor="ctr">
                    <a:lnR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AWS</a:t>
                      </a:r>
                      <a:b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(Amazon Web Service)</a:t>
                      </a:r>
                      <a:endParaRPr lang="en-US" altLang="ko-KR" sz="24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L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IaaS Cloud Computing Service</a:t>
                      </a:r>
                      <a:endParaRPr lang="en-US" altLang="ko-KR" sz="2000" b="0" i="0" u="none" strike="noStrike" dirty="0"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1424" marR="11424" marT="11424" marB="0" anchor="ctr">
                    <a:lnT w="6350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9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0698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C5E9785-E1B5-47B9-92F4-155207BCFBC6}"/>
              </a:ext>
            </a:extLst>
          </p:cNvPr>
          <p:cNvSpPr txBox="1">
            <a:spLocks/>
          </p:cNvSpPr>
          <p:nvPr/>
        </p:nvSpPr>
        <p:spPr>
          <a:xfrm>
            <a:off x="7465651" y="613898"/>
            <a:ext cx="9446348" cy="114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 anchor="ctr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도구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Subtitle 40">
            <a:extLst>
              <a:ext uri="{FF2B5EF4-FFF2-40B4-BE49-F238E27FC236}">
                <a16:creationId xmlns:a16="http://schemas.microsoft.com/office/drawing/2014/main" id="{9F25858A-B22C-40E0-8302-BE25DB4FD526}"/>
              </a:ext>
            </a:extLst>
          </p:cNvPr>
          <p:cNvSpPr txBox="1">
            <a:spLocks/>
          </p:cNvSpPr>
          <p:nvPr/>
        </p:nvSpPr>
        <p:spPr>
          <a:xfrm>
            <a:off x="7506799" y="1672696"/>
            <a:ext cx="9364052" cy="58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99999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087117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174235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26135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348474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570737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679449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7881614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8968731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altLang="ko-KR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3A60710-E0DB-4F39-8943-D294CFC4A056}"/>
              </a:ext>
            </a:extLst>
          </p:cNvPr>
          <p:cNvSpPr/>
          <p:nvPr/>
        </p:nvSpPr>
        <p:spPr>
          <a:xfrm>
            <a:off x="11412205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590485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9531E9B-B707-4FF3-B67A-D7929EA00EF8}"/>
              </a:ext>
            </a:extLst>
          </p:cNvPr>
          <p:cNvGrpSpPr/>
          <p:nvPr/>
        </p:nvGrpSpPr>
        <p:grpSpPr>
          <a:xfrm>
            <a:off x="2737972" y="4779444"/>
            <a:ext cx="4951772" cy="6983525"/>
            <a:chOff x="2737972" y="4779444"/>
            <a:chExt cx="4951772" cy="698352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9460EE8-6805-4356-AB19-78F829FD4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3" t="5216" r="12034" b="19725"/>
            <a:stretch/>
          </p:blipFill>
          <p:spPr>
            <a:xfrm>
              <a:off x="3803859" y="4779444"/>
              <a:ext cx="2819998" cy="2800426"/>
            </a:xfrm>
            <a:prstGeom prst="rect">
              <a:avLst/>
            </a:prstGeom>
          </p:spPr>
        </p:pic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D4BF7C4D-0BBF-4E74-9FEF-78B4134A3D83}"/>
                </a:ext>
              </a:extLst>
            </p:cNvPr>
            <p:cNvSpPr txBox="1">
              <a:spLocks/>
            </p:cNvSpPr>
            <p:nvPr/>
          </p:nvSpPr>
          <p:spPr>
            <a:xfrm>
              <a:off x="2737972" y="9567430"/>
              <a:ext cx="4951772" cy="219553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DB </a:t>
              </a:r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설계</a:t>
              </a:r>
              <a:endPara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AWS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TCP/IP &amp; Web Server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Web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3736BD-9BC2-4363-894E-F9A7E4BA3BED}"/>
                </a:ext>
              </a:extLst>
            </p:cNvPr>
            <p:cNvSpPr txBox="1"/>
            <p:nvPr/>
          </p:nvSpPr>
          <p:spPr>
            <a:xfrm>
              <a:off x="4108267" y="8476842"/>
              <a:ext cx="2211183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팀장</a:t>
              </a:r>
              <a:endParaRPr lang="en-US" sz="2000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B41045-D758-488A-8BEA-D3ADE4B11CF6}"/>
                </a:ext>
              </a:extLst>
            </p:cNvPr>
            <p:cNvSpPr txBox="1"/>
            <p:nvPr/>
          </p:nvSpPr>
          <p:spPr>
            <a:xfrm>
              <a:off x="3855313" y="8958997"/>
              <a:ext cx="2717090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Lato" charset="0"/>
                </a:rPr>
                <a:t>김재현</a:t>
              </a:r>
              <a:endParaRPr lang="en-US" sz="28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4EEB36-0254-4200-9049-002299178234}"/>
              </a:ext>
            </a:extLst>
          </p:cNvPr>
          <p:cNvGrpSpPr/>
          <p:nvPr/>
        </p:nvGrpSpPr>
        <p:grpSpPr>
          <a:xfrm>
            <a:off x="7387951" y="4804975"/>
            <a:ext cx="4951772" cy="6957994"/>
            <a:chOff x="7387951" y="4804975"/>
            <a:chExt cx="4951772" cy="6957994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2C1E95D-D3EC-428D-A288-D2E0428EC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3" t="5216" r="12034" b="19725"/>
            <a:stretch/>
          </p:blipFill>
          <p:spPr>
            <a:xfrm>
              <a:off x="8453838" y="4804975"/>
              <a:ext cx="2819998" cy="2800426"/>
            </a:xfrm>
            <a:prstGeom prst="rect">
              <a:avLst/>
            </a:prstGeom>
          </p:spPr>
        </p:pic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6FC5A20-1C50-4A6C-B9AE-521DE5741634}"/>
                </a:ext>
              </a:extLst>
            </p:cNvPr>
            <p:cNvSpPr txBox="1">
              <a:spLocks/>
            </p:cNvSpPr>
            <p:nvPr/>
          </p:nvSpPr>
          <p:spPr>
            <a:xfrm>
              <a:off x="7387951" y="9567430"/>
              <a:ext cx="4951772" cy="219553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화면 설계</a:t>
              </a:r>
              <a:endPara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Android App (Mobile)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Google FCM</a:t>
              </a:r>
            </a:p>
            <a:p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빅데이터 분석</a:t>
              </a:r>
              <a:endPara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C9F1FA-12D5-4239-B849-3A69DB17EEF0}"/>
                </a:ext>
              </a:extLst>
            </p:cNvPr>
            <p:cNvSpPr txBox="1"/>
            <p:nvPr/>
          </p:nvSpPr>
          <p:spPr>
            <a:xfrm>
              <a:off x="9542275" y="8476842"/>
              <a:ext cx="643125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팀원</a:t>
              </a:r>
              <a:endParaRPr lang="en-US" sz="2000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7D3345-87B0-49A7-AF12-3FD0134D6D4C}"/>
                </a:ext>
              </a:extLst>
            </p:cNvPr>
            <p:cNvSpPr txBox="1"/>
            <p:nvPr/>
          </p:nvSpPr>
          <p:spPr>
            <a:xfrm>
              <a:off x="9290603" y="8958997"/>
              <a:ext cx="114646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Lato" charset="0"/>
                </a:rPr>
                <a:t>안기훈</a:t>
              </a:r>
              <a:endParaRPr lang="en-US" sz="28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21BFC1-15D7-4035-AF44-A8707DD4594D}"/>
              </a:ext>
            </a:extLst>
          </p:cNvPr>
          <p:cNvGrpSpPr/>
          <p:nvPr/>
        </p:nvGrpSpPr>
        <p:grpSpPr>
          <a:xfrm>
            <a:off x="12037930" y="4779444"/>
            <a:ext cx="4951772" cy="6983525"/>
            <a:chOff x="12037930" y="4779444"/>
            <a:chExt cx="4951772" cy="698352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8F82C44-695C-48F3-840E-35AEA42FF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3" t="5216" r="12034" b="19725"/>
            <a:stretch/>
          </p:blipFill>
          <p:spPr>
            <a:xfrm>
              <a:off x="13103817" y="4779444"/>
              <a:ext cx="2819998" cy="2800426"/>
            </a:xfrm>
            <a:prstGeom prst="rect">
              <a:avLst/>
            </a:prstGeom>
          </p:spPr>
        </p:pic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8D3A675E-DB55-40BC-8C30-686638B0E900}"/>
                </a:ext>
              </a:extLst>
            </p:cNvPr>
            <p:cNvSpPr txBox="1">
              <a:spLocks/>
            </p:cNvSpPr>
            <p:nvPr/>
          </p:nvSpPr>
          <p:spPr>
            <a:xfrm>
              <a:off x="12037930" y="9567430"/>
              <a:ext cx="4951772" cy="219553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DB </a:t>
              </a:r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설계</a:t>
              </a:r>
              <a:endPara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IoT Device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CAN bus</a:t>
              </a:r>
            </a:p>
            <a:p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데이터 분석 및 차트화</a:t>
              </a:r>
              <a:endPara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585C8-5658-49BD-806A-4345E44E52B4}"/>
                </a:ext>
              </a:extLst>
            </p:cNvPr>
            <p:cNvSpPr txBox="1"/>
            <p:nvPr/>
          </p:nvSpPr>
          <p:spPr>
            <a:xfrm>
              <a:off x="14192254" y="8476842"/>
              <a:ext cx="643125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팀원</a:t>
              </a:r>
              <a:endParaRPr lang="en-US" altLang="ko-KR" sz="2000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405A11-4087-4045-88D3-18E3F626F7F6}"/>
                </a:ext>
              </a:extLst>
            </p:cNvPr>
            <p:cNvSpPr txBox="1"/>
            <p:nvPr/>
          </p:nvSpPr>
          <p:spPr>
            <a:xfrm>
              <a:off x="13940582" y="8958997"/>
              <a:ext cx="114646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2800" b="1" dirty="0" err="1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Lato" charset="0"/>
                </a:rPr>
                <a:t>이새롬</a:t>
              </a:r>
              <a:endParaRPr lang="en-US" sz="28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25450E-9FB6-48C2-8C45-493F30B96927}"/>
              </a:ext>
            </a:extLst>
          </p:cNvPr>
          <p:cNvGrpSpPr/>
          <p:nvPr/>
        </p:nvGrpSpPr>
        <p:grpSpPr>
          <a:xfrm>
            <a:off x="16687908" y="4780989"/>
            <a:ext cx="4951772" cy="6981980"/>
            <a:chOff x="16687908" y="4780989"/>
            <a:chExt cx="4951772" cy="698198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1512454-2E64-46B9-A2C2-FF00C5DA6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3" t="5216" r="12034" b="19725"/>
            <a:stretch/>
          </p:blipFill>
          <p:spPr>
            <a:xfrm>
              <a:off x="17753795" y="4780989"/>
              <a:ext cx="2819998" cy="2800426"/>
            </a:xfrm>
            <a:prstGeom prst="rect">
              <a:avLst/>
            </a:prstGeom>
          </p:spPr>
        </p:pic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16E35404-A422-48B2-99A0-05D1B6BFB10D}"/>
                </a:ext>
              </a:extLst>
            </p:cNvPr>
            <p:cNvSpPr txBox="1">
              <a:spLocks/>
            </p:cNvSpPr>
            <p:nvPr/>
          </p:nvSpPr>
          <p:spPr>
            <a:xfrm>
              <a:off x="16687908" y="9567430"/>
              <a:ext cx="4951772" cy="219553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화면 설계</a:t>
              </a:r>
              <a:endPara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Android App (Tablet)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TCP/IP &amp; Http Network</a:t>
              </a:r>
            </a:p>
            <a:p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외부 </a:t>
              </a:r>
              <a:r>
                <a:rPr lang="en-US" altLang="ko-KR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API </a:t>
              </a:r>
              <a:r>
                <a: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적용</a:t>
              </a:r>
              <a:endParaRPr lang="en-US" altLang="ko-KR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CDCF96-9F89-48FA-BB3C-9F7DFC2A0396}"/>
                </a:ext>
              </a:extLst>
            </p:cNvPr>
            <p:cNvSpPr txBox="1"/>
            <p:nvPr/>
          </p:nvSpPr>
          <p:spPr>
            <a:xfrm>
              <a:off x="18842232" y="8476842"/>
              <a:ext cx="643125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2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cs typeface="Lato Light" charset="0"/>
                </a:rPr>
                <a:t>팀원</a:t>
              </a:r>
              <a:endParaRPr lang="en-US" altLang="ko-KR" sz="2000" dirty="0"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Lato Light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AE1C92-E578-4A0C-8C91-13544294F89F}"/>
                </a:ext>
              </a:extLst>
            </p:cNvPr>
            <p:cNvSpPr txBox="1"/>
            <p:nvPr/>
          </p:nvSpPr>
          <p:spPr>
            <a:xfrm>
              <a:off x="18590560" y="8958997"/>
              <a:ext cx="114646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Lato" charset="0"/>
                </a:rPr>
                <a:t>정재욱</a:t>
              </a:r>
              <a:endParaRPr lang="en-US" sz="28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B21AC44-01C1-4CB9-9613-0FB7E384BECC}"/>
              </a:ext>
            </a:extLst>
          </p:cNvPr>
          <p:cNvSpPr txBox="1">
            <a:spLocks/>
          </p:cNvSpPr>
          <p:nvPr/>
        </p:nvSpPr>
        <p:spPr>
          <a:xfrm>
            <a:off x="7467244" y="613898"/>
            <a:ext cx="9446348" cy="114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 anchor="ctr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 및 역할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Subtitle 40">
            <a:extLst>
              <a:ext uri="{FF2B5EF4-FFF2-40B4-BE49-F238E27FC236}">
                <a16:creationId xmlns:a16="http://schemas.microsoft.com/office/drawing/2014/main" id="{8FCAE7D3-51AF-492C-82F9-BAE85D767411}"/>
              </a:ext>
            </a:extLst>
          </p:cNvPr>
          <p:cNvSpPr txBox="1">
            <a:spLocks/>
          </p:cNvSpPr>
          <p:nvPr/>
        </p:nvSpPr>
        <p:spPr>
          <a:xfrm>
            <a:off x="7508392" y="1672696"/>
            <a:ext cx="9364052" cy="58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99999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087117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174235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26135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348474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570737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679449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7881614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8968731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37A75532-DCFB-4E57-9D1B-AA59C4DB5FD0}"/>
              </a:ext>
            </a:extLst>
          </p:cNvPr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434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5E9785-E1B5-47B9-92F4-155207BCFBC6}"/>
              </a:ext>
            </a:extLst>
          </p:cNvPr>
          <p:cNvSpPr txBox="1">
            <a:spLocks/>
          </p:cNvSpPr>
          <p:nvPr/>
        </p:nvSpPr>
        <p:spPr>
          <a:xfrm>
            <a:off x="7465651" y="613898"/>
            <a:ext cx="9446348" cy="114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 anchor="ctr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Subtitle 40">
            <a:extLst>
              <a:ext uri="{FF2B5EF4-FFF2-40B4-BE49-F238E27FC236}">
                <a16:creationId xmlns:a16="http://schemas.microsoft.com/office/drawing/2014/main" id="{9F25858A-B22C-40E0-8302-BE25DB4FD526}"/>
              </a:ext>
            </a:extLst>
          </p:cNvPr>
          <p:cNvSpPr txBox="1">
            <a:spLocks/>
          </p:cNvSpPr>
          <p:nvPr/>
        </p:nvSpPr>
        <p:spPr>
          <a:xfrm>
            <a:off x="7506799" y="1672696"/>
            <a:ext cx="9364052" cy="58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99999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087117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174235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26135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348474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570737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679449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7881614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8968731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</a:t>
            </a:r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3A60710-E0DB-4F39-8943-D294CFC4A056}"/>
              </a:ext>
            </a:extLst>
          </p:cNvPr>
          <p:cNvSpPr/>
          <p:nvPr/>
        </p:nvSpPr>
        <p:spPr>
          <a:xfrm>
            <a:off x="11412205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FB6B847-D29C-4992-9D45-B529BDF65B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0236" y="3586295"/>
          <a:ext cx="18717178" cy="75989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57502">
                  <a:extLst>
                    <a:ext uri="{9D8B030D-6E8A-4147-A177-3AD203B41FA5}">
                      <a16:colId xmlns:a16="http://schemas.microsoft.com/office/drawing/2014/main" val="2272233905"/>
                    </a:ext>
                  </a:extLst>
                </a:gridCol>
                <a:gridCol w="5524515">
                  <a:extLst>
                    <a:ext uri="{9D8B030D-6E8A-4147-A177-3AD203B41FA5}">
                      <a16:colId xmlns:a16="http://schemas.microsoft.com/office/drawing/2014/main" val="4071048245"/>
                    </a:ext>
                  </a:extLst>
                </a:gridCol>
                <a:gridCol w="1126129">
                  <a:extLst>
                    <a:ext uri="{9D8B030D-6E8A-4147-A177-3AD203B41FA5}">
                      <a16:colId xmlns:a16="http://schemas.microsoft.com/office/drawing/2014/main" val="279367671"/>
                    </a:ext>
                  </a:extLst>
                </a:gridCol>
                <a:gridCol w="1126129">
                  <a:extLst>
                    <a:ext uri="{9D8B030D-6E8A-4147-A177-3AD203B41FA5}">
                      <a16:colId xmlns:a16="http://schemas.microsoft.com/office/drawing/2014/main" val="685954577"/>
                    </a:ext>
                  </a:extLst>
                </a:gridCol>
                <a:gridCol w="1126129">
                  <a:extLst>
                    <a:ext uri="{9D8B030D-6E8A-4147-A177-3AD203B41FA5}">
                      <a16:colId xmlns:a16="http://schemas.microsoft.com/office/drawing/2014/main" val="4065234507"/>
                    </a:ext>
                  </a:extLst>
                </a:gridCol>
                <a:gridCol w="1126129">
                  <a:extLst>
                    <a:ext uri="{9D8B030D-6E8A-4147-A177-3AD203B41FA5}">
                      <a16:colId xmlns:a16="http://schemas.microsoft.com/office/drawing/2014/main" val="2883310581"/>
                    </a:ext>
                  </a:extLst>
                </a:gridCol>
                <a:gridCol w="1126129">
                  <a:extLst>
                    <a:ext uri="{9D8B030D-6E8A-4147-A177-3AD203B41FA5}">
                      <a16:colId xmlns:a16="http://schemas.microsoft.com/office/drawing/2014/main" val="4130340965"/>
                    </a:ext>
                  </a:extLst>
                </a:gridCol>
                <a:gridCol w="1126129">
                  <a:extLst>
                    <a:ext uri="{9D8B030D-6E8A-4147-A177-3AD203B41FA5}">
                      <a16:colId xmlns:a16="http://schemas.microsoft.com/office/drawing/2014/main" val="772413133"/>
                    </a:ext>
                  </a:extLst>
                </a:gridCol>
                <a:gridCol w="1126129">
                  <a:extLst>
                    <a:ext uri="{9D8B030D-6E8A-4147-A177-3AD203B41FA5}">
                      <a16:colId xmlns:a16="http://schemas.microsoft.com/office/drawing/2014/main" val="1671040478"/>
                    </a:ext>
                  </a:extLst>
                </a:gridCol>
                <a:gridCol w="1126129">
                  <a:extLst>
                    <a:ext uri="{9D8B030D-6E8A-4147-A177-3AD203B41FA5}">
                      <a16:colId xmlns:a16="http://schemas.microsoft.com/office/drawing/2014/main" val="2424365415"/>
                    </a:ext>
                  </a:extLst>
                </a:gridCol>
                <a:gridCol w="1126129">
                  <a:extLst>
                    <a:ext uri="{9D8B030D-6E8A-4147-A177-3AD203B41FA5}">
                      <a16:colId xmlns:a16="http://schemas.microsoft.com/office/drawing/2014/main" val="3852093844"/>
                    </a:ext>
                  </a:extLst>
                </a:gridCol>
              </a:tblGrid>
              <a:tr h="5790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1177" marR="101177" marT="50588" marB="50588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1177" marR="101177" marT="50588" marB="505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1177" marR="101177" marT="50588" marB="5058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1177" marR="101177" marT="50588" marB="5058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672176"/>
                  </a:ext>
                </a:extLst>
              </a:tr>
              <a:tr h="514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W44</a:t>
                      </a:r>
                      <a:endParaRPr 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W45</a:t>
                      </a:r>
                      <a:endParaRPr 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W46</a:t>
                      </a:r>
                      <a:endParaRPr 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W47</a:t>
                      </a:r>
                      <a:endParaRPr 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W48</a:t>
                      </a:r>
                      <a:endParaRPr 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W49</a:t>
                      </a:r>
                      <a:endParaRPr 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W50</a:t>
                      </a:r>
                      <a:endParaRPr 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W51</a:t>
                      </a:r>
                      <a:endParaRPr 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W52</a:t>
                      </a:r>
                      <a:endParaRPr 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1608415620"/>
                  </a:ext>
                </a:extLst>
              </a:tr>
              <a:tr h="4977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기획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1177" marR="101177" marT="50588" marB="5058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수행 계획 수립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2726001614"/>
                  </a:ext>
                </a:extLst>
              </a:tr>
              <a:tr h="4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중간 보고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2416859710"/>
                  </a:ext>
                </a:extLst>
              </a:tr>
              <a:tr h="514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최종 보고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EF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60279"/>
                  </a:ext>
                </a:extLst>
              </a:tr>
              <a:tr h="49774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1177" marR="101177" marT="50588" marB="5058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서버 환경 구축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1799572029"/>
                  </a:ext>
                </a:extLst>
              </a:tr>
              <a:tr h="4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디바이스 간 통신 환경 구축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2860130031"/>
                  </a:ext>
                </a:extLst>
              </a:tr>
              <a:tr h="4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오라클 데이터베이스 설계 및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highlight>
                            <a:srgbClr val="D0EAF8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highlight>
                          <a:srgbClr val="D0EAF8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207077013"/>
                  </a:ext>
                </a:extLst>
              </a:tr>
              <a:tr h="4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사용자 안드로이드 앱 구현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(Mobile)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highlight>
                            <a:srgbClr val="D0EAF8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highlight>
                          <a:srgbClr val="D0EAF8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3427718460"/>
                  </a:ext>
                </a:extLst>
              </a:tr>
              <a:tr h="4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차량 안드로이드 앱 구현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(Tablet)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highlight>
                            <a:srgbClr val="D0EAF8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highlight>
                          <a:srgbClr val="D0EAF8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4040834465"/>
                  </a:ext>
                </a:extLst>
              </a:tr>
              <a:tr h="4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IoT 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디바이스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3182590489"/>
                  </a:ext>
                </a:extLst>
              </a:tr>
              <a:tr h="4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관리자 웹 서비스 페이지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highlight>
                          <a:srgbClr val="D0EAF8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1304106728"/>
                  </a:ext>
                </a:extLst>
              </a:tr>
              <a:tr h="4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빅데이터 환경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3502089110"/>
                  </a:ext>
                </a:extLst>
              </a:tr>
              <a:tr h="4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사용자 편의 서비스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extLst>
                  <a:ext uri="{0D108BD9-81ED-4DB2-BD59-A6C34878D82A}">
                    <a16:rowId xmlns:a16="http://schemas.microsoft.com/office/drawing/2014/main" val="3692327597"/>
                  </a:ext>
                </a:extLst>
              </a:tr>
              <a:tr h="514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산출물 테스트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163" marR="17163" marT="17163" marB="0" anchor="ctr">
                    <a:solidFill>
                      <a:srgbClr val="DEF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67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624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7448" y="4706761"/>
            <a:ext cx="3810726" cy="2400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0" b="0" i="0" u="none" strike="noStrike" cap="none" spc="0" normalizeH="0" baseline="0" dirty="0" smtClean="0">
                <a:ln>
                  <a:noFill/>
                </a:ln>
                <a:solidFill>
                  <a:srgbClr val="19232E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부록</a:t>
            </a:r>
            <a:endParaRPr kumimoji="0" lang="ko-KR" altLang="en-US" sz="15000" b="0" i="0" u="none" strike="noStrike" cap="none" spc="0" normalizeH="0" baseline="0" dirty="0">
              <a:ln>
                <a:noFill/>
              </a:ln>
              <a:solidFill>
                <a:srgbClr val="19232E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7759" y="7462058"/>
            <a:ext cx="4165562" cy="2077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742950" marR="0" indent="-74295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4300" b="0" i="0" u="none" strike="noStrike" cap="none" spc="0" normalizeH="0" baseline="0" dirty="0" smtClean="0">
                <a:ln>
                  <a:noFill/>
                </a:ln>
                <a:solidFill>
                  <a:srgbClr val="2C4054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개발 상세 일정</a:t>
            </a:r>
            <a:endParaRPr kumimoji="0" lang="en-US" altLang="ko-KR" sz="4300" b="0" i="0" u="none" strike="noStrike" cap="none" spc="0" normalizeH="0" baseline="0" dirty="0" smtClean="0">
              <a:ln>
                <a:noFill/>
              </a:ln>
              <a:solidFill>
                <a:srgbClr val="2C4054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742950" indent="-742950" algn="ctr" defTabSz="1087443" hangingPunct="0">
              <a:buFontTx/>
              <a:buAutoNum type="arabicPeriod"/>
            </a:pPr>
            <a:r>
              <a:rPr lang="ko-KR" altLang="en-US" sz="4300" dirty="0">
                <a:solidFill>
                  <a:srgbClr val="2C405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상세 </a:t>
            </a:r>
            <a:r>
              <a:rPr lang="ko-KR" altLang="en-US" sz="4300" dirty="0" smtClean="0">
                <a:solidFill>
                  <a:srgbClr val="2C405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요구 사항</a:t>
            </a:r>
            <a:endParaRPr kumimoji="0" lang="en-US" altLang="ko-KR" sz="4300" b="0" i="0" u="none" strike="noStrike" cap="none" spc="0" normalizeH="0" baseline="0" dirty="0" smtClean="0">
              <a:ln>
                <a:noFill/>
              </a:ln>
              <a:solidFill>
                <a:srgbClr val="2C4054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742950" marR="0" indent="-74295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rgbClr val="2C4054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435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전체 요구사항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43"/>
              </p:ext>
            </p:extLst>
          </p:nvPr>
        </p:nvGraphicFramePr>
        <p:xfrm>
          <a:off x="2214897" y="2011171"/>
          <a:ext cx="19770457" cy="10016906"/>
        </p:xfrm>
        <a:graphic>
          <a:graphicData uri="http://schemas.openxmlformats.org/drawingml/2006/table">
            <a:tbl>
              <a:tblPr/>
              <a:tblGrid>
                <a:gridCol w="789391">
                  <a:extLst>
                    <a:ext uri="{9D8B030D-6E8A-4147-A177-3AD203B41FA5}">
                      <a16:colId xmlns:a16="http://schemas.microsoft.com/office/drawing/2014/main" val="2298377164"/>
                    </a:ext>
                  </a:extLst>
                </a:gridCol>
                <a:gridCol w="3812584">
                  <a:extLst>
                    <a:ext uri="{9D8B030D-6E8A-4147-A177-3AD203B41FA5}">
                      <a16:colId xmlns:a16="http://schemas.microsoft.com/office/drawing/2014/main" val="1112257578"/>
                    </a:ext>
                  </a:extLst>
                </a:gridCol>
                <a:gridCol w="804616">
                  <a:extLst>
                    <a:ext uri="{9D8B030D-6E8A-4147-A177-3AD203B41FA5}">
                      <a16:colId xmlns:a16="http://schemas.microsoft.com/office/drawing/2014/main" val="4014940097"/>
                    </a:ext>
                  </a:extLst>
                </a:gridCol>
                <a:gridCol w="4253821">
                  <a:extLst>
                    <a:ext uri="{9D8B030D-6E8A-4147-A177-3AD203B41FA5}">
                      <a16:colId xmlns:a16="http://schemas.microsoft.com/office/drawing/2014/main" val="15562961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1202658266"/>
                    </a:ext>
                  </a:extLst>
                </a:gridCol>
                <a:gridCol w="4253821">
                  <a:extLst>
                    <a:ext uri="{9D8B030D-6E8A-4147-A177-3AD203B41FA5}">
                      <a16:colId xmlns:a16="http://schemas.microsoft.com/office/drawing/2014/main" val="192027170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291790748"/>
                    </a:ext>
                  </a:extLst>
                </a:gridCol>
                <a:gridCol w="4250622">
                  <a:extLst>
                    <a:ext uri="{9D8B030D-6E8A-4147-A177-3AD203B41FA5}">
                      <a16:colId xmlns:a16="http://schemas.microsoft.com/office/drawing/2014/main" val="3376497067"/>
                    </a:ext>
                  </a:extLst>
                </a:gridCol>
              </a:tblGrid>
              <a:tr h="8885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No</a:t>
                      </a:r>
                      <a:endParaRPr 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요구사항 명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No</a:t>
                      </a:r>
                      <a:endParaRPr 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요구사항 명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No</a:t>
                      </a:r>
                      <a:endParaRPr 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요구사항 명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No</a:t>
                      </a:r>
                      <a:endParaRPr 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요구사항 명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325894"/>
                  </a:ext>
                </a:extLst>
              </a:tr>
              <a:tr h="8885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일반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10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영유아 차량 내 방치 알림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19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차량 상태 조회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시동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온도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도어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28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차량 로그 생성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346335"/>
                  </a:ext>
                </a:extLst>
              </a:tr>
              <a:tr h="8885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소셜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11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원하는 서비스 설정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운전 환경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날씨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알림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29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로그인 로그 생성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342694"/>
                  </a:ext>
                </a:extLst>
              </a:tr>
              <a:tr h="8885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12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차량 상태 조회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센서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21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FCM </a:t>
                      </a: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수신</a:t>
                      </a:r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기능별 분기</a:t>
                      </a:r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차량 정보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api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63032"/>
                  </a:ext>
                </a:extLst>
              </a:tr>
              <a:tr h="8885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회원탈퇴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13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화물차량 </a:t>
                      </a:r>
                      <a:r>
                        <a:rPr lang="ko-KR" altLang="en-US" sz="2800" b="1" i="0" u="none" strike="noStrike" dirty="0" err="1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적재물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위험 알림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22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소모품 가격 확인</a:t>
                      </a:r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(M) </a:t>
                      </a: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및 주변 </a:t>
                      </a:r>
                      <a:r>
                        <a:rPr lang="ko-KR" alt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공업사</a:t>
                      </a: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위치 확인</a:t>
                      </a:r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31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GPS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02500"/>
                  </a:ext>
                </a:extLst>
              </a:tr>
              <a:tr h="8885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회원 정보 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14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졸음 운전 위험 알림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23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FCM </a:t>
                      </a: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송신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32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사고시 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119/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보험사 알림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2206"/>
                  </a:ext>
                </a:extLst>
              </a:tr>
              <a:tr h="14540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아이디 중복 메시지</a:t>
                      </a:r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회원가입 시</a:t>
                      </a:r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15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텍스트 음성 변환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24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사용자 </a:t>
                      </a:r>
                      <a:r>
                        <a:rPr lang="ko-KR" alt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통계</a:t>
                      </a:r>
                      <a:r>
                        <a:rPr lang="en-US" altLang="ko-KR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/>
                      </a:r>
                      <a:br>
                        <a:rPr lang="en-US" altLang="ko-KR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가입회원수</a:t>
                      </a:r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MAU)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33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화면설계</a:t>
                      </a:r>
                      <a:endParaRPr lang="ko-KR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000594"/>
                  </a:ext>
                </a:extLst>
              </a:tr>
              <a:tr h="14540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7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오류메시지</a:t>
                      </a:r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로그인 실패 등</a:t>
                      </a:r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16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실시간 화장실 가용 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25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사용자 위치 </a:t>
                      </a:r>
                      <a:r>
                        <a:rPr lang="ko-KR" alt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시간별</a:t>
                      </a: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통계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34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DB</a:t>
                      </a: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70579"/>
                  </a:ext>
                </a:extLst>
              </a:tr>
              <a:tr h="8885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8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1:1</a:t>
                      </a:r>
                      <a:r>
                        <a:rPr lang="ko-KR" alt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채팅</a:t>
                      </a:r>
                      <a:endParaRPr lang="ko-KR" altLang="en-US" sz="2800" b="1" i="0" u="none" strike="noStrike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17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실시간 공영주차장 가용 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26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심박</a:t>
                      </a: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로그 생성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35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단위테스트</a:t>
                      </a:r>
                      <a:r>
                        <a:rPr lang="en-US" altLang="ko-KR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</a:t>
                      </a:r>
                      <a:r>
                        <a:rPr lang="ko-KR" altLang="en-US" sz="2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통합테스트</a:t>
                      </a:r>
                      <a:endParaRPr lang="ko-KR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461126"/>
                  </a:ext>
                </a:extLst>
              </a:tr>
              <a:tr h="8885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차량 추가</a:t>
                      </a:r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/</a:t>
                      </a: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제거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18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차량 원격 제어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에어컨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시동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도어</a:t>
                      </a:r>
                      <a:r>
                        <a:rPr lang="en-US" altLang="ko-KR" sz="2800" b="1" i="0" u="none" strike="noStrike" dirty="0">
                          <a:solidFill>
                            <a:srgbClr val="FBB62B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27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무게 로그 생성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 smtClean="0">
                          <a:solidFill>
                            <a:schemeClr val="tx2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36</a:t>
                      </a:r>
                      <a:endParaRPr lang="ko-KR" altLang="en-US" sz="2800" dirty="0">
                        <a:solidFill>
                          <a:schemeClr val="tx2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2865" marR="628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현재 위치 지도로 보여주기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0952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01005" y="1426398"/>
            <a:ext cx="20608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3200" dirty="0" smtClean="0">
                <a:solidFill>
                  <a:srgbClr val="FBB62B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핵심기능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BB62B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164175" y="1570247"/>
            <a:ext cx="297074" cy="297074"/>
          </a:xfrm>
          <a:prstGeom prst="ellipse">
            <a:avLst/>
          </a:prstGeom>
          <a:solidFill>
            <a:srgbClr val="FBB62B"/>
          </a:solidFill>
          <a:ln w="25400" cap="flat">
            <a:solidFill>
              <a:srgbClr val="FBB62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300" b="0" i="0" u="none" strike="noStrike" cap="none" spc="0" normalizeH="0" baseline="0">
              <a:ln>
                <a:noFill/>
              </a:ln>
              <a:solidFill>
                <a:srgbClr val="999999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644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9B56F8E-3152-4ECB-B3D1-CC495E446AB9}"/>
              </a:ext>
            </a:extLst>
          </p:cNvPr>
          <p:cNvSpPr txBox="1">
            <a:spLocks/>
          </p:cNvSpPr>
          <p:nvPr/>
        </p:nvSpPr>
        <p:spPr>
          <a:xfrm>
            <a:off x="7424503" y="631368"/>
            <a:ext cx="9446348" cy="114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 anchor="ctr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상세일정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Subtitle 40">
            <a:extLst>
              <a:ext uri="{FF2B5EF4-FFF2-40B4-BE49-F238E27FC236}">
                <a16:creationId xmlns:a16="http://schemas.microsoft.com/office/drawing/2014/main" id="{DCDAD4E3-932C-4E0C-902C-CDA2A9E6E480}"/>
              </a:ext>
            </a:extLst>
          </p:cNvPr>
          <p:cNvSpPr txBox="1">
            <a:spLocks/>
          </p:cNvSpPr>
          <p:nvPr/>
        </p:nvSpPr>
        <p:spPr>
          <a:xfrm>
            <a:off x="7506799" y="1672696"/>
            <a:ext cx="9364052" cy="58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99999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087117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174235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26135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348474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570737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679449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7881614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8968731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</a:t>
            </a:r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321E43C-4BDD-4E0D-BC89-AF850D533091}"/>
              </a:ext>
            </a:extLst>
          </p:cNvPr>
          <p:cNvSpPr/>
          <p:nvPr/>
        </p:nvSpPr>
        <p:spPr>
          <a:xfrm>
            <a:off x="11412205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020051-FD1B-441D-BEF9-3F9ABA8B8B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68750" y="3586295"/>
          <a:ext cx="19240150" cy="900313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88150">
                  <a:extLst>
                    <a:ext uri="{9D8B030D-6E8A-4147-A177-3AD203B41FA5}">
                      <a16:colId xmlns:a16="http://schemas.microsoft.com/office/drawing/2014/main" val="3155081882"/>
                    </a:ext>
                  </a:extLst>
                </a:gridCol>
                <a:gridCol w="5832000">
                  <a:extLst>
                    <a:ext uri="{9D8B030D-6E8A-4147-A177-3AD203B41FA5}">
                      <a16:colId xmlns:a16="http://schemas.microsoft.com/office/drawing/2014/main" val="37264458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81239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76323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33388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850345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59121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372715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5340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78425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906078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8190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669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01858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4171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25873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168022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67319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4656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11479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14738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301803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81497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0171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76990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8971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5055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90536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44930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8685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36845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313073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27211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1480230"/>
                    </a:ext>
                  </a:extLst>
                </a:gridCol>
              </a:tblGrid>
              <a:tr h="833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4"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79922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82445038"/>
                  </a:ext>
                </a:extLst>
              </a:tr>
              <a:tr h="36000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기획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주제 선정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251445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 계획 수립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5113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RFP </a:t>
                      </a:r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119952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시나리오 작성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568268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구성도 작성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42875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플로우차트</a:t>
                      </a:r>
                      <a:r>
                        <a:rPr lang="ko-KR" altLang="en-US" sz="20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637044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제안서 작성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88296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장비목록 산출 및 주문서 요청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070096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 분담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741324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착수 보고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07286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보고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28524"/>
                  </a:ext>
                </a:extLst>
              </a:tr>
              <a:tr h="36000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디바이스 간 통신 환경 구축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9002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AWS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환경 구축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566655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IoT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디바이스 내부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라떼판다 내 아두이노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serial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58691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IoT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디바이스 간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Can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다중 통신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669844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라떼판다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타블렛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TCP/IP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50927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타블렛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 서버에 데이터 전송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641922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TCP/IP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224775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FCM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송수신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206987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타블렛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FCM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송수신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08967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 브라우저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 서버 통신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67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364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4238A3-689A-4709-9CC5-C2FAD8F901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6897" y="3257669"/>
          <a:ext cx="19743856" cy="97837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52443">
                  <a:extLst>
                    <a:ext uri="{9D8B030D-6E8A-4147-A177-3AD203B41FA5}">
                      <a16:colId xmlns:a16="http://schemas.microsoft.com/office/drawing/2014/main" val="3735206205"/>
                    </a:ext>
                  </a:extLst>
                </a:gridCol>
                <a:gridCol w="5307051">
                  <a:extLst>
                    <a:ext uri="{9D8B030D-6E8A-4147-A177-3AD203B41FA5}">
                      <a16:colId xmlns:a16="http://schemas.microsoft.com/office/drawing/2014/main" val="1433335809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519448287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401829367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063901682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473520152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30371863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492697053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1239986585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1446213293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820395530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1781118117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474050114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4171350735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3464677126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592779310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698813616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1518079039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3765392698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75652261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517553948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13906561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3056948943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485706596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379292589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1900947115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4206078519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439120151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03259113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3716307002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4110338187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61861739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459204334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442047921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1975433154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44060824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371169736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819525806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2012899481"/>
                    </a:ext>
                  </a:extLst>
                </a:gridCol>
                <a:gridCol w="333799">
                  <a:extLst>
                    <a:ext uri="{9D8B030D-6E8A-4147-A177-3AD203B41FA5}">
                      <a16:colId xmlns:a16="http://schemas.microsoft.com/office/drawing/2014/main" val="1181267088"/>
                    </a:ext>
                  </a:extLst>
                </a:gridCol>
              </a:tblGrid>
              <a:tr h="3853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gridSpan="20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13500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altLang="ko-KR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lang="en-US" altLang="ko-KR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en-US" altLang="ko-KR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en-US" altLang="ko-KR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550000"/>
                  </a:ext>
                </a:extLst>
              </a:tr>
              <a:tr h="327771">
                <a:tc rowSpan="27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데이터베이스 구현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19518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오라클 </a:t>
                      </a:r>
                      <a:r>
                        <a:rPr 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ERD</a:t>
                      </a:r>
                      <a:endParaRPr 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3559346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오라클 </a:t>
                      </a:r>
                      <a:r>
                        <a:rPr 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0300681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오라클 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어플리케이션 연동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5749397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VO, DAO </a:t>
                      </a:r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2949710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정보 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불러오기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2EA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7726898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웹 페이지 구현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3120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설계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218305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스프링 프레임워크 개발환경 셋팅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0570999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FCM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연결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906797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부트스트랩 적용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3648399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로그인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5552336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관리 페이지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72826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조회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7719472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 회원 정보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소유 차량 포함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5215897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페이지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6515825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 알람 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 → 모바일 푸시 송신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183975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 알람 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 → 타블렛 푸시 송신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07476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차트 페이지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103302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통계 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가입 회원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하이차트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581451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차량 통계 </a:t>
                      </a:r>
                      <a:r>
                        <a:rPr lang="ko-KR" altLang="en-US" sz="18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하이차트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778871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이용 통계 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(MAU, DAU)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하이차트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67334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위치 시간별 통계</a:t>
                      </a:r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밀집도 등</a:t>
                      </a:r>
                      <a:r>
                        <a:rPr lang="en-US" altLang="ko-KR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8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하이차트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09264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위치 성별 통계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밀집도 등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하이차트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7470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위치 나이별 통계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밀집도 등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하이차트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950468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위치 중복사항별 통계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밀집도 등</a:t>
                      </a:r>
                      <a:r>
                        <a:rPr lang="en-US" altLang="ko-KR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하이차트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50869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20988"/>
                  </a:ext>
                </a:extLst>
              </a:tr>
              <a:tr h="327771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영유아 차량 내 방치 확인 시 알림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435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567605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7DC219B-1156-4D51-8D48-8B518F24930D}"/>
              </a:ext>
            </a:extLst>
          </p:cNvPr>
          <p:cNvSpPr txBox="1">
            <a:spLocks/>
          </p:cNvSpPr>
          <p:nvPr/>
        </p:nvSpPr>
        <p:spPr>
          <a:xfrm>
            <a:off x="7424503" y="631368"/>
            <a:ext cx="9446348" cy="114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 anchor="ctr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상세일정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Subtitle 40">
            <a:extLst>
              <a:ext uri="{FF2B5EF4-FFF2-40B4-BE49-F238E27FC236}">
                <a16:creationId xmlns:a16="http://schemas.microsoft.com/office/drawing/2014/main" id="{710849B3-C8E5-4AB3-A26E-DA4D93F515DF}"/>
              </a:ext>
            </a:extLst>
          </p:cNvPr>
          <p:cNvSpPr txBox="1">
            <a:spLocks/>
          </p:cNvSpPr>
          <p:nvPr/>
        </p:nvSpPr>
        <p:spPr>
          <a:xfrm>
            <a:off x="7506799" y="1672696"/>
            <a:ext cx="9364052" cy="58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99999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087117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174235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26135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348474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570737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679449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7881614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8968731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</a:t>
            </a:r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8DB3132-B821-4658-A03D-1585237960B0}"/>
              </a:ext>
            </a:extLst>
          </p:cNvPr>
          <p:cNvSpPr/>
          <p:nvPr/>
        </p:nvSpPr>
        <p:spPr>
          <a:xfrm>
            <a:off x="11412205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9066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E676ED-1D4B-457C-BECA-A0C73FEAC6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57825" y="3539523"/>
          <a:ext cx="19062000" cy="92488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90000">
                  <a:extLst>
                    <a:ext uri="{9D8B030D-6E8A-4147-A177-3AD203B41FA5}">
                      <a16:colId xmlns:a16="http://schemas.microsoft.com/office/drawing/2014/main" val="1163342075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33112052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0251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6615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59854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73350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074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5855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3541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1049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9584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402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177423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376711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581139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73095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10269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38225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13029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83858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603440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27977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03140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75404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48078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70490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9328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632848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2486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437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11995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024764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2534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169222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9975924"/>
                    </a:ext>
                  </a:extLst>
                </a:gridCol>
              </a:tblGrid>
              <a:tr h="3592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28171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500452"/>
                  </a:ext>
                </a:extLst>
              </a:tr>
              <a:tr h="360000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안드로이드 앱 구현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6544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설계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20027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FCM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연결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317453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FCM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메시지 수신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927247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FCM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메시지 송신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627358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915108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012174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자동 로그인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55479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계정을 통한 회원가입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7307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등록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716486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관리 페이지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20338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온도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969438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시동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7135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도어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91356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연료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타이어 공기압 등 소모품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020938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원격 제어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에어컨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1258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원격 제어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시동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126854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원격 제어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도어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165224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영유아 차량 내 방치 알림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푸시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8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 주행 중 충돌 사고 발생 시 알림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664245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운전 환경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날씨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API)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알림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967878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원하는 서비스 설정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0828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소모품 가격 확인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2157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5BBAFB2-D633-451E-B3D9-C3CDE5D0FAC8}"/>
              </a:ext>
            </a:extLst>
          </p:cNvPr>
          <p:cNvSpPr txBox="1">
            <a:spLocks/>
          </p:cNvSpPr>
          <p:nvPr/>
        </p:nvSpPr>
        <p:spPr>
          <a:xfrm>
            <a:off x="7424503" y="631368"/>
            <a:ext cx="9446348" cy="114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 anchor="ctr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상세일정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Subtitle 40">
            <a:extLst>
              <a:ext uri="{FF2B5EF4-FFF2-40B4-BE49-F238E27FC236}">
                <a16:creationId xmlns:a16="http://schemas.microsoft.com/office/drawing/2014/main" id="{8A10A1F3-E94B-4FBE-BD75-A9D8F0456D97}"/>
              </a:ext>
            </a:extLst>
          </p:cNvPr>
          <p:cNvSpPr txBox="1">
            <a:spLocks/>
          </p:cNvSpPr>
          <p:nvPr/>
        </p:nvSpPr>
        <p:spPr>
          <a:xfrm>
            <a:off x="7506799" y="1672696"/>
            <a:ext cx="9364052" cy="58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99999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087117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174235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26135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348474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570737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679449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7881614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8968731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</a:t>
            </a:r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8E6241C-6149-4527-A843-4B67F766A3EE}"/>
              </a:ext>
            </a:extLst>
          </p:cNvPr>
          <p:cNvSpPr/>
          <p:nvPr/>
        </p:nvSpPr>
        <p:spPr>
          <a:xfrm>
            <a:off x="11412205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663281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A7E91A-4EE1-4A15-BE20-F71C57DE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0997" y="3729646"/>
          <a:ext cx="19695657" cy="911817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23657">
                  <a:extLst>
                    <a:ext uri="{9D8B030D-6E8A-4147-A177-3AD203B41FA5}">
                      <a16:colId xmlns:a16="http://schemas.microsoft.com/office/drawing/2014/main" val="886606600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32442332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7293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78768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004326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39476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13450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35131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14122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19573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83187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76175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589486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65905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06073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5267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31571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34464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94199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64178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4138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04413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471551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07660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460045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36389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951332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943245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51380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08845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31289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30986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791227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529283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34007733"/>
                    </a:ext>
                  </a:extLst>
                </a:gridCol>
              </a:tblGrid>
              <a:tr h="338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198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4288950"/>
                  </a:ext>
                </a:extLst>
              </a:tr>
              <a:tr h="360000"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안드로이드 앱 구현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5317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설계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489311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FCM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연결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88659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FCM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메시지 수신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513461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차량이 등록된 회원 정보 가져오기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941747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관리 페이지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583154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온도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615692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시동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495088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도어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952064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연료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타이어 공기압 등 소모품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249441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원격 제어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에어컨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489885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원격 제어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시동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282021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원격 제어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도어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80290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졸음 운전 위험 알림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소리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922064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화물차량 적재물 낙하 알림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대화상자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808299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주행 중 충돌 사고 발생 시 알림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783419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강한 충돌 사고시 자동으로 </a:t>
                      </a:r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119</a:t>
                      </a:r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신고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282136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운전 환경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날씨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알림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날씨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764378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 안내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지도 </a:t>
                      </a:r>
                      <a:r>
                        <a:rPr 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endParaRPr 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576967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음성 변환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카카오 음성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79954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화장실 가용 정보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8704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공영주차장 가용 정보</a:t>
                      </a:r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</a:t>
                      </a:r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4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7515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173DD84-533A-449F-95BF-11737F4DA741}"/>
              </a:ext>
            </a:extLst>
          </p:cNvPr>
          <p:cNvSpPr txBox="1">
            <a:spLocks/>
          </p:cNvSpPr>
          <p:nvPr/>
        </p:nvSpPr>
        <p:spPr>
          <a:xfrm>
            <a:off x="7424503" y="631368"/>
            <a:ext cx="9446348" cy="114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 anchor="ctr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상세일정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Subtitle 40">
            <a:extLst>
              <a:ext uri="{FF2B5EF4-FFF2-40B4-BE49-F238E27FC236}">
                <a16:creationId xmlns:a16="http://schemas.microsoft.com/office/drawing/2014/main" id="{09C61D06-4006-4D5A-A815-029D5E2A3F3A}"/>
              </a:ext>
            </a:extLst>
          </p:cNvPr>
          <p:cNvSpPr txBox="1">
            <a:spLocks/>
          </p:cNvSpPr>
          <p:nvPr/>
        </p:nvSpPr>
        <p:spPr>
          <a:xfrm>
            <a:off x="7506799" y="1672696"/>
            <a:ext cx="9364052" cy="58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99999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087117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174235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26135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348474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570737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679449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7881614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8968731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</a:t>
            </a:r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B39762B-4D4B-4B0F-B262-00EF576698B0}"/>
              </a:ext>
            </a:extLst>
          </p:cNvPr>
          <p:cNvSpPr/>
          <p:nvPr/>
        </p:nvSpPr>
        <p:spPr>
          <a:xfrm>
            <a:off x="11412205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850988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3271A66-819B-4782-9369-73515FD3B2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7825" y="3746733"/>
          <a:ext cx="21942000" cy="883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90000">
                  <a:extLst>
                    <a:ext uri="{9D8B030D-6E8A-4147-A177-3AD203B41FA5}">
                      <a16:colId xmlns:a16="http://schemas.microsoft.com/office/drawing/2014/main" val="285259969"/>
                    </a:ext>
                  </a:extLst>
                </a:gridCol>
                <a:gridCol w="6732000">
                  <a:extLst>
                    <a:ext uri="{9D8B030D-6E8A-4147-A177-3AD203B41FA5}">
                      <a16:colId xmlns:a16="http://schemas.microsoft.com/office/drawing/2014/main" val="14952398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33754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58958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170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691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17505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769207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5554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44470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9783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26809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9140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124049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6088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86072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394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687191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24287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53881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627215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0131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1336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013218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85958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34929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00796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940897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58810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888249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81377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8558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46017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1198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22737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34374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87962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97885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6800729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2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2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16778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en-US" altLang="ko-KR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en-US" altLang="ko-KR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637497"/>
                  </a:ext>
                </a:extLst>
              </a:tr>
              <a:tr h="360000"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IoT </a:t>
                      </a:r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디바이스 구현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9124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CAN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데이터프레임 규약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721085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센서 감지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699009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온도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온도 센서 감지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441658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시동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LED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값 감지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388962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도어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LED/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모터 상태 감지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156832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주행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가상 데이터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79024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상태 조회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연료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타이어 공기압 등 소모품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가상 데이터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081002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영유아 차량 내 방치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적외선 센서 감지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40896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졸음 운전 위험 알림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심박수 가상 데이터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93759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화물차량 적재물 낙하 알림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무게 센서 감지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075655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사고 발생 시 알림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진동 센서 감지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950835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ECU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제어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777244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원격 제어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에어컨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대체 서보모터 제어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416867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원격 제어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시동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LED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제어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721856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원격 제어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도어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)-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대체 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LED/ </a:t>
                      </a:r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모터 제어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7432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66955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빅데이터 구현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1005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하둡 </a:t>
                      </a:r>
                      <a:r>
                        <a:rPr 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HDFS</a:t>
                      </a:r>
                      <a:endParaRPr 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620161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분석</a:t>
                      </a:r>
                      <a:r>
                        <a:rPr lang="en-US" altLang="ko-KR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</a:t>
                      </a:r>
                      <a:endParaRPr 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824189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분석 결과 전송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3716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3F0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41025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테스트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0975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가상데이터를 이용한 전체 시스템 테스트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DEF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71073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058054D-4C10-4B80-8A92-5AF3F10CE1E7}"/>
              </a:ext>
            </a:extLst>
          </p:cNvPr>
          <p:cNvSpPr txBox="1">
            <a:spLocks/>
          </p:cNvSpPr>
          <p:nvPr/>
        </p:nvSpPr>
        <p:spPr>
          <a:xfrm>
            <a:off x="7424503" y="631368"/>
            <a:ext cx="9446348" cy="114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 anchor="ctr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108711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8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상세일정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Subtitle 40">
            <a:extLst>
              <a:ext uri="{FF2B5EF4-FFF2-40B4-BE49-F238E27FC236}">
                <a16:creationId xmlns:a16="http://schemas.microsoft.com/office/drawing/2014/main" id="{FBF3DFA6-33A2-44DE-BC48-3A0441995CF3}"/>
              </a:ext>
            </a:extLst>
          </p:cNvPr>
          <p:cNvSpPr txBox="1">
            <a:spLocks/>
          </p:cNvSpPr>
          <p:nvPr/>
        </p:nvSpPr>
        <p:spPr>
          <a:xfrm>
            <a:off x="7506799" y="1672696"/>
            <a:ext cx="9364052" cy="58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44" tIns="108744" rIns="108744" bIns="108744">
            <a:normAutofit/>
          </a:bodyPr>
          <a:lstStyle>
            <a:lvl1pPr marL="0" marR="0" indent="0" algn="ctr" defTabSz="1087117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99999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1087117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2174235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326135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4348474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570737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6794491" marR="0" indent="-271779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7881614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8968731" marR="0" indent="-271780" algn="ctr" defTabSz="1087117" rtl="0" latinLnBrk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399" b="0" i="0" u="none" strike="noStrike" cap="none" spc="0" baseline="0">
                <a:solidFill>
                  <a:srgbClr val="494949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</a:t>
            </a:r>
            <a:r>
              <a:rPr lang="ko-KR" altLang="en-US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FC8802B-02FD-4A7E-81A9-41F045288654}"/>
              </a:ext>
            </a:extLst>
          </p:cNvPr>
          <p:cNvSpPr/>
          <p:nvPr/>
        </p:nvSpPr>
        <p:spPr>
          <a:xfrm>
            <a:off x="11412205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56331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235" name="Rectangle 33"/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관리자 </a:t>
                      </a: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Web </a:t>
                      </a: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기능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푸시 송신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FCM</a:t>
                      </a: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을 이용한 푸시 송신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안드로이드 어플리케이션</a:t>
                      </a: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(Android Application)</a:t>
                      </a: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과 태블릿</a:t>
                      </a: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(Tablet)</a:t>
                      </a: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을 이용하는 고객들에게 관리자가 상황에 맞는</a:t>
                      </a:r>
                      <a:r>
                        <a:rPr lang="en-US" alt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 Push Message</a:t>
                      </a:r>
                      <a:r>
                        <a:rPr lang="ko-KR" alt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를</a:t>
                      </a: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FCM(Firebase Cloud Messaging)</a:t>
                      </a: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을 이용하여 띄울 수 있어야 함</a:t>
                      </a:r>
                    </a:p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관리자는 원하는 제목과 메시지</a:t>
                      </a: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, </a:t>
                      </a: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이미지를 선택하여 원하는 시간에</a:t>
                      </a: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 push </a:t>
                      </a:r>
                      <a:r>
                        <a:rPr lang="ko-KR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알림을 보낼 수 있어야 함</a:t>
                      </a: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r>
                        <a:rPr lang="ko-KR" alt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푸시 수신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222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관리자 </a:t>
                      </a:r>
                      <a:r>
                        <a:rPr 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Web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사용자 통계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차트를 통한 가입 회원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수 변동 및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 MAU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시각화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관리자는 웹 페이지에서 차트를 이용해 회원 수 증가 추이와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 MAU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를 확인할 수 있고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이를 통해 전략을 구축할 수 있어야 함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차트를 이용하여 회원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수 변동 및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 MAU</a:t>
                      </a:r>
                      <a:r>
                        <a:rPr lang="ko-KR" sz="2500" spc="-1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에 대한 통계자료를 </a:t>
                      </a:r>
                      <a:r>
                        <a:rPr lang="ko-KR" sz="2500" spc="-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기간별</a:t>
                      </a:r>
                      <a:r>
                        <a:rPr lang="en-US" sz="2500" spc="-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(</a:t>
                      </a:r>
                      <a:r>
                        <a:rPr lang="ko-KR" sz="2500" spc="-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연도별</a:t>
                      </a:r>
                      <a:r>
                        <a:rPr lang="en-US" sz="2500" spc="-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, </a:t>
                      </a:r>
                      <a:r>
                        <a:rPr lang="ko-KR" sz="2500" spc="-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월별</a:t>
                      </a:r>
                      <a:r>
                        <a:rPr lang="en-US" sz="2500" spc="-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, </a:t>
                      </a:r>
                      <a:r>
                        <a:rPr lang="ko-KR" sz="2500" spc="-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일별</a:t>
                      </a:r>
                      <a:r>
                        <a:rPr lang="en-US" sz="2500" spc="-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)</a:t>
                      </a:r>
                      <a:r>
                        <a:rPr lang="ko-KR" sz="2500" spc="-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로 조회할 수 있는 기능을 제공하여야 함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41090E-857C-4E55-95E4-90235DC8BE2E}"/>
              </a:ext>
            </a:extLst>
          </p:cNvPr>
          <p:cNvSpPr txBox="1"/>
          <p:nvPr/>
        </p:nvSpPr>
        <p:spPr>
          <a:xfrm>
            <a:off x="1393956" y="1537047"/>
            <a:ext cx="6531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2F217-6E4E-4556-86C8-BB1CF2DC8505}"/>
              </a:ext>
            </a:extLst>
          </p:cNvPr>
          <p:cNvSpPr txBox="1"/>
          <p:nvPr/>
        </p:nvSpPr>
        <p:spPr>
          <a:xfrm>
            <a:off x="22420399" y="1537047"/>
            <a:ext cx="6531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6C4AA24-1087-4633-8F48-57B30BC88CA1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497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222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108000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관리자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Web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108000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사용자 위치 및 시간별 통계</a:t>
                      </a: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108000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108000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차트를 통한 사용자 위치 및 시간별 통계 시각화</a:t>
                      </a: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108000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관리자에게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성별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나이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차량 유형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기간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시간별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 구분되는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데이터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시각화</a:t>
                      </a:r>
                      <a:r>
                        <a:rPr lang="ko-KR" altLang="en-US" sz="2500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된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차트와 함께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제공하며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이에 따른 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서비스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방향을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수립할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있어야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함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108000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297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Tablet/ </a:t>
                      </a: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관리자</a:t>
                      </a:r>
                      <a:r>
                        <a:rPr 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화물차량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적재물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낙하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알림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FCM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을 이용한 화물차량 </a:t>
                      </a:r>
                      <a:r>
                        <a:rPr lang="ko-KR" sz="250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적재물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낙하 알림 시스템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기능 정의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무게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센서를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부착하여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주행 시작 시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무게를 측정하고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이전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초 간의 데이터와 실시간 데이터를 계속해서 비교하며 무게 변화를 감지한다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적재 무게에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5kg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이상 변화가 생기면 </a:t>
                      </a:r>
                      <a:r>
                        <a:rPr lang="ko-KR" altLang="en-US" sz="2500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태블릿으로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알림을 보내고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사용자는 상황에 따라 대처한다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초 이상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신고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’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혹은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신고 종료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’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버튼을 누르지 않으면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119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혹은 고속도로 순찰대에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초 전 위치와 함께 메시지를 보낸다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BC91B8-A856-48B1-A75A-D8789C4EC0B7}"/>
              </a:ext>
            </a:extLst>
          </p:cNvPr>
          <p:cNvSpPr txBox="1"/>
          <p:nvPr/>
        </p:nvSpPr>
        <p:spPr>
          <a:xfrm>
            <a:off x="1393956" y="1537047"/>
            <a:ext cx="6531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C4402-0E4C-4AA3-9CAE-945E6D5070BE}"/>
              </a:ext>
            </a:extLst>
          </p:cNvPr>
          <p:cNvSpPr txBox="1"/>
          <p:nvPr/>
        </p:nvSpPr>
        <p:spPr>
          <a:xfrm>
            <a:off x="22420399" y="1537047"/>
            <a:ext cx="6531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- 4 -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F72C706-FA91-43C9-8B49-34833ECA8084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A4099113-B2B2-4200-8BAF-2CC361B0F142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B9C4A69-12BC-4A9B-8B60-EA8D6E9495B3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9357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Mobile/Tablet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푸시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수신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선택적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푸시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메시지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고객들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은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안드로이드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어플리케이션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(Android Application)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태블릿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(Tablet)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해 자신이 원하는 정보를 선택적으로 구독할 수 있어야 함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관리자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상황에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맞는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FCM(Firebase Cloud Messaging)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메시지를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띄울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있어야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함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푸시 송신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6810" y="2653188"/>
          <a:ext cx="10063968" cy="10222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</a:t>
                      </a:r>
                      <a:r>
                        <a:rPr 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Mobile/Tablet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원격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제어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차량의 에어컨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시동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창문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도어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원격 제어하는 시스템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안드로이드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어플리케이션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(Android Application)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태블릿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(Tablet)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운전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중에는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물론이고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탑승하기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전에도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에어컨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시동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창문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도어를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원격으로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제어할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있어야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함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0FA44-ECEA-4A15-85C5-A56A4D86F50A}"/>
              </a:ext>
            </a:extLst>
          </p:cNvPr>
          <p:cNvSpPr txBox="1"/>
          <p:nvPr/>
        </p:nvSpPr>
        <p:spPr>
          <a:xfrm>
            <a:off x="1393956" y="1537047"/>
            <a:ext cx="6531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- 5 -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A1D1C-8492-4EE4-A7C1-7BB2689485F2}"/>
              </a:ext>
            </a:extLst>
          </p:cNvPr>
          <p:cNvSpPr txBox="1"/>
          <p:nvPr/>
        </p:nvSpPr>
        <p:spPr>
          <a:xfrm>
            <a:off x="22420399" y="1537047"/>
            <a:ext cx="6531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- 6 -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FEE9DB-6073-4117-8E7C-99A33AF7E6BD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FF521EF1-7C3F-41F7-B963-39474FD58E10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2153E83-ADDF-4222-BED6-684E1D09669C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9994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Mobile/Tablet</a:t>
                      </a:r>
                      <a:r>
                        <a:rPr 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시동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온도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창문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도어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안드로이드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어플리케이션과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태블릿을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운전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중에는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물론이고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탑승하기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전에도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에어컨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시동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창문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도어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의 실시간 상태를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있어야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함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12946" y="2653189"/>
          <a:ext cx="10063968" cy="10435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6002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Mobile/Tablet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748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en-US" alt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소모품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7484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센서를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통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해 차량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장착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소모품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591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부착된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센서를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통해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소모품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실시간으로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소모품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고장으로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인한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사고를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방지할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있어야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함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748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0FA44-ECEA-4A15-85C5-A56A4D86F50A}"/>
              </a:ext>
            </a:extLst>
          </p:cNvPr>
          <p:cNvSpPr txBox="1"/>
          <p:nvPr/>
        </p:nvSpPr>
        <p:spPr>
          <a:xfrm>
            <a:off x="1393956" y="1537047"/>
            <a:ext cx="6531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- 7 -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A1D1C-8492-4EE4-A7C1-7BB2689485F2}"/>
              </a:ext>
            </a:extLst>
          </p:cNvPr>
          <p:cNvSpPr txBox="1"/>
          <p:nvPr/>
        </p:nvSpPr>
        <p:spPr>
          <a:xfrm>
            <a:off x="22420399" y="1537047"/>
            <a:ext cx="6531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- 8 -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8ACDEA-AC52-4DBB-AB3D-6AF3782A7F35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9DF98DFF-3E17-4093-8B11-41CFA93A6795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9662C8A-445C-4120-99A3-03CA19A29206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788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졸음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운전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위험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알림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운전자의 졸음 운전 위험 알림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marR="0" lvl="0" indent="-342900" algn="l" defTabSz="1087117" rtl="0" eaLnBrk="1" fontAlgn="auto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운전자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좌석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안전벨트에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심박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센서를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부착하여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운전자가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졸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면서 이전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 동안의 심박 데이터 평균보다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10%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낮은 데이터가 감지되면 졸음을 깰 수 있는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경고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알림을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보내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주어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졸음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운전으로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인한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사고를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예방할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있어야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한다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marR="0" lvl="0" indent="-342900" algn="l" defTabSz="1087117" rtl="0" eaLnBrk="1" fontAlgn="auto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운전자는 태블릿 알림을 터치로 제어할 수 있다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Mobile/Tablet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서비스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구독 기능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서비스 구독 기능 정의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고객이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나열된 서비스 중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원하는</a:t>
                      </a:r>
                      <a:r>
                        <a:rPr lang="ko-KR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서비스를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선택하여 구독하고 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UI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에 원하는 서비스만 나타낼 수 있어야 한다</a:t>
                      </a:r>
                      <a:endParaRPr lang="en-US" alt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데이터베이스에 </a:t>
                      </a:r>
                      <a:r>
                        <a:rPr lang="ko-KR" altLang="en-US" sz="250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구독된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정보를 저장하여 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FCM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이나 기타 알림 메시지를 보낼 때 관련된 메시지만 전송한다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0FA44-ECEA-4A15-85C5-A56A4D86F50A}"/>
              </a:ext>
            </a:extLst>
          </p:cNvPr>
          <p:cNvSpPr txBox="1"/>
          <p:nvPr/>
        </p:nvSpPr>
        <p:spPr>
          <a:xfrm>
            <a:off x="1393956" y="1537047"/>
            <a:ext cx="6531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- 9 -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A1D1C-8492-4EE4-A7C1-7BB2689485F2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- 10 -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DFBE28-325B-4E25-BDBF-18102C614DA9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FAACB5D8-F583-4248-BC31-A54C5E58F3AE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E23529A-2A34-4602-B77B-3A2AFFA2998E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699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ubtitle 2"/>
          <p:cNvSpPr txBox="1">
            <a:spLocks/>
          </p:cNvSpPr>
          <p:nvPr/>
        </p:nvSpPr>
        <p:spPr>
          <a:xfrm>
            <a:off x="727789" y="7575581"/>
            <a:ext cx="3885046" cy="22714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운행 중 화물차의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적재물이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 떨어지는 것을 감지하여 운전자에게는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알람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 고속도로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순찰대에게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 신고를 합니다</a:t>
            </a:r>
            <a:endParaRPr lang="en-US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04976" y="6326406"/>
            <a:ext cx="1626732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적재물</a:t>
            </a:r>
            <a:r>
              <a:rPr lang="ko-KR" altLang="en-US" sz="28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낙하알림</a:t>
            </a:r>
            <a:endParaRPr lang="en-US" sz="28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9792867" y="5506229"/>
            <a:ext cx="1" cy="311292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398416" y="5506229"/>
            <a:ext cx="1" cy="311292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892751" y="5506229"/>
            <a:ext cx="1" cy="311292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609561" y="4397103"/>
            <a:ext cx="1611376" cy="1611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408792" y="4397103"/>
            <a:ext cx="1611376" cy="161137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5950959" y="4397103"/>
            <a:ext cx="1611376" cy="161137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43510" y="4397103"/>
            <a:ext cx="1611376" cy="161137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9699919" y="1695232"/>
            <a:ext cx="501900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IoT</a:t>
            </a:r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 </a:t>
            </a:r>
            <a:r>
              <a:rPr lang="ko-KR" altLang="en-US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세이프 </a:t>
            </a:r>
            <a:r>
              <a:rPr lang="ko-KR" altLang="en-US" sz="2800" b="1" spc="3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모빌리티</a:t>
            </a:r>
            <a:r>
              <a:rPr lang="ko-KR" altLang="en-US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 시스템</a:t>
            </a:r>
            <a:endParaRPr lang="en-US" sz="2800" b="1" spc="30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" charset="0"/>
            </a:endParaRPr>
          </a:p>
        </p:txBody>
      </p:sp>
      <p:cxnSp>
        <p:nvCxnSpPr>
          <p:cNvPr id="35" name="Straight Connector 87"/>
          <p:cNvCxnSpPr/>
          <p:nvPr/>
        </p:nvCxnSpPr>
        <p:spPr>
          <a:xfrm>
            <a:off x="19146137" y="5506229"/>
            <a:ext cx="1" cy="311292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27"/>
          <p:cNvSpPr/>
          <p:nvPr/>
        </p:nvSpPr>
        <p:spPr>
          <a:xfrm>
            <a:off x="20657118" y="4397103"/>
            <a:ext cx="1611376" cy="161137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8296" y="4649792"/>
            <a:ext cx="1135431" cy="1135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60" y="4710174"/>
            <a:ext cx="1906024" cy="10611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2" t="20153" r="22831" b="20659"/>
          <a:stretch/>
        </p:blipFill>
        <p:spPr>
          <a:xfrm>
            <a:off x="11637923" y="4600118"/>
            <a:ext cx="1143000" cy="1205346"/>
          </a:xfrm>
          <a:prstGeom prst="ellipse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t="23621" r="21241" b="23892"/>
          <a:stretch/>
        </p:blipFill>
        <p:spPr>
          <a:xfrm>
            <a:off x="16127662" y="4730956"/>
            <a:ext cx="1258809" cy="8230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03" y="4660452"/>
            <a:ext cx="1160557" cy="116055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327757" y="6326406"/>
            <a:ext cx="2176295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영유아 고립</a:t>
            </a:r>
            <a:endParaRPr lang="en-US" altLang="ko-KR" sz="28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  <a:p>
            <a:pPr algn="ctr"/>
            <a:r>
              <a:rPr lang="ko-KR" altLang="en-US" sz="28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사고 방지</a:t>
            </a:r>
            <a:endParaRPr lang="en-US" sz="28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53362" y="6326406"/>
            <a:ext cx="1626732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졸음감지</a:t>
            </a:r>
            <a:endParaRPr lang="en-US" altLang="ko-KR" sz="28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  <a:p>
            <a:pPr algn="ctr"/>
            <a:r>
              <a:rPr lang="ko-KR" altLang="en-US" sz="28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및 </a:t>
            </a:r>
            <a:r>
              <a:rPr lang="ko-KR" altLang="en-US" sz="2800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알람</a:t>
            </a:r>
            <a:endParaRPr lang="en-US" sz="28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65438" y="6326406"/>
            <a:ext cx="2269270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교통사고</a:t>
            </a:r>
            <a:endParaRPr lang="en-US" altLang="ko-KR" sz="28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  <a:p>
            <a:pPr algn="ctr"/>
            <a:r>
              <a:rPr lang="ko-KR" altLang="en-US" sz="28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감지 및 신고</a:t>
            </a:r>
            <a:endParaRPr lang="en-US" sz="28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649440" y="6110962"/>
            <a:ext cx="1626732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차량 </a:t>
            </a:r>
            <a:r>
              <a:rPr lang="ko-KR" altLang="en-US" sz="2800" b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분포 데이터 </a:t>
            </a:r>
            <a:r>
              <a:rPr lang="ko-KR" altLang="en-US" sz="28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확인</a:t>
            </a:r>
            <a:endParaRPr lang="en-US" sz="28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5666723" y="7575581"/>
            <a:ext cx="3530697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차량에 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방치된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영유아를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 감지하여 사용자에게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알람을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 줍니다</a:t>
            </a:r>
            <a:endParaRPr lang="en-US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Light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0423476" y="7575581"/>
            <a:ext cx="3530697" cy="22714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심박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 센서를 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통해 운전자의 졸음을 감지하여 큰 소리로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알람을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 줍니다</a:t>
            </a:r>
            <a:endParaRPr lang="en-US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Light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5034724" y="7575581"/>
            <a:ext cx="3530697" cy="22714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차량 충돌사고를 감지하고 대형사고 시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골든타임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 확보를 위해 </a:t>
            </a:r>
            <a:r>
              <a:rPr lang="en-US" altLang="ko-KR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119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로 신고를 합니다</a:t>
            </a:r>
            <a:endParaRPr lang="en-US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Light" charset="0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9657832" y="7575581"/>
            <a:ext cx="3530697" cy="278441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관리자가 차량 </a:t>
            </a:r>
            <a:r>
              <a:rPr lang="ko-KR" altLang="en-US" dirty="0" smtClean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Light" charset="0"/>
              </a:rPr>
              <a:t>위치정보를 확인하여 사람이 많이 몰리는 지역 데이터를 확인할 수 있습니다</a:t>
            </a:r>
            <a:endParaRPr lang="en-US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Lato Light" charset="0"/>
            </a:endParaRPr>
          </a:p>
        </p:txBody>
      </p:sp>
      <p:sp>
        <p:nvSpPr>
          <p:cNvPr id="33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663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1063"/>
              </p:ext>
            </p:extLst>
          </p:nvPr>
        </p:nvGraphicFramePr>
        <p:xfrm>
          <a:off x="1393956" y="2653189"/>
          <a:ext cx="10063968" cy="10460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Mobile/Tablet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운전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환경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알림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날씨와 도로 상태 등 운전 환경 알림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lvl="1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기상청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2500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api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실시간으로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따른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날씨를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받아오고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이를 사용자의 안드로이드 어플리케이션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(Android Application)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이나 태블릿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(Tablet)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에 이미지와 적은 글자를 통해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제공한다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lvl="1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우천이나 도로 빙결 등 특별한 경우에는 노면 상태를 고려하여 안전하게 운전할 수 있도록 알림을 </a:t>
                      </a:r>
                      <a:r>
                        <a:rPr lang="ko-KR" altLang="en-US" sz="2500" dirty="0" smtClean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전송한다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72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297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영유아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내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방치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알림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푸시 알림과 메시지를 통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한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영유아 차량 내 방치 알림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시동이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꺼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지고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 후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PIR 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센서를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통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해</a:t>
                      </a:r>
                      <a:r>
                        <a:rPr lang="ko-KR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움직임이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감지될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경우 사용자에게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알림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보낸다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특이사항이 있는 경우가 아니라면 운전자는 모바일을 통해 알림을 멈출 수 있다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사용자에게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1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0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이상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응답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돌아오지 않는 경우 웹서버를 통해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관리자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에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게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알림을 보내고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관리자는 사용자의 상태를 파악하여 사고를 방지한다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0FA44-ECEA-4A15-85C5-A56A4D86F50A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- 11 -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AC8B2-B154-4056-82EC-1F3F65E8A6DF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- 12 -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64CC37-8FC4-4452-BBF4-D7381AE8E323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A5660898-C134-48FC-A7B0-24AF06A6F854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3F699EB-6D26-42DE-B82F-AB8C1CCA8185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3732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관리자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Web/</a:t>
                      </a: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1:1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채팅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관리자와 고객의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1:1 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채팅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고객이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관리자에게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실시간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1:1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문의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채팅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을 보내 불편한 점이나 문의 사항을 해결할 수 있어야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Mobile/Tablet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텍스트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음성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변환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텍스트를 음성으로 변환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부착된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태블릿을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통해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메시지나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알림을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음성으로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변환하여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들을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있어야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88AE8C-F1E8-4A98-A49B-9A3722176202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- 13 -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6C2AE-CCA2-4AB1-A23F-8000BDCFE263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- 14 -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855410-70F9-40F7-959B-BAE63ECC626B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5DE856F7-0613-43FC-B951-5DDFF082B188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D68E7C7-7EBC-4115-B647-F6F9230263D5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4634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실시간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화장실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가용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정보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위치 조회를 통한 실시간 화장실 가용 정보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고객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자신의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조회하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 화장실 탭을 누를 경우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주변에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화장실을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찾아오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화장실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가능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여부를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지도에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나타내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도록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222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실시간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공영주차장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가용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정보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위치 조회를 통한 실시간 공영주차장 가용 정보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고객의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현재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조회하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 공영 주차장 탭을 누를 경우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주변에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공영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주차장을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찾아오고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가능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여부를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판단하여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지도에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나타내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도록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51FA46-EAB8-41CE-9D9B-6D43D367D33A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- 15 -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C2DA2-B5D9-4296-A7CF-E50E5CA6A572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- 16 -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1FA97C-43AF-4FD0-9225-E1889BD03AE6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49B393FA-4833-443B-A90F-A3704C08DCB9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46020B-8A01-4E92-B93F-CC4DBCEE68A4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612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222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Mobile/Tablet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주변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공업사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및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소모품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가격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확인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위치 조회를 통한 주변 </a:t>
                      </a:r>
                      <a:r>
                        <a:rPr lang="ko-KR" sz="250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공업사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위치 확인 및 소모품 가격 확인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Tablet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: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갑자기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고장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나는 경우에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대비해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공업사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탭을 클릭하면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현재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주변에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공업사를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찾아오고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가능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여부를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판단하여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지도에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나타내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도록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marL="720000" indent="-342900" algn="l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 Application :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주기적으로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내 소모품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조회하고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교체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시기가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제품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과 주변 공업사를 알려주도록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조회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소모품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관리자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Web/</a:t>
                      </a: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일반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일반 로그인 기능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아이디와 비밀번호를 이용하여 사용자에 대한 인증을 처리하며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사용자의 분류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관리자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고객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를 선택하여 로그인할 수 있는 기능을 제공하여야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한다</a:t>
                      </a:r>
                      <a:endParaRPr lang="en-US" alt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비밀번호는 암호화하여 나타내도록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ID/PWD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찾기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회원가입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7F7B8A-3C90-416E-8861-AE9A920717B7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- 17 -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0A8D8-1254-4496-934D-FDB865DE1FA2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- 18 -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6C281-224D-4ED7-A809-B4D29717AD9B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64D37EB4-97A0-4AC5-895E-01808FA66950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293D3E8-EF24-4583-B6B5-680B871F9266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8589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소셜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소셜 로그인 기능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카카오톡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구글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네이버 아이디와 비밀번호를 이용하여 사용자에 대한 인증을 처리하며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간단한 회원가입 절차를 거친 후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로그인할 수 있는 기능을 제공하여야 함</a:t>
                      </a: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회원가입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회원가입 기능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회원의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아이디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비밀번호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비밀번호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닉네임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생년월일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성별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주소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핸드폰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번호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정보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브랜드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차량명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출시연도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입력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하여 회원가입 할 수 있다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6901EF-C048-45B5-A358-CA7E251CEEE3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- 19 -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50E44-EA1D-4623-905C-0787F77476CC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- 20 -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68C2DD-CE1D-408C-A879-E5A167FC2C61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6F1AB57B-1F46-4BD4-9DF5-75749EA813B1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C7DED64-2C61-4EA2-AA5E-B69E5FF08102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284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</a:t>
                      </a: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회원탈퇴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회원탈퇴 기능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회원탈퇴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비밀번호를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입력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받으며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비밀번호가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일치하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경고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메시지와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함께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한번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메시지를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띄우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며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다시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누르면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회원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정보가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삭제된다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회원</a:t>
                      </a:r>
                      <a:r>
                        <a:rPr lang="en-US" alt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정보 수정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회원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정보 수정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기능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회원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ID(Primary Key)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제외한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비밀번호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주소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닉네임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나이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성별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등록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여부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등을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수정할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있도록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하며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수정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시에는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비밀번호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를 통해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인증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하도록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33066D-BE35-46E8-81DD-9CC4AC6592D0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- 21 -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622A1-6138-416E-B7F2-E79F37C7AC8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- 22 -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11F666-632D-4C49-8DD1-6ADB7AB340B0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A802B8ED-6D84-41B4-B628-21070E5C3DF5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E30968A-ACBB-482C-888F-CFE9E8EC6183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7138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222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아이디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중복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메시지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회원가입 시 아이디 중복일 경우 메시지 출력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회원가입 시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 ID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중복 체크 버튼을 통해 데이터베이스 상에 중복된 아이디가 없는지 확인되어야 가입할 수 있도록 한다 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r>
                        <a:rPr lang="ko-KR" alt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회원가입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Mobile/</a:t>
                      </a: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관리자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Web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오류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메시지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오류 메시지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화면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이나 데이터 받아오는 중에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오류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발생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오류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메시지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제공하여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사용자에게 편의 시스템을 제공해야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EC1EA6-5520-435E-B837-3C5ECBE8C5E4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- 23 -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65DB1-08AB-40B2-8582-B2170BD7CE4C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- 24 -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A588F3-8C33-4C8B-B666-AE865608A339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E8C0BCC3-D51C-4FBE-96BA-2CDBBC2B7CC5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594702-FA6B-47F7-82C4-98498087F853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28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 </a:t>
                      </a:r>
                      <a:r>
                        <a:rPr lang="en-US" alt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Mobile/Tablet </a:t>
                      </a: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추가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및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제거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차량 추가 및 제거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차량 등록 및 소유 상태에 따라 사용자는 자신의 차량을 모바일과 태블릿에서 추가 및 제거할 수 있다 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심박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생성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심박 로그 생성과 관리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심박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센서를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통해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받아온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심박수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가상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데이터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남기고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데이터를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누적하여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저장한다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751849-DFB7-43C1-89E5-062A81FE85C1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- 25 -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FAD8-F550-4AB5-941E-24E5AE85CC09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- 26 -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3D7D0A-9DD4-48EF-860E-A2973CF2AB57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CE2E8C7B-EB32-4BFC-861E-2B4CCCA87F72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0F5B9A3-762F-4BEE-8BEC-D899EF86586F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0833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무게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생성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무게 로그 생성과 관리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무게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센서를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통해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받아온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무게를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남기고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데이터를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누적하여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저장한다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생성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차량 로그 생성과 관리 개념 정리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태블릿을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전반적인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상태와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변경사항을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남기고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데이터를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누적하여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저장한다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03F581-61C8-4004-8C90-01E088F4D5FA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- 27 -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D5060-571E-421A-8D84-DCEA0258F740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- 28 -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E3A693-EB53-4DBD-B4F2-79F51C6FFC69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DE0E8FE4-7F10-4144-9DFA-FF1E06FF2A39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ED764F7-03AD-411D-8EAE-822C29BAF296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3310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생성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로그인 로그 생성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로그인과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로그아웃을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감지하여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남기고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이용시간을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포함한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데이터를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누적하여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저장한다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216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정보</a:t>
                      </a:r>
                      <a:r>
                        <a:rPr 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2500" b="1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api</a:t>
                      </a:r>
                      <a:r>
                        <a:rPr 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차량 정보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api </a:t>
                      </a: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활용 방안에 대한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자동차 </a:t>
                      </a:r>
                      <a:r>
                        <a:rPr lang="en-US" altLang="ko-KR" sz="2500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를 이용해 차량 등록 및 추가 리스트를 보여주고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각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차량의 정보를 받아와 소모품 정보를 이용할 수 있도록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- 29 -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- 30 -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4CD309-7002-48BA-B4D1-003BF0B70844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3997DF1F-1ED8-44B6-BF30-793D7E012831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CC65ABC-3332-47AF-B7DB-A63CCFADD89C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786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980884" y="1944077"/>
            <a:ext cx="11396765" cy="1113496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차량이 주행을 시작할 때 적재 무게를 기록</a:t>
            </a:r>
            <a:endParaRPr lang="en-US" altLang="ko-KR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무게 </a:t>
            </a:r>
            <a:r>
              <a:rPr lang="ko-KR" altLang="en-US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감지 센서</a:t>
            </a:r>
            <a:r>
              <a:rPr lang="ko-KR" altLang="en-US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가 지속적으로 화물 무게 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확인</a:t>
            </a:r>
            <a:endParaRPr lang="en-US" altLang="ko-KR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주행 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시작 시 </a:t>
            </a:r>
            <a:r>
              <a:rPr lang="ko-KR" altLang="en-US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무게와 </a:t>
            </a:r>
            <a:r>
              <a:rPr lang="en-US" altLang="ko-KR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5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초 간 평균 </a:t>
            </a:r>
            <a:r>
              <a:rPr lang="ko-KR" altLang="en-US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무게 비교 지속 수행</a:t>
            </a:r>
            <a:endParaRPr lang="en-US" altLang="ko-KR" b="1" dirty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적재 무게 차이가 </a:t>
            </a:r>
            <a:r>
              <a:rPr lang="en-US" altLang="ko-KR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5KG 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이상이면 상황 인지</a:t>
            </a:r>
            <a:endParaRPr lang="en-US" altLang="ko-KR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차량 </a:t>
            </a:r>
            <a:r>
              <a:rPr lang="ko-KR" altLang="en-US" b="1" dirty="0" err="1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태블릿으로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알림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이 가고 특이사항이 아니면 신고 종료 가능</a:t>
            </a:r>
            <a:endParaRPr lang="en-US" altLang="ko-KR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신고 버튼 터치 및  </a:t>
            </a:r>
            <a:r>
              <a:rPr lang="en-US" altLang="ko-KR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10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초 간 신고 종료를 터치하지 않으면</a:t>
            </a:r>
            <a:endParaRPr lang="en-US" altLang="ko-KR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119 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혹은 도로교통 </a:t>
            </a:r>
            <a:r>
              <a:rPr lang="ko-KR" altLang="en-US" b="1" dirty="0" err="1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순찰대에게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문자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로 </a:t>
            </a:r>
            <a:r>
              <a:rPr lang="en-US" altLang="ko-KR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10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초 전 차량의 위치에 </a:t>
            </a:r>
            <a:r>
              <a:rPr lang="ko-KR" altLang="en-US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낙하물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발생 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알림</a:t>
            </a:r>
            <a:endParaRPr lang="en-US" altLang="ko-KR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defTabSz="1087443" hangingPunct="0"/>
            <a:endParaRPr lang="en-US" altLang="ko-KR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신고가 되었다는 알림을 </a:t>
            </a:r>
            <a:r>
              <a:rPr lang="ko-KR" altLang="en-US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태블릿으로</a:t>
            </a:r>
            <a:r>
              <a:rPr lang="ko-KR" altLang="en-US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전송</a:t>
            </a:r>
            <a:endParaRPr lang="en-US" altLang="ko-KR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9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9" y="3816864"/>
            <a:ext cx="8901995" cy="656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119 신고 앱 알고 계시나요?? : 네이버 블로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27"/>
          <a:stretch/>
        </p:blipFill>
        <p:spPr bwMode="auto">
          <a:xfrm>
            <a:off x="7411260" y="3100030"/>
            <a:ext cx="4448175" cy="2535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태블릿 컴퓨터 PNG 이미지 | PNGW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12" y="8854178"/>
            <a:ext cx="4337437" cy="3060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4267" y="9686172"/>
            <a:ext cx="1433652" cy="14336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221">
            <a:off x="9791296" y="9194386"/>
            <a:ext cx="1075722" cy="107572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4884204" y="5028164"/>
            <a:ext cx="1940768" cy="1306286"/>
          </a:xfrm>
          <a:prstGeom prst="straightConnector1">
            <a:avLst/>
          </a:prstGeom>
          <a:noFill/>
          <a:ln w="177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/>
          <p:nvPr/>
        </p:nvCxnSpPr>
        <p:spPr>
          <a:xfrm>
            <a:off x="4884204" y="8966675"/>
            <a:ext cx="1940768" cy="1306286"/>
          </a:xfrm>
          <a:prstGeom prst="straightConnector1">
            <a:avLst/>
          </a:prstGeom>
          <a:noFill/>
          <a:ln w="177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10590381" y="1695232"/>
            <a:ext cx="3238071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1</a:t>
            </a:r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.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적재물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낙하알림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8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GPS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위치 정보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받아오고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저장하여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남길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있도록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사고시</a:t>
                      </a:r>
                      <a:r>
                        <a:rPr 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119/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보험사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알림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사고 발생 시 자동 신고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사고가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났을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때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진동센서를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통해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사고를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감지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한다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일정 강도 미만의 충돌 시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사용자의 안드로이드 어플리케이션과 태블릿에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FCM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을 이용해 알리고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사용자는 어떻게 해결할지 결정한다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일정 강도 이상의 충돌 시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사용자의 안전을  고려하여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119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에 자동 신고하도록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- 31 -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- 32 -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BD7B48-4340-440D-A043-C6D45129603E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74A9D971-8758-4741-8857-29E7724CF964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E28EF16-53B1-4D77-B65A-AE84A69AF43E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996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화면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설계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화면 설계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제안서에 작성한 요구사항을 모두 담을 수 있는 </a:t>
                      </a:r>
                      <a:r>
                        <a:rPr lang="en-US" alt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UI</a:t>
                      </a:r>
                      <a:r>
                        <a:rPr lang="ko-KR" alt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를 개발한다</a:t>
                      </a:r>
                      <a:endParaRPr lang="en-US" altLang="ko-KR" sz="2500" dirty="0"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태블릿의 경우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사용 환경을 고려하여 가로 모드 화면을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제작하도록 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DB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설계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DB </a:t>
                      </a: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설계 개념 및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2500" spc="-6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DB </a:t>
                      </a:r>
                      <a:r>
                        <a:rPr lang="ko-KR" sz="2500" spc="-6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구조의 설계는 관련 업무 처리 절차를 반영하여 유기적</a:t>
                      </a:r>
                      <a:r>
                        <a:rPr lang="ko-KR" sz="2500" spc="-3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으로 구조화하고 향후 업무 변동에 따른 확장성을 충분히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고려해야 함</a:t>
                      </a:r>
                    </a:p>
                    <a:p>
                      <a:pPr marL="720000" indent="-342900" algn="just" fontAlgn="base" latinLnBrk="1">
                        <a:lnSpc>
                          <a:spcPct val="200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spc="-7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데이터의 정합성을 유지하면서 시스템의 성능을 저하시키지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않도록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DB 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설계가 되어야 함</a:t>
                      </a: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- 33 -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- 34 -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5E176A-51F1-4789-B94C-CE1E6AC0E11A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5C18FA73-EEA5-4665-A2CE-50C20C31F66B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A5B1B8D-66D9-4BC6-A145-B8BE7568F94D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3198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단위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테스트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단위 테스트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태블릿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(Tablet)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모바일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(Mobile)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관리자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(Web),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네트워크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(Network), 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데이터베이스</a:t>
                      </a:r>
                      <a:r>
                        <a:rPr lang="en-US" alt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(Database)</a:t>
                      </a: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로 나누어 각 단위에서 테스트를 진행한다 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통합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테스트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통합</a:t>
                      </a: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테스트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전반적인 시스템의 연동성을 테스트하여 사용자가 불편함을 느끼지 않도록 통합 테스트를 진행한다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500" b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 </a:t>
                      </a:r>
                      <a:endParaRPr lang="ko-KR" sz="2500" b="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- 35 -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- 36 -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57492-F6EB-4690-8598-01919C9B6F2B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CD2BA67B-C599-4318-88D3-253CAC5EC09A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03307EE-F0C2-4199-82B0-2B7F2FAF1EE8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7946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73090"/>
              </p:ext>
            </p:extLst>
          </p:nvPr>
        </p:nvGraphicFramePr>
        <p:xfrm>
          <a:off x="1393956" y="2653189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현재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지도로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보여주기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위치 정보 기능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현재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GPS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이용하여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받아온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후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지도에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적절한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zoom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설정하여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보여줌으로써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자신의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위치를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확인하고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이동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경로를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결정할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수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 smtClean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있다</a:t>
                      </a:r>
                      <a:r>
                        <a:rPr lang="en-US" altLang="ko-KR" sz="2500" dirty="0" smtClean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dirty="0" err="1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공업사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화장실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주차장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90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기능</a:t>
                      </a:r>
                      <a:endParaRPr lang="ko-KR" sz="2500" b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자동 로그인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19050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자동 로그인 기능 개념 정의</a:t>
                      </a: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사용자가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자동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체크박스에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체크하고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로그인했을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때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정보를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기억하여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다음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로그인부터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과정을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거치지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않고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자동으로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  <a:p>
                      <a:pPr marL="720000" indent="-342900" algn="just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로그아웃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시</a:t>
                      </a: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자동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로그인을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취소하여야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함</a:t>
                      </a: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108000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- 37 -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- 38 -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341E46-E24A-4994-AA1A-3E91B6E8F334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64A98EF0-B17D-457F-823E-24F95BA6C658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0DBE1-6584-4612-9535-C439CE937E36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요구사항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8691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235" name="Rectangle 33"/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  <a:sym typeface="Helvetic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3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606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품질 요구사항</a:t>
                      </a:r>
                      <a:endParaRPr lang="ko-KR" sz="2500" b="1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10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공통 프레임워크 및 컴포넌트 적용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웹 프레임워크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: Spring, Bootstrap</a:t>
                      </a: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안드로이드 앱 프레임워크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: Android</a:t>
                      </a: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향후 재활용 및 공동 활용할 수 있도록 공통 컴포넌트 기반으로 개발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88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데이터 제약사항</a:t>
                      </a:r>
                      <a:endParaRPr lang="ko-KR" sz="2500" b="1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10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데이터 사용 및 접근 제약사항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허가된 사용자에 한하여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DBMS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접근 및 사용을 제한함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1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</a:t>
            </a:r>
            <a:r>
              <a:rPr lang="en-US" altLang="ko-KR" sz="20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2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A6AD44A-6883-4E2C-9A73-18251C7D5E82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제약사항</a:t>
            </a:r>
            <a:endParaRPr lang="en-US" sz="2800" spc="300" dirty="0"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2499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64147"/>
              </p:ext>
            </p:extLst>
          </p:nvPr>
        </p:nvGraphicFramePr>
        <p:xfrm>
          <a:off x="1393956" y="2653189"/>
          <a:ext cx="10063968" cy="10043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606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데이터 제약사항</a:t>
                      </a:r>
                      <a:endParaRPr lang="ko-KR" sz="2500" b="1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10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데이터베이스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Oracle database 11g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사용</a:t>
                      </a:r>
                    </a:p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2500" kern="0" dirty="0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HIVE</a:t>
                      </a:r>
                      <a:r>
                        <a:rPr lang="ko-KR" sz="2500" kern="0" dirty="0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에 </a:t>
                      </a:r>
                      <a:r>
                        <a:rPr lang="ko-KR" sz="250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한하여 마리아</a:t>
                      </a:r>
                      <a:r>
                        <a:rPr lang="en-US" sz="250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SQL</a:t>
                      </a:r>
                      <a:r>
                        <a:rPr lang="ko-KR" sz="250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문 사용</a:t>
                      </a: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88"/>
          <a:ext cx="10063968" cy="10585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기존 시스템 호환</a:t>
                      </a:r>
                      <a:endParaRPr lang="ko-KR" sz="2500" b="1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10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시스템 구현의 유연성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시스템 구축 기간 내 적용 법령 등 규정 변경 시 반영하여 개발하여야 함</a:t>
                      </a:r>
                    </a:p>
                    <a:p>
                      <a:pPr marL="72000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기존 시스템 운영에 영향을 주지 않는 프로그램을 구현하여야 함</a:t>
                      </a:r>
                    </a:p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기 구축되어 있는 시스템 구조 및 전체 표준과 호환성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시스템 통합 및 분석설계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데이터유형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프로세스 환경 유형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사용자 유형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시스템 간 물리적 네트워크 연결구성을 고려하여 구조 설계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- 3 -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- 4 -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05AC59-8756-43B4-A805-51FC20D6B070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A777A3AD-6B84-4328-9D45-E6CC5C19D668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AE6DB2D-026A-4E5B-864D-5FD5D809E571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제약사항</a:t>
            </a:r>
            <a:endParaRPr lang="en-US" sz="2800" spc="300" dirty="0"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8024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3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606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데이터 표준화 지침 필요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10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데이터 표준화 지침 방안 수립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데이터 표준화 정의</a:t>
                      </a:r>
                    </a:p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용어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코드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도메인 표준화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표준화 규칙 수립</a:t>
                      </a:r>
                    </a:p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행정업무용 표준코드가 존재하는 경우 표준코드 활용</a:t>
                      </a:r>
                    </a:p>
                    <a:p>
                      <a:pPr marL="720000" lvl="0" indent="-342900" algn="l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KS, TTA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표준규격을 참조하여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DB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설계 및 분석정보 표준모델 작성</a:t>
                      </a:r>
                    </a:p>
                  </a:txBody>
                  <a:tcPr marL="63500" marR="1080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82732"/>
              </p:ext>
            </p:extLst>
          </p:nvPr>
        </p:nvGraphicFramePr>
        <p:xfrm>
          <a:off x="13101055" y="2615223"/>
          <a:ext cx="10063968" cy="9794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2139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2139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저작권 준수</a:t>
                      </a:r>
                      <a:endParaRPr lang="ko-KR" sz="2500" b="1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21396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기술적용 시 저작권 침해 불가</a:t>
                      </a: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4287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12000" lvl="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시스템을 구축함에 있어 사업수행업체가 개발 과정에서 사용하는 장비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(HW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및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SW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등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와 적용되는 기술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콘텐츠 모두에서 저작권 침해 불가</a:t>
                      </a:r>
                    </a:p>
                    <a:p>
                      <a:pPr marL="612000" lvl="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개발 중 또는 개발 이후라도 저작권 관련 문제 발생시 모든 의무와 책임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배상 포함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은 사업수행업체에게 있음</a:t>
                      </a:r>
                    </a:p>
                    <a:p>
                      <a:pPr marL="612000" lvl="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오픈소스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SW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를 적용할 경우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오픈소스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SW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라이선스에 대한 이해 부 족으로 법적 분쟁 시 이에 대한 책임은 사업수행업체에게 있음</a:t>
                      </a:r>
                    </a:p>
                  </a:txBody>
                  <a:tcPr marL="63500" marR="1080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22058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- 5 -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- 6 -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60E2BE-7328-4111-966F-61209B4AFE01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7DE472A8-094C-4342-AB54-D104667F180C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D8C3C4D-0B16-46EB-AD17-3A9B53D3EA32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제약사항</a:t>
            </a:r>
            <a:endParaRPr lang="en-US" sz="2800" spc="300" dirty="0"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8138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3956" y="2653189"/>
          <a:ext cx="10063968" cy="10043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606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설계 준수사항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설계 준수사항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업무 분야별 상호 연계성 확보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유사 분야 간 정보 항목의 중복 발생 및 관리 방지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연계대상 정보의 표준화된 연계 체계 구축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09574" y="2653188"/>
          <a:ext cx="10063968" cy="10128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개인정보보호법 준수</a:t>
                      </a:r>
                      <a:endParaRPr lang="ko-KR" sz="2500" b="1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개인정보보호법 준수</a:t>
                      </a:r>
                      <a:endParaRPr lang="ko-KR" sz="2500" kern="10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000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개인정보보호 관련 모든 법규를 충실히 이행할 수 있는 개발 표준안을 마련하여 이를 개발에 반영하여야 함</a:t>
                      </a:r>
                    </a:p>
                    <a:p>
                      <a:pPr marL="720000" lvl="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개인정보 열람 시 접근 이력 기록 및 필요시 사유 입력</a:t>
                      </a:r>
                    </a:p>
                    <a:p>
                      <a:pPr marL="720000" lvl="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개인정보 열람에 대한 이력관리 통계 또는 조회 화면 제공</a:t>
                      </a:r>
                    </a:p>
                    <a:p>
                      <a:pPr marL="720000" lvl="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개인정보 중 고유식별정보에 대한 암호화</a:t>
                      </a:r>
                    </a:p>
                    <a:p>
                      <a:pPr marL="720000" lvl="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관련된 정보의 접근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열람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저장 등의 모든 로그를 저장 관리</a:t>
                      </a:r>
                    </a:p>
                    <a:p>
                      <a:pPr marL="72000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§"/>
                      </a:pP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※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반드시 개인정보영향평가 수행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- 7 -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- 8 -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67282D-D510-4E1C-8F5E-10C452F35B8E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351EE4EB-5E6A-434C-9830-B254891C5231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1930960-F9E0-42AF-910E-F90834B59EE9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제약사항</a:t>
            </a:r>
            <a:endParaRPr lang="en-US" sz="2800" spc="300" dirty="0"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9576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79F38-E3F5-4477-90BF-84D71165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0805"/>
              </p:ext>
            </p:extLst>
          </p:nvPr>
        </p:nvGraphicFramePr>
        <p:xfrm>
          <a:off x="1393956" y="2653189"/>
          <a:ext cx="10063968" cy="10588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606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웹</a:t>
                      </a:r>
                      <a:r>
                        <a:rPr lang="en-US" alt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표준 및 호환성 준수</a:t>
                      </a:r>
                      <a:endParaRPr lang="ko-KR" sz="2500" b="1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웹</a:t>
                      </a:r>
                      <a:r>
                        <a:rPr lang="en-US" altLang="ko-KR" sz="250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250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표준 및 호환성 준수</a:t>
                      </a: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00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다양한 브라우저 및 정보기기 호환을 위한 웹 표준 및 호환성 준수</a:t>
                      </a:r>
                    </a:p>
                    <a:p>
                      <a:pPr marL="7200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§"/>
                      </a:pP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웹 표준 문법을 준수하여 구축</a:t>
                      </a:r>
                    </a:p>
                    <a:p>
                      <a:pPr marL="72000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W3C Markup Validation(http://validator.w3.org)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문법검사 통과</a:t>
                      </a:r>
                    </a:p>
                    <a:p>
                      <a:pPr marL="72000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W3C CSS Validation(http://jigsaw.w3.org/css-validator)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문법검사 통과</a:t>
                      </a:r>
                    </a:p>
                    <a:p>
                      <a:pPr marL="7200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§"/>
                      </a:pP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웹 호환성 확보로 </a:t>
                      </a:r>
                      <a:r>
                        <a:rPr lang="ko-KR" sz="2400" kern="100" dirty="0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크로스</a:t>
                      </a:r>
                      <a:r>
                        <a:rPr lang="en-US" altLang="ko-KR" sz="2400" kern="100" dirty="0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 dirty="0" err="1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브라우징</a:t>
                      </a:r>
                      <a:r>
                        <a:rPr lang="ko-KR" sz="2400" kern="100" dirty="0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지원</a:t>
                      </a:r>
                    </a:p>
                    <a:p>
                      <a:pPr marL="72000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Ø"/>
                      </a:pP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동작호환성 확보</a:t>
                      </a: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레이아웃 호환성 확보</a:t>
                      </a: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플러그인 호환성 확보</a:t>
                      </a:r>
                    </a:p>
                    <a:p>
                      <a:pPr marL="72000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종 이상 브라우저</a:t>
                      </a: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(IE 7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이상</a:t>
                      </a: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파이어폭스</a:t>
                      </a: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사파리</a:t>
                      </a: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크롬 등</a:t>
                      </a: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지원</a:t>
                      </a:r>
                    </a:p>
                    <a:p>
                      <a:pPr marL="7200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§"/>
                      </a:pP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사업완료시 웹호환성 준수 증빙자료를 제출하여야 함</a:t>
                      </a:r>
                    </a:p>
                    <a:p>
                      <a:pPr marL="72000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SzPct val="99000"/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W3C Markup Validator, CSS Validator, </a:t>
                      </a:r>
                      <a:r>
                        <a:rPr lang="ko-KR" sz="2400" kern="100" dirty="0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크로스</a:t>
                      </a:r>
                      <a:r>
                        <a:rPr lang="en-US" altLang="ko-KR" sz="2400" kern="100" dirty="0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 dirty="0" err="1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브라우징</a:t>
                      </a:r>
                      <a:r>
                        <a:rPr lang="ko-KR" sz="2400" kern="100" dirty="0" smtClea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지원 진단 체크리스트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5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22" name="Rectangle 33">
            <a:extLst>
              <a:ext uri="{FF2B5EF4-FFF2-40B4-BE49-F238E27FC236}">
                <a16:creationId xmlns:a16="http://schemas.microsoft.com/office/drawing/2014/main" id="{B8AC6BCE-FE66-43C8-812B-487BA49A0757}"/>
              </a:ext>
            </a:extLst>
          </p:cNvPr>
          <p:cNvSpPr/>
          <p:nvPr/>
        </p:nvSpPr>
        <p:spPr>
          <a:xfrm rot="5400000" flipV="1">
            <a:off x="6766847" y="7540778"/>
            <a:ext cx="1093717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19F2409-DB79-4897-A860-FA340694E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12031"/>
              </p:ext>
            </p:extLst>
          </p:nvPr>
        </p:nvGraphicFramePr>
        <p:xfrm>
          <a:off x="13009574" y="2653188"/>
          <a:ext cx="10063968" cy="10046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138">
                  <a:extLst>
                    <a:ext uri="{9D8B030D-6E8A-4147-A177-3AD203B41FA5}">
                      <a16:colId xmlns:a16="http://schemas.microsoft.com/office/drawing/2014/main" val="11886317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5901961"/>
                    </a:ext>
                  </a:extLst>
                </a:gridCol>
                <a:gridCol w="6248030">
                  <a:extLst>
                    <a:ext uri="{9D8B030D-6E8A-4147-A177-3AD203B41FA5}">
                      <a16:colId xmlns:a16="http://schemas.microsoft.com/office/drawing/2014/main" val="1072365961"/>
                    </a:ext>
                  </a:extLst>
                </a:gridCol>
              </a:tblGrid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분류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0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제약사항</a:t>
                      </a:r>
                      <a:endParaRPr lang="ko-KR" sz="2500" b="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588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 명칭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b="1" kern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웹 접근성 준수</a:t>
                      </a:r>
                      <a:endParaRPr lang="ko-KR" sz="2500" b="1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03849"/>
                  </a:ext>
                </a:extLst>
              </a:tr>
              <a:tr h="65880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상세설명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정의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개발언어 사용</a:t>
                      </a:r>
                      <a:endParaRPr lang="ko-KR" sz="2500" kern="10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67324"/>
                  </a:ext>
                </a:extLst>
              </a:tr>
              <a:tr h="7411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세부내용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00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장애인 및 노인의 이용편의성을 위한 웹 접근성 준수</a:t>
                      </a:r>
                    </a:p>
                    <a:p>
                      <a:pPr marL="720000" lvl="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구현되는 시스템은 장애인차별금지법에 의한 웹접근성을 준수하여야 한다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이는 웹시스템 및 모바일 시스템에 공통적으로 적용하여야 함</a:t>
                      </a:r>
                    </a:p>
                    <a:p>
                      <a:pPr marL="720000" lvl="0" indent="-342900" algn="l" latinLnBrk="0">
                        <a:lnSpc>
                          <a:spcPct val="150000"/>
                        </a:lnSpc>
                        <a:spcAft>
                          <a:spcPts val="800"/>
                        </a:spcAft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장애인차별금지법에 따른 웹 접근성 준수를 위해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한국형 웹 콘텐츠 접근성 지침</a:t>
                      </a:r>
                      <a:r>
                        <a:rPr lang="en-US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2.1(KICS. OT -10.0003/R2, 2015.3.31.)” </a:t>
                      </a:r>
                      <a:r>
                        <a:rPr lang="ko-KR" sz="25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준수하여야 함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98033"/>
                  </a:ext>
                </a:extLst>
              </a:tr>
              <a:tr h="6588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2500" b="1" dirty="0"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haroni" panose="02010803020104030203" pitchFamily="2" charset="-79"/>
                        </a:rPr>
                        <a:t>관련요구사항</a:t>
                      </a:r>
                      <a:endParaRPr lang="ko-KR" sz="2500" b="1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haroni" panose="02010803020104030203" pitchFamily="2" charset="-79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ko-KR" sz="25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04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834D26-B024-4B5D-A110-FE6C8C3A01FF}"/>
              </a:ext>
            </a:extLst>
          </p:cNvPr>
          <p:cNvSpPr txBox="1"/>
          <p:nvPr/>
        </p:nvSpPr>
        <p:spPr>
          <a:xfrm>
            <a:off x="1393956" y="1537047"/>
            <a:ext cx="86235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- 9 -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3E8A-643E-4CFB-9732-40BAB3388197}"/>
              </a:ext>
            </a:extLst>
          </p:cNvPr>
          <p:cNvSpPr txBox="1"/>
          <p:nvPr/>
        </p:nvSpPr>
        <p:spPr>
          <a:xfrm>
            <a:off x="22252577" y="1537047"/>
            <a:ext cx="8209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- 10 -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1E514C-0B48-4123-9192-3972CA2D3A04}"/>
              </a:ext>
            </a:extLst>
          </p:cNvPr>
          <p:cNvSpPr txBox="1"/>
          <p:nvPr/>
        </p:nvSpPr>
        <p:spPr>
          <a:xfrm>
            <a:off x="9628525" y="405451"/>
            <a:ext cx="5120600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Helvetica"/>
              </a:rPr>
              <a:t>상세 요구사항</a:t>
            </a:r>
            <a:endParaRPr sz="5998" kern="0" dirty="0"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BF05449E-0021-44E1-AE38-9991B3B27492}"/>
              </a:ext>
            </a:extLst>
          </p:cNvPr>
          <p:cNvSpPr/>
          <p:nvPr/>
        </p:nvSpPr>
        <p:spPr>
          <a:xfrm>
            <a:off x="9749641" y="1409065"/>
            <a:ext cx="4846913" cy="1279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"/>
              <a:sym typeface="Helvetica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8CF6CA-D7DC-4F07-AA95-DFC4298D4D6F}"/>
              </a:ext>
            </a:extLst>
          </p:cNvPr>
          <p:cNvSpPr txBox="1">
            <a:spLocks/>
          </p:cNvSpPr>
          <p:nvPr/>
        </p:nvSpPr>
        <p:spPr>
          <a:xfrm>
            <a:off x="11271656" y="1505232"/>
            <a:ext cx="1875518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Lato" charset="0"/>
              </a:rPr>
              <a:t>제약사항</a:t>
            </a:r>
            <a:endParaRPr lang="en-US" sz="2800" spc="300" dirty="0">
              <a:latin typeface="나눔바른고딕" panose="020B0603020101020101" pitchFamily="50" charset="-127"/>
              <a:ea typeface="나눔바른고딕" panose="020B0603020101020101" pitchFamily="50" charset="-127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126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90" y="5252576"/>
            <a:ext cx="3394074" cy="3394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05606" y="8646650"/>
            <a:ext cx="1996698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IoT</a:t>
            </a: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</a:t>
            </a: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장비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93286" y="8646650"/>
            <a:ext cx="1744899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Tablet</a:t>
            </a:r>
          </a:p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Server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15057" y="6047364"/>
            <a:ext cx="3009797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0" b="1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119</a:t>
            </a:r>
          </a:p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0" b="1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신고 전송</a:t>
            </a:r>
            <a:endParaRPr kumimoji="0" lang="ko-KR" altLang="en-US" sz="6000" b="1" i="0" u="none" strike="noStrike" cap="none" spc="0" normalizeH="0" baseline="0" dirty="0">
              <a:ln>
                <a:noFill/>
              </a:ln>
              <a:solidFill>
                <a:srgbClr val="19232E"/>
              </a:solidFill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2815011" y="6912291"/>
            <a:ext cx="1119429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/>
          <p:nvPr/>
        </p:nvCxnSpPr>
        <p:spPr>
          <a:xfrm>
            <a:off x="18854507" y="6949613"/>
            <a:ext cx="1170721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2166" y="3989808"/>
            <a:ext cx="973662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300" b="0" i="0" u="none" strike="noStrike" cap="none" spc="0" normalizeH="0" baseline="0" dirty="0" smtClean="0">
                <a:ln>
                  <a:noFill/>
                </a:ln>
                <a:solidFill>
                  <a:srgbClr val="FBB62B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can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rgbClr val="FBB62B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83704" y="7190894"/>
            <a:ext cx="167180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 smtClean="0">
                <a:ln>
                  <a:noFill/>
                </a:ln>
                <a:solidFill>
                  <a:srgbClr val="1F98D8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TCP/IP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26" y="2837172"/>
            <a:ext cx="3059325" cy="3059325"/>
          </a:xfrm>
          <a:prstGeom prst="rect">
            <a:avLst/>
          </a:prstGeom>
        </p:spPr>
      </p:pic>
      <p:sp>
        <p:nvSpPr>
          <p:cNvPr id="2049" name="원호 2048"/>
          <p:cNvSpPr/>
          <p:nvPr/>
        </p:nvSpPr>
        <p:spPr>
          <a:xfrm>
            <a:off x="1306286" y="3529706"/>
            <a:ext cx="10319657" cy="4494106"/>
          </a:xfrm>
          <a:prstGeom prst="arc">
            <a:avLst/>
          </a:prstGeom>
          <a:noFill/>
          <a:ln w="57150" cap="flat">
            <a:solidFill>
              <a:srgbClr val="FBB62B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590381" y="1695232"/>
            <a:ext cx="3238071" cy="71513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1</a:t>
            </a:r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.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적재물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낙하알림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5" y="6589031"/>
            <a:ext cx="8292045" cy="60535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1"/>
          <a:stretch/>
        </p:blipFill>
        <p:spPr>
          <a:xfrm>
            <a:off x="3920061" y="6405214"/>
            <a:ext cx="4309539" cy="4973567"/>
          </a:xfrm>
          <a:prstGeom prst="rect">
            <a:avLst/>
          </a:prstGeom>
        </p:spPr>
      </p:pic>
      <p:sp>
        <p:nvSpPr>
          <p:cNvPr id="19" name="자유형 18"/>
          <p:cNvSpPr/>
          <p:nvPr/>
        </p:nvSpPr>
        <p:spPr>
          <a:xfrm>
            <a:off x="6120882" y="5150498"/>
            <a:ext cx="2781245" cy="4142792"/>
          </a:xfrm>
          <a:custGeom>
            <a:avLst/>
            <a:gdLst>
              <a:gd name="connsiteX0" fmla="*/ 0 w 2781245"/>
              <a:gd name="connsiteY0" fmla="*/ 0 h 4142792"/>
              <a:gd name="connsiteX1" fmla="*/ 1996751 w 2781245"/>
              <a:gd name="connsiteY1" fmla="*/ 1138335 h 4142792"/>
              <a:gd name="connsiteX2" fmla="*/ 2780522 w 2781245"/>
              <a:gd name="connsiteY2" fmla="*/ 3191069 h 4142792"/>
              <a:gd name="connsiteX3" fmla="*/ 2108718 w 2781245"/>
              <a:gd name="connsiteY3" fmla="*/ 4142792 h 414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245" h="4142792">
                <a:moveTo>
                  <a:pt x="0" y="0"/>
                </a:moveTo>
                <a:cubicBezTo>
                  <a:pt x="766665" y="303245"/>
                  <a:pt x="1533331" y="606490"/>
                  <a:pt x="1996751" y="1138335"/>
                </a:cubicBezTo>
                <a:cubicBezTo>
                  <a:pt x="2460171" y="1670180"/>
                  <a:pt x="2761861" y="2690326"/>
                  <a:pt x="2780522" y="3191069"/>
                </a:cubicBezTo>
                <a:cubicBezTo>
                  <a:pt x="2799183" y="3691812"/>
                  <a:pt x="2453950" y="3917302"/>
                  <a:pt x="2108718" y="4142792"/>
                </a:cubicBezTo>
              </a:path>
            </a:pathLst>
          </a:custGeom>
          <a:noFill/>
          <a:ln w="38100" cap="flat">
            <a:solidFill>
              <a:srgbClr val="19232E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054" y="6405214"/>
            <a:ext cx="3291925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무게 감지 센서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422281" y="5856157"/>
            <a:ext cx="203517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버튼 터치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6"/>
          <a:stretch/>
        </p:blipFill>
        <p:spPr>
          <a:xfrm>
            <a:off x="14804390" y="5414931"/>
            <a:ext cx="3044692" cy="276256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928389" y="7190894"/>
            <a:ext cx="100604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>
                <a:solidFill>
                  <a:srgbClr val="1F98D8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문자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39" name="Picture 2" descr="119 신고 앱 알고 계시나요?? : 네이버 블로그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t="17707" r="17468" b="36388"/>
          <a:stretch/>
        </p:blipFill>
        <p:spPr bwMode="auto">
          <a:xfrm>
            <a:off x="15790506" y="6949612"/>
            <a:ext cx="1909665" cy="1127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9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058183" y="1695232"/>
            <a:ext cx="4302466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2</a:t>
            </a:r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.</a:t>
            </a:r>
            <a:r>
              <a:rPr lang="ko-KR" altLang="en-US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영유아 </a:t>
            </a:r>
            <a:r>
              <a:rPr lang="ko-KR" altLang="en-US" sz="2800" b="1" spc="3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고립사고</a:t>
            </a:r>
            <a:r>
              <a:rPr lang="ko-KR" altLang="en-US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 방지</a:t>
            </a:r>
            <a:endParaRPr lang="en-US" sz="2800" b="1" spc="30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71588" y="3754189"/>
            <a:ext cx="12332024" cy="636769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시동이 꺼지면 </a:t>
            </a:r>
            <a:r>
              <a:rPr lang="en-US" altLang="ko-KR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10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분 후 </a:t>
            </a:r>
            <a:r>
              <a:rPr lang="ko-KR" altLang="en-US" sz="44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인체 감지</a:t>
            </a:r>
            <a:r>
              <a:rPr lang="en-US" altLang="ko-KR" sz="44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(PIR </a:t>
            </a:r>
            <a:r>
              <a:rPr lang="ko-KR" altLang="en-US" sz="44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센서</a:t>
            </a:r>
            <a:r>
              <a:rPr lang="en-US" altLang="ko-KR" sz="44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)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시작</a:t>
            </a:r>
            <a:endParaRPr lang="en-US" altLang="ko-KR" sz="4400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3000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영유아가 감지 되면 사용자의 </a:t>
            </a:r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스마트폰 </a:t>
            </a:r>
            <a:r>
              <a:rPr lang="ko-KR" altLang="en-US" sz="44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앱으로 반복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알림 전달</a:t>
            </a:r>
            <a:endParaRPr lang="en-US" altLang="ko-KR" sz="4400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defTabSz="1087443" hangingPunct="0"/>
            <a:endParaRPr lang="en-US" altLang="ko-KR" sz="30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특이사항이 아니라면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알림 </a:t>
            </a:r>
            <a:r>
              <a:rPr lang="ko-KR" altLang="en-US" sz="44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종료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가능</a:t>
            </a:r>
            <a:endParaRPr lang="en-US" altLang="ko-KR" sz="4400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4400" b="1" dirty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en-US" altLang="ko-KR" sz="4400" b="1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10</a:t>
            </a:r>
            <a:r>
              <a:rPr lang="ko-KR" altLang="en-US" sz="4400" b="1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분 동안 사용자가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알림 확인을 하지 않으면 관리자 웹 사이트에 알림 </a:t>
            </a:r>
            <a:endParaRPr lang="en-US" altLang="ko-KR" sz="4400" b="1" dirty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9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68294" y="3859413"/>
            <a:ext cx="9268344" cy="7303457"/>
            <a:chOff x="1574989" y="3859413"/>
            <a:chExt cx="9268344" cy="7303457"/>
          </a:xfrm>
        </p:grpSpPr>
        <p:pic>
          <p:nvPicPr>
            <p:cNvPr id="1026" name="Picture 2" descr="https://newsimg.sedaily.com/2018/07/29/1S29TFJJNJ_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989" y="3859413"/>
              <a:ext cx="9268344" cy="73034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 rot="20527517">
              <a:off x="7400789" y="5256644"/>
              <a:ext cx="2149219" cy="3744000"/>
            </a:xfrm>
            <a:prstGeom prst="rect">
              <a:avLst/>
            </a:prstGeom>
            <a:solidFill>
              <a:srgbClr val="E3E3E3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08744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4300" b="0" i="0" u="none" strike="noStrike" cap="none" spc="0" normalizeH="0" baseline="0">
                <a:ln>
                  <a:noFill/>
                </a:ln>
                <a:solidFill>
                  <a:srgbClr val="999999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241" y="5705795"/>
              <a:ext cx="1075722" cy="107572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2576">
              <a:off x="7582090" y="6598087"/>
              <a:ext cx="1906024" cy="1061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09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766" y="7010462"/>
            <a:ext cx="4776703" cy="265926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058186" y="1695232"/>
            <a:ext cx="4302466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2</a:t>
            </a:r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.</a:t>
            </a:r>
            <a:r>
              <a:rPr lang="ko-KR" altLang="en-US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영유아 </a:t>
            </a:r>
            <a:r>
              <a:rPr lang="ko-KR" altLang="en-US" sz="2800" b="1" spc="3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고립사고</a:t>
            </a:r>
            <a:r>
              <a:rPr lang="ko-KR" altLang="en-US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 방지</a:t>
            </a:r>
            <a:endParaRPr lang="en-US" sz="2800" b="1" spc="30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" charset="0"/>
            </a:endParaRPr>
          </a:p>
        </p:txBody>
      </p:sp>
      <p:pic>
        <p:nvPicPr>
          <p:cNvPr id="2050" name="Picture 2" descr="뒷좌석 어린이 안전을 위한 레이더 기반 후석 승객 알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3" y="7370067"/>
            <a:ext cx="8474300" cy="476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20355" y="6905243"/>
            <a:ext cx="1873268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P</a:t>
            </a: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IR</a:t>
            </a: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센서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41" y="5252576"/>
            <a:ext cx="3394074" cy="33940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6"/>
          <a:stretch/>
        </p:blipFill>
        <p:spPr>
          <a:xfrm>
            <a:off x="13200655" y="5434242"/>
            <a:ext cx="2834034" cy="25714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r="13222"/>
          <a:stretch/>
        </p:blipFill>
        <p:spPr>
          <a:xfrm>
            <a:off x="16901180" y="7080162"/>
            <a:ext cx="3790988" cy="25692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05606" y="8646650"/>
            <a:ext cx="1996698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IoT</a:t>
            </a: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</a:t>
            </a: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장비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57795" y="8646650"/>
            <a:ext cx="1744899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Tablet</a:t>
            </a:r>
          </a:p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Server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92924" y="10257054"/>
            <a:ext cx="1238479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FCM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48004" y="10177776"/>
            <a:ext cx="2552941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안드로이드</a:t>
            </a:r>
            <a:endParaRPr lang="en-US" altLang="ko-KR" sz="4300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3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스마트폰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25" name="직선 화살표 연결선 24"/>
          <p:cNvCxnSpPr>
            <a:stCxn id="10" idx="3"/>
          </p:cNvCxnSpPr>
          <p:nvPr/>
        </p:nvCxnSpPr>
        <p:spPr>
          <a:xfrm>
            <a:off x="12166215" y="6949613"/>
            <a:ext cx="611237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/>
          <p:nvPr/>
        </p:nvCxnSpPr>
        <p:spPr>
          <a:xfrm>
            <a:off x="16267036" y="7823200"/>
            <a:ext cx="611237" cy="241425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/>
          <p:nvPr/>
        </p:nvCxnSpPr>
        <p:spPr>
          <a:xfrm>
            <a:off x="20625148" y="8595533"/>
            <a:ext cx="445003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2166" y="3989808"/>
            <a:ext cx="973662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300" b="0" i="0" u="none" strike="noStrike" cap="none" spc="0" normalizeH="0" baseline="0" dirty="0" smtClean="0">
                <a:ln>
                  <a:noFill/>
                </a:ln>
                <a:solidFill>
                  <a:srgbClr val="FBB62B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can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rgbClr val="FBB62B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12418" y="7165944"/>
            <a:ext cx="13546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 smtClean="0">
                <a:ln>
                  <a:noFill/>
                </a:ln>
                <a:solidFill>
                  <a:srgbClr val="1F98D8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TCP/IP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72150" y="8307437"/>
            <a:ext cx="114120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 smtClean="0">
                <a:ln>
                  <a:noFill/>
                </a:ln>
                <a:solidFill>
                  <a:srgbClr val="1F98D8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HTTP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77045" y="8894642"/>
            <a:ext cx="114120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1087443" hangingPunct="0"/>
            <a:r>
              <a:rPr lang="en-US" altLang="ko-KR" sz="3200" dirty="0">
                <a:solidFill>
                  <a:srgbClr val="1F98D8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HTTP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26" y="2837172"/>
            <a:ext cx="3059325" cy="3059325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H="1" flipV="1">
            <a:off x="6176865" y="5094514"/>
            <a:ext cx="1604866" cy="2090057"/>
          </a:xfrm>
          <a:prstGeom prst="line">
            <a:avLst/>
          </a:prstGeom>
          <a:noFill/>
          <a:ln w="38100" cap="flat">
            <a:solidFill>
              <a:srgbClr val="445469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632" y="6350370"/>
            <a:ext cx="2539862" cy="2539862"/>
          </a:xfrm>
          <a:prstGeom prst="rect">
            <a:avLst/>
          </a:prstGeom>
        </p:spPr>
      </p:pic>
      <p:sp>
        <p:nvSpPr>
          <p:cNvPr id="2049" name="원호 2048"/>
          <p:cNvSpPr/>
          <p:nvPr/>
        </p:nvSpPr>
        <p:spPr>
          <a:xfrm>
            <a:off x="1194320" y="3529706"/>
            <a:ext cx="10319657" cy="4494106"/>
          </a:xfrm>
          <a:prstGeom prst="arc">
            <a:avLst/>
          </a:prstGeom>
          <a:noFill/>
          <a:ln w="57150" cap="flat">
            <a:solidFill>
              <a:srgbClr val="FBB62B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88" t="-9975" r="-4302" b="-8660"/>
          <a:stretch/>
        </p:blipFill>
        <p:spPr>
          <a:xfrm>
            <a:off x="18273670" y="1749937"/>
            <a:ext cx="3315550" cy="3362099"/>
          </a:xfrm>
          <a:prstGeom prst="rect">
            <a:avLst/>
          </a:prstGeom>
        </p:spPr>
      </p:pic>
      <p:cxnSp>
        <p:nvCxnSpPr>
          <p:cNvPr id="45" name="직선 화살표 연결선 44"/>
          <p:cNvCxnSpPr/>
          <p:nvPr/>
        </p:nvCxnSpPr>
        <p:spPr>
          <a:xfrm flipV="1">
            <a:off x="16023196" y="4614203"/>
            <a:ext cx="1980324" cy="881402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19058995" y="5122052"/>
            <a:ext cx="1744899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Web</a:t>
            </a:r>
          </a:p>
          <a:p>
            <a:pPr marL="0" marR="0" indent="0" algn="ctr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Server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031098" y="4191223"/>
            <a:ext cx="127310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spc="0" normalizeH="0" baseline="0" dirty="0" smtClean="0">
                <a:ln>
                  <a:noFill/>
                </a:ln>
                <a:solidFill>
                  <a:srgbClr val="1F98D8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HTTP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080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864724" y="3301738"/>
            <a:ext cx="10978606" cy="786598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차량 수행 시 </a:t>
            </a:r>
            <a:r>
              <a:rPr lang="ko-KR" altLang="en-US" sz="4400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심박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센서 활성화</a:t>
            </a:r>
            <a:endParaRPr lang="en-US" altLang="ko-KR" sz="44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30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안전벨트의 </a:t>
            </a:r>
            <a:r>
              <a:rPr lang="ko-KR" altLang="en-US" sz="4400" b="1" dirty="0" err="1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심박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</a:t>
            </a:r>
            <a:r>
              <a:rPr lang="ko-KR" altLang="en-US" sz="4400" b="1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센서</a:t>
            </a:r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가 지속적으로 </a:t>
            </a:r>
            <a:r>
              <a:rPr lang="ko-KR" altLang="en-US" sz="4400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심박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데이터를 </a:t>
            </a:r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확인</a:t>
            </a:r>
            <a:endParaRPr lang="en-US" altLang="ko-KR" sz="44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30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5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분 동안의 </a:t>
            </a:r>
            <a:r>
              <a:rPr lang="ko-KR" altLang="en-US" sz="4400" b="1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심박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데이터 평균보다 </a:t>
            </a:r>
            <a:r>
              <a:rPr lang="en-US" altLang="ko-KR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10%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가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낮은 심박데이터가 감지</a:t>
            </a: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되면 상황인지</a:t>
            </a:r>
            <a:endParaRPr lang="en-US" altLang="ko-KR" sz="4400" b="1" dirty="0" smtClean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44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차량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태블릿에</a:t>
            </a:r>
            <a:r>
              <a:rPr lang="ko-KR" altLang="en-US" sz="4400" b="1" dirty="0" smtClean="0">
                <a:solidFill>
                  <a:srgbClr val="53535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졸음을 깰 수 있는 </a:t>
            </a:r>
            <a:r>
              <a:rPr lang="ko-KR" altLang="en-US" sz="4400" b="1" dirty="0" smtClean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알림 전송</a:t>
            </a:r>
            <a:endParaRPr lang="en-US" altLang="ko-KR" sz="4400" b="1" dirty="0" smtClean="0">
              <a:solidFill>
                <a:srgbClr val="0070C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endParaRPr lang="en-US" altLang="ko-KR" sz="44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  <a:p>
            <a:pPr marL="571500" indent="-571500" defTabSz="1087443" hangingPunct="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운전자는 태블릿 알림을 터치로 종료 가능</a:t>
            </a:r>
            <a:endParaRPr lang="en-US" altLang="ko-KR" sz="3000" b="1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9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187543" y="1695232"/>
            <a:ext cx="5841223" cy="7151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3.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졸음감지</a:t>
            </a:r>
            <a:r>
              <a:rPr lang="en-US" altLang="ko-KR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및 </a:t>
            </a:r>
            <a:r>
              <a:rPr lang="ko-KR" altLang="en-US" sz="28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알람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pic>
        <p:nvPicPr>
          <p:cNvPr id="5122" name="Picture 2" descr="영상]눈 감고 1분간 고속 주행…택시기사 졸음운전 '황당' : 뉴스 : 동아닷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" t="7604" r="3728" b="17499"/>
          <a:stretch/>
        </p:blipFill>
        <p:spPr bwMode="auto">
          <a:xfrm>
            <a:off x="1002424" y="3891600"/>
            <a:ext cx="11121461" cy="53124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4137468" y="9435881"/>
            <a:ext cx="4337437" cy="3060304"/>
            <a:chOff x="4137468" y="8988015"/>
            <a:chExt cx="4337437" cy="3060304"/>
          </a:xfrm>
        </p:grpSpPr>
        <p:pic>
          <p:nvPicPr>
            <p:cNvPr id="3076" name="Picture 4" descr="태블릿 컴퓨터 PNG 이미지 | PNGW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468" y="8988015"/>
              <a:ext cx="4337437" cy="306030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221">
              <a:off x="6547352" y="9328223"/>
              <a:ext cx="1075722" cy="107572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2" t="20153" r="22831" b="20659"/>
            <a:stretch/>
          </p:blipFill>
          <p:spPr>
            <a:xfrm>
              <a:off x="5717292" y="9901413"/>
              <a:ext cx="1143000" cy="1205346"/>
            </a:xfrm>
            <a:prstGeom prst="ellipse">
              <a:avLst/>
            </a:prstGeom>
          </p:spPr>
        </p:pic>
      </p:grpSp>
      <p:cxnSp>
        <p:nvCxnSpPr>
          <p:cNvPr id="18" name="직선 화살표 연결선 17"/>
          <p:cNvCxnSpPr/>
          <p:nvPr/>
        </p:nvCxnSpPr>
        <p:spPr>
          <a:xfrm flipH="1">
            <a:off x="7949682" y="8479351"/>
            <a:ext cx="1716833" cy="1485743"/>
          </a:xfrm>
          <a:prstGeom prst="straightConnector1">
            <a:avLst/>
          </a:prstGeom>
          <a:noFill/>
          <a:ln w="1778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타원 16"/>
          <p:cNvSpPr/>
          <p:nvPr/>
        </p:nvSpPr>
        <p:spPr>
          <a:xfrm>
            <a:off x="9361715" y="8174551"/>
            <a:ext cx="609600" cy="609600"/>
          </a:xfrm>
          <a:prstGeom prst="ellipse">
            <a:avLst/>
          </a:prstGeom>
          <a:solidFill>
            <a:srgbClr val="FF0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300" b="0" i="0" u="none" strike="noStrike" cap="none" spc="0" normalizeH="0" baseline="0">
              <a:ln>
                <a:noFill/>
              </a:ln>
              <a:solidFill>
                <a:srgbClr val="999999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556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7465651" y="480276"/>
            <a:ext cx="9446348" cy="113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8716" tIns="108716" rIns="108716" bIns="108716" anchor="ctr">
            <a:spAutoFit/>
          </a:bodyPr>
          <a:lstStyle>
            <a:lvl1pPr algn="ctr">
              <a:defRPr sz="6000">
                <a:solidFill>
                  <a:srgbClr val="4949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1087117" hangingPunct="0"/>
            <a:r>
              <a:rPr lang="ko-KR" altLang="en-US" sz="5998" kern="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Helvetica"/>
              </a:rPr>
              <a:t>핵심 기술 구현 방안</a:t>
            </a:r>
            <a:endParaRPr sz="5998" kern="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41339" y="8646650"/>
            <a:ext cx="1996698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err="1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IoT</a:t>
            </a: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</a:t>
            </a:r>
            <a:r>
              <a:rPr lang="ko-KR" altLang="en-US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장비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80846" y="8646650"/>
            <a:ext cx="1744899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Tablet</a:t>
            </a:r>
          </a:p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300" dirty="0" smtClean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Server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5602836" y="6858000"/>
            <a:ext cx="1445643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33"/>
          <p:cNvSpPr/>
          <p:nvPr/>
        </p:nvSpPr>
        <p:spPr>
          <a:xfrm>
            <a:off x="11413796" y="2449535"/>
            <a:ext cx="1553241" cy="1279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07" rIns="45707" anchor="ctr"/>
          <a:lstStyle/>
          <a:p>
            <a:pPr algn="ctr" defTabSz="1087117" hangingPunct="0">
              <a:defRPr>
                <a:solidFill>
                  <a:srgbClr val="229CCE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299" kern="0">
              <a:solidFill>
                <a:srgbClr val="229CCE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2166" y="3989808"/>
            <a:ext cx="973662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300" b="0" i="0" u="none" strike="noStrike" cap="none" spc="0" normalizeH="0" baseline="0" dirty="0" smtClean="0">
                <a:ln>
                  <a:noFill/>
                </a:ln>
                <a:solidFill>
                  <a:srgbClr val="FBB62B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can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rgbClr val="FBB62B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3694" y="7285448"/>
            <a:ext cx="215898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 smtClean="0">
                <a:ln>
                  <a:noFill/>
                </a:ln>
                <a:solidFill>
                  <a:srgbClr val="1F98D8"/>
                </a:solidFill>
                <a:effectLst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TCP/IP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1F98D8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26" y="2837172"/>
            <a:ext cx="3059325" cy="3059325"/>
          </a:xfrm>
          <a:prstGeom prst="rect">
            <a:avLst/>
          </a:prstGeom>
        </p:spPr>
      </p:pic>
      <p:sp>
        <p:nvSpPr>
          <p:cNvPr id="2049" name="원호 2048"/>
          <p:cNvSpPr/>
          <p:nvPr/>
        </p:nvSpPr>
        <p:spPr>
          <a:xfrm>
            <a:off x="1285966" y="3529706"/>
            <a:ext cx="11771279" cy="4494106"/>
          </a:xfrm>
          <a:prstGeom prst="arc">
            <a:avLst>
              <a:gd name="adj1" fmla="val 15179228"/>
              <a:gd name="adj2" fmla="val 21596596"/>
            </a:avLst>
          </a:prstGeom>
          <a:noFill/>
          <a:ln w="57150" cap="flat">
            <a:solidFill>
              <a:srgbClr val="FBB62B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6"/>
          <a:stretch/>
        </p:blipFill>
        <p:spPr>
          <a:xfrm>
            <a:off x="19030950" y="5531010"/>
            <a:ext cx="3044692" cy="2762561"/>
          </a:xfrm>
          <a:prstGeom prst="rect">
            <a:avLst/>
          </a:prstGeom>
        </p:spPr>
      </p:pic>
      <p:sp>
        <p:nvSpPr>
          <p:cNvPr id="24" name="Subtitle 2"/>
          <p:cNvSpPr txBox="1">
            <a:spLocks/>
          </p:cNvSpPr>
          <p:nvPr/>
        </p:nvSpPr>
        <p:spPr>
          <a:xfrm>
            <a:off x="9187543" y="1695232"/>
            <a:ext cx="5841223" cy="7151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spc="3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" charset="0"/>
              </a:rPr>
              <a:t>3.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졸음감지</a:t>
            </a:r>
            <a:r>
              <a:rPr lang="en-US" altLang="ko-KR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 </a:t>
            </a:r>
            <a:r>
              <a:rPr lang="ko-KR" altLang="en-US" sz="28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및 </a:t>
            </a:r>
            <a:r>
              <a:rPr lang="ko-KR" altLang="en-US" sz="28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cs typeface="Lato Black" charset="0"/>
              </a:rPr>
              <a:t>알람</a:t>
            </a:r>
            <a:endParaRPr lang="en-US" altLang="ko-KR" sz="2800" b="1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Lato Black" charset="0"/>
            </a:endParaRPr>
          </a:p>
        </p:txBody>
      </p:sp>
      <p:sp>
        <p:nvSpPr>
          <p:cNvPr id="2" name="AutoShape 2" descr="더블유아트 패션안전벨트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 descr="https://scontent-gmp1-1.xx.fbcdn.net/v/t1.0-0/s600x600/57262904_1911368865636036_2670457003607851008_n.jpg?_nc_cat=111&amp;ccb=2&amp;_nc_sid=730e14&amp;_nc_ohc=MF7Pnb4rWhwAX-0gLib&amp;_nc_ht=scontent-gmp1-1.xx&amp;tp=7&amp;oh=22b315e1b6ec9885dff796969ca7466b&amp;oe=5FDEF4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06" y="6796211"/>
            <a:ext cx="6602249" cy="495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 3"/>
          <p:cNvSpPr/>
          <p:nvPr/>
        </p:nvSpPr>
        <p:spPr>
          <a:xfrm>
            <a:off x="3759200" y="5100320"/>
            <a:ext cx="5131127" cy="3881120"/>
          </a:xfrm>
          <a:custGeom>
            <a:avLst/>
            <a:gdLst>
              <a:gd name="connsiteX0" fmla="*/ 2296160 w 5131127"/>
              <a:gd name="connsiteY0" fmla="*/ 0 h 3881120"/>
              <a:gd name="connsiteX1" fmla="*/ 4287520 w 5131127"/>
              <a:gd name="connsiteY1" fmla="*/ 873760 h 3881120"/>
              <a:gd name="connsiteX2" fmla="*/ 4856480 w 5131127"/>
              <a:gd name="connsiteY2" fmla="*/ 3332480 h 3881120"/>
              <a:gd name="connsiteX3" fmla="*/ 0 w 5131127"/>
              <a:gd name="connsiteY3" fmla="*/ 3881120 h 38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1127" h="3881120">
                <a:moveTo>
                  <a:pt x="2296160" y="0"/>
                </a:moveTo>
                <a:cubicBezTo>
                  <a:pt x="3078480" y="159173"/>
                  <a:pt x="3860800" y="318347"/>
                  <a:pt x="4287520" y="873760"/>
                </a:cubicBezTo>
                <a:cubicBezTo>
                  <a:pt x="4714240" y="1429173"/>
                  <a:pt x="5571067" y="2831253"/>
                  <a:pt x="4856480" y="3332480"/>
                </a:cubicBezTo>
                <a:cubicBezTo>
                  <a:pt x="4141893" y="3833707"/>
                  <a:pt x="2070946" y="3857413"/>
                  <a:pt x="0" y="3881120"/>
                </a:cubicBezTo>
              </a:path>
            </a:pathLst>
          </a:custGeom>
          <a:noFill/>
          <a:ln w="57150" cap="flat">
            <a:solidFill>
              <a:srgbClr val="2F2F2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866" y="5232256"/>
            <a:ext cx="3394074" cy="339407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759200" y="8169475"/>
            <a:ext cx="2184250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0874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300" dirty="0" err="1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심박</a:t>
            </a:r>
            <a:r>
              <a:rPr lang="ko-KR" altLang="en-US" sz="4300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 </a:t>
            </a:r>
            <a:r>
              <a:rPr lang="ko-KR" altLang="en-US" sz="4300" dirty="0" smtClean="0">
                <a:solidFill>
                  <a:srgbClr val="19232E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/>
                <a:sym typeface="Calibri"/>
              </a:rPr>
              <a:t>센서</a:t>
            </a:r>
            <a:endParaRPr kumimoji="0" lang="ko-KR" altLang="en-US" sz="4300" b="0" i="0" u="none" strike="noStrike" cap="none" spc="0" normalizeH="0" baseline="0" dirty="0">
              <a:ln>
                <a:noFill/>
              </a:ln>
              <a:solidFill>
                <a:srgbClr val="19232E"/>
              </a:solidFill>
              <a:effectLst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244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Master">
      <a:dk1>
        <a:srgbClr val="FFFFFF"/>
      </a:dk1>
      <a:lt1>
        <a:srgbClr val="999999"/>
      </a:lt1>
      <a:dk2>
        <a:srgbClr val="A7A7A7"/>
      </a:dk2>
      <a:lt2>
        <a:srgbClr val="535353"/>
      </a:lt2>
      <a:accent1>
        <a:srgbClr val="1F98D8"/>
      </a:accent1>
      <a:accent2>
        <a:srgbClr val="229CCE"/>
      </a:accent2>
      <a:accent3>
        <a:srgbClr val="27A5C1"/>
      </a:accent3>
      <a:accent4>
        <a:srgbClr val="24B6AB"/>
      </a:accent4>
      <a:accent5>
        <a:srgbClr val="5BBD76"/>
      </a:accent5>
      <a:accent6>
        <a:srgbClr val="7DC34D"/>
      </a:accent6>
      <a:hlink>
        <a:srgbClr val="0000FF"/>
      </a:hlink>
      <a:folHlink>
        <a:srgbClr val="FF00FF"/>
      </a:folHlink>
    </a:clrScheme>
    <a:fontScheme name="Master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999999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999999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1223</TotalTime>
  <Words>4464</Words>
  <Application>Microsoft Office PowerPoint</Application>
  <PresentationFormat>사용자 지정</PresentationFormat>
  <Paragraphs>5417</Paragraphs>
  <Slides>48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4" baseType="lpstr">
      <vt:lpstr>Aharoni</vt:lpstr>
      <vt:lpstr>inherit</vt:lpstr>
      <vt:lpstr>Lato</vt:lpstr>
      <vt:lpstr>Lato Black</vt:lpstr>
      <vt:lpstr>Lato Light</vt:lpstr>
      <vt:lpstr>굴림</vt:lpstr>
      <vt:lpstr>나눔바른고딕</vt:lpstr>
      <vt:lpstr>나눔바른고딕 Light</vt:lpstr>
      <vt:lpstr>나눔바른고딕OTF</vt:lpstr>
      <vt:lpstr>맑은 고딕</vt:lpstr>
      <vt:lpstr>Arial</vt:lpstr>
      <vt:lpstr>Calibri</vt:lpstr>
      <vt:lpstr>Helvetica</vt:lpstr>
      <vt:lpstr>Times New Roman</vt:lpstr>
      <vt:lpstr>Wingdings</vt:lpstr>
      <vt:lpstr>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Master</cp:lastModifiedBy>
  <cp:revision>3279</cp:revision>
  <dcterms:created xsi:type="dcterms:W3CDTF">2014-11-12T21:47:38Z</dcterms:created>
  <dcterms:modified xsi:type="dcterms:W3CDTF">2020-11-20T12:57:35Z</dcterms:modified>
  <cp:category/>
</cp:coreProperties>
</file>