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121920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8F5"/>
    <a:srgbClr val="E0EAF6"/>
    <a:srgbClr val="DE3D2F"/>
    <a:srgbClr val="F54334"/>
    <a:srgbClr val="DEEAF6"/>
    <a:srgbClr val="223442"/>
    <a:srgbClr val="FF9700"/>
    <a:srgbClr val="213442"/>
    <a:srgbClr val="1F2936"/>
    <a:srgbClr val="4AA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2"/>
    <p:restoredTop sz="96324"/>
  </p:normalViewPr>
  <p:slideViewPr>
    <p:cSldViewPr snapToGrid="0" snapToObjects="1">
      <p:cViewPr>
        <p:scale>
          <a:sx n="72" d="100"/>
          <a:sy n="72" d="100"/>
        </p:scale>
        <p:origin x="1164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74121-4ACF-1547-A13F-B0B13297710A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1143000"/>
            <a:ext cx="208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33202-F4C5-6D4D-A66B-BFEF30C8DD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41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여러 차원의 필터가 결합되는 경우 </a:t>
            </a:r>
            <a:r>
              <a:rPr kumimoji="1" lang="en-US" altLang="ko-KR" dirty="0">
                <a:solidFill>
                  <a:srgbClr val="FF0000"/>
                </a:solidFill>
              </a:rPr>
              <a:t>-&gt;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카운팅</a:t>
            </a:r>
            <a:r>
              <a:rPr kumimoji="1" lang="ko-KR" altLang="en-US" dirty="0">
                <a:solidFill>
                  <a:srgbClr val="FF0000"/>
                </a:solidFill>
              </a:rPr>
              <a:t> 필터 </a:t>
            </a:r>
            <a:r>
              <a:rPr kumimoji="1" lang="en-US" altLang="ko-KR" dirty="0">
                <a:solidFill>
                  <a:srgbClr val="FF0000"/>
                </a:solidFill>
              </a:rPr>
              <a:t>or</a:t>
            </a:r>
            <a:r>
              <a:rPr kumimoji="1" lang="ko-KR" altLang="en-US" dirty="0">
                <a:solidFill>
                  <a:srgbClr val="FF0000"/>
                </a:solidFill>
              </a:rPr>
              <a:t> 분류 기준 적용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ex)</a:t>
            </a:r>
            <a:r>
              <a:rPr kumimoji="1" lang="ko-KR" altLang="en-US" dirty="0">
                <a:solidFill>
                  <a:srgbClr val="FF0000"/>
                </a:solidFill>
              </a:rPr>
              <a:t> 타입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승용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 err="1">
                <a:solidFill>
                  <a:srgbClr val="FF0000"/>
                </a:solidFill>
              </a:rPr>
              <a:t>승합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ko-KR" altLang="en-US" dirty="0">
                <a:solidFill>
                  <a:srgbClr val="FF0000"/>
                </a:solidFill>
              </a:rPr>
              <a:t>*젠더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전체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ko-KR" altLang="en-US" dirty="0">
                <a:solidFill>
                  <a:srgbClr val="FF0000"/>
                </a:solidFill>
              </a:rPr>
              <a:t>*</a:t>
            </a:r>
            <a:r>
              <a:rPr kumimoji="1" lang="ko-KR" altLang="en-US" dirty="0" err="1">
                <a:solidFill>
                  <a:srgbClr val="FF0000"/>
                </a:solidFill>
              </a:rPr>
              <a:t>리전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서울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-&gt;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1.</a:t>
            </a:r>
            <a:r>
              <a:rPr kumimoji="1" lang="ko-KR" altLang="en-US" dirty="0">
                <a:solidFill>
                  <a:srgbClr val="FF0000"/>
                </a:solidFill>
              </a:rPr>
              <a:t> 서울시내 지역구별  승용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</a:rPr>
              <a:t>승합차의 </a:t>
            </a:r>
            <a:r>
              <a:rPr kumimoji="1" lang="ko-KR" altLang="en-US" dirty="0" err="1">
                <a:solidFill>
                  <a:srgbClr val="FF0000"/>
                </a:solidFill>
              </a:rPr>
              <a:t>남녀합산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운행중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차량수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-&gt;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2.</a:t>
            </a:r>
            <a:r>
              <a:rPr kumimoji="1" lang="ko-KR" altLang="en-US" dirty="0">
                <a:solidFill>
                  <a:srgbClr val="FF0000"/>
                </a:solidFill>
              </a:rPr>
              <a:t> 남녀별 서울시내에 운행중인 승용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</a:rPr>
              <a:t> 승합차 합산 </a:t>
            </a:r>
            <a:r>
              <a:rPr kumimoji="1" lang="ko-KR" altLang="en-US" dirty="0" err="1">
                <a:solidFill>
                  <a:srgbClr val="FF0000"/>
                </a:solidFill>
              </a:rPr>
              <a:t>운행중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차량수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-&gt;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3.</a:t>
            </a:r>
            <a:r>
              <a:rPr kumimoji="1" lang="ko-KR" altLang="en-US" dirty="0">
                <a:solidFill>
                  <a:srgbClr val="FF0000"/>
                </a:solidFill>
              </a:rPr>
              <a:t> 승용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 err="1">
                <a:solidFill>
                  <a:srgbClr val="FF0000"/>
                </a:solidFill>
              </a:rPr>
              <a:t>승합차별</a:t>
            </a:r>
            <a:r>
              <a:rPr kumimoji="1" lang="ko-KR" altLang="en-US" dirty="0">
                <a:solidFill>
                  <a:srgbClr val="FF0000"/>
                </a:solidFill>
              </a:rPr>
              <a:t> 서울시내에 운행중인 </a:t>
            </a:r>
            <a:r>
              <a:rPr kumimoji="1" lang="ko-KR" altLang="en-US" dirty="0" err="1">
                <a:solidFill>
                  <a:srgbClr val="FF0000"/>
                </a:solidFill>
              </a:rPr>
              <a:t>남녀합산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운행중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차량수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ko-KR" altLang="en-US" dirty="0" err="1">
                <a:solidFill>
                  <a:srgbClr val="FF0000"/>
                </a:solidFill>
              </a:rPr>
              <a:t>필터링</a:t>
            </a:r>
            <a:r>
              <a:rPr kumimoji="1" lang="ko-KR" altLang="en-US" dirty="0">
                <a:solidFill>
                  <a:srgbClr val="FF0000"/>
                </a:solidFill>
              </a:rPr>
              <a:t> 경우의 수에 따라 다른 차트 형식 </a:t>
            </a:r>
            <a:r>
              <a:rPr kumimoji="1" lang="en-US" altLang="ko-KR" dirty="0">
                <a:solidFill>
                  <a:srgbClr val="FF0000"/>
                </a:solidFill>
              </a:rPr>
              <a:t>Display </a:t>
            </a:r>
            <a:r>
              <a:rPr kumimoji="1" lang="ko-KR" altLang="en-US" dirty="0">
                <a:solidFill>
                  <a:srgbClr val="FF0000"/>
                </a:solidFill>
              </a:rPr>
              <a:t>필요</a:t>
            </a:r>
            <a:r>
              <a:rPr kumimoji="1" lang="en-US" altLang="ko-KR" dirty="0">
                <a:solidFill>
                  <a:srgbClr val="FF0000"/>
                </a:solidFill>
              </a:rPr>
              <a:t>!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33202-F4C5-6D4D-A66B-BFEF30C8DD3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542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여러 차원의 필터가 결합되는 경우 </a:t>
            </a:r>
            <a:r>
              <a:rPr kumimoji="1" lang="en-US" altLang="ko-KR" dirty="0">
                <a:solidFill>
                  <a:srgbClr val="FF0000"/>
                </a:solidFill>
              </a:rPr>
              <a:t>-&gt;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카운팅</a:t>
            </a:r>
            <a:r>
              <a:rPr kumimoji="1" lang="ko-KR" altLang="en-US" dirty="0">
                <a:solidFill>
                  <a:srgbClr val="FF0000"/>
                </a:solidFill>
              </a:rPr>
              <a:t> 필터 </a:t>
            </a:r>
            <a:r>
              <a:rPr kumimoji="1" lang="en-US" altLang="ko-KR" dirty="0">
                <a:solidFill>
                  <a:srgbClr val="FF0000"/>
                </a:solidFill>
              </a:rPr>
              <a:t>or</a:t>
            </a:r>
            <a:r>
              <a:rPr kumimoji="1" lang="ko-KR" altLang="en-US" dirty="0">
                <a:solidFill>
                  <a:srgbClr val="FF0000"/>
                </a:solidFill>
              </a:rPr>
              <a:t> 분류 기준 적용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ex)</a:t>
            </a:r>
            <a:r>
              <a:rPr kumimoji="1" lang="ko-KR" altLang="en-US" dirty="0">
                <a:solidFill>
                  <a:srgbClr val="FF0000"/>
                </a:solidFill>
              </a:rPr>
              <a:t> 타입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승용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 err="1">
                <a:solidFill>
                  <a:srgbClr val="FF0000"/>
                </a:solidFill>
              </a:rPr>
              <a:t>승합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ko-KR" altLang="en-US" dirty="0">
                <a:solidFill>
                  <a:srgbClr val="FF0000"/>
                </a:solidFill>
              </a:rPr>
              <a:t>*젠더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전체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ko-KR" altLang="en-US" dirty="0">
                <a:solidFill>
                  <a:srgbClr val="FF0000"/>
                </a:solidFill>
              </a:rPr>
              <a:t>*</a:t>
            </a:r>
            <a:r>
              <a:rPr kumimoji="1" lang="ko-KR" altLang="en-US" dirty="0" err="1">
                <a:solidFill>
                  <a:srgbClr val="FF0000"/>
                </a:solidFill>
              </a:rPr>
              <a:t>리전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서울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-&gt;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1.</a:t>
            </a:r>
            <a:r>
              <a:rPr kumimoji="1" lang="ko-KR" altLang="en-US" dirty="0">
                <a:solidFill>
                  <a:srgbClr val="FF0000"/>
                </a:solidFill>
              </a:rPr>
              <a:t> 서울시내 지역구별  승용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</a:rPr>
              <a:t>승합차의 </a:t>
            </a:r>
            <a:r>
              <a:rPr kumimoji="1" lang="ko-KR" altLang="en-US" dirty="0" err="1">
                <a:solidFill>
                  <a:srgbClr val="FF0000"/>
                </a:solidFill>
              </a:rPr>
              <a:t>남녀합산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운행중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차량수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-&gt;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2.</a:t>
            </a:r>
            <a:r>
              <a:rPr kumimoji="1" lang="ko-KR" altLang="en-US" dirty="0">
                <a:solidFill>
                  <a:srgbClr val="FF0000"/>
                </a:solidFill>
              </a:rPr>
              <a:t> 남녀별 서울시내에 운행중인 승용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</a:rPr>
              <a:t> 승합차 합산 </a:t>
            </a:r>
            <a:r>
              <a:rPr kumimoji="1" lang="ko-KR" altLang="en-US" dirty="0" err="1">
                <a:solidFill>
                  <a:srgbClr val="FF0000"/>
                </a:solidFill>
              </a:rPr>
              <a:t>운행중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차량수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-&gt;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3.</a:t>
            </a:r>
            <a:r>
              <a:rPr kumimoji="1" lang="ko-KR" altLang="en-US" dirty="0">
                <a:solidFill>
                  <a:srgbClr val="FF0000"/>
                </a:solidFill>
              </a:rPr>
              <a:t> 승용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 err="1">
                <a:solidFill>
                  <a:srgbClr val="FF0000"/>
                </a:solidFill>
              </a:rPr>
              <a:t>승합차별</a:t>
            </a:r>
            <a:r>
              <a:rPr kumimoji="1" lang="ko-KR" altLang="en-US" dirty="0">
                <a:solidFill>
                  <a:srgbClr val="FF0000"/>
                </a:solidFill>
              </a:rPr>
              <a:t> 서울시내에 운행중인 </a:t>
            </a:r>
            <a:r>
              <a:rPr kumimoji="1" lang="ko-KR" altLang="en-US" dirty="0" err="1">
                <a:solidFill>
                  <a:srgbClr val="FF0000"/>
                </a:solidFill>
              </a:rPr>
              <a:t>남녀합산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운행중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차량수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ko-KR" altLang="en-US" dirty="0" err="1">
                <a:solidFill>
                  <a:srgbClr val="FF0000"/>
                </a:solidFill>
              </a:rPr>
              <a:t>필터링</a:t>
            </a:r>
            <a:r>
              <a:rPr kumimoji="1" lang="ko-KR" altLang="en-US" dirty="0">
                <a:solidFill>
                  <a:srgbClr val="FF0000"/>
                </a:solidFill>
              </a:rPr>
              <a:t> 경우의 수에 따라 다른 차트 형식 </a:t>
            </a:r>
            <a:r>
              <a:rPr kumimoji="1" lang="en-US" altLang="ko-KR" dirty="0">
                <a:solidFill>
                  <a:srgbClr val="FF0000"/>
                </a:solidFill>
              </a:rPr>
              <a:t>Display </a:t>
            </a:r>
            <a:r>
              <a:rPr kumimoji="1" lang="ko-KR" altLang="en-US" dirty="0">
                <a:solidFill>
                  <a:srgbClr val="FF0000"/>
                </a:solidFill>
              </a:rPr>
              <a:t>필요</a:t>
            </a:r>
            <a:r>
              <a:rPr kumimoji="1" lang="en-US" altLang="ko-KR" dirty="0">
                <a:solidFill>
                  <a:srgbClr val="FF0000"/>
                </a:solidFill>
              </a:rPr>
              <a:t>!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33202-F4C5-6D4D-A66B-BFEF30C8DD3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187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184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395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74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6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26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224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6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74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704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88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0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BA92-A031-9746-A9DB-CBAD60323705}" type="datetimeFigureOut">
              <a:rPr kumimoji="1" lang="ko-Kore-KR" altLang="en-US" smtClean="0"/>
              <a:t>11/25/2020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E462-73A7-AA4F-898F-277B2EC726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9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86D7F4-CB54-0545-93E7-EE0EF026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80157"/>
            <a:ext cx="12192001" cy="12126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B05A2-3131-3549-AD39-FCAC5AF2705F}"/>
              </a:ext>
            </a:extLst>
          </p:cNvPr>
          <p:cNvSpPr txBox="1"/>
          <p:nvPr/>
        </p:nvSpPr>
        <p:spPr>
          <a:xfrm>
            <a:off x="240632" y="288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B7D4401-E9BE-2645-89B0-7F71CF14AF3E}"/>
              </a:ext>
            </a:extLst>
          </p:cNvPr>
          <p:cNvSpPr/>
          <p:nvPr/>
        </p:nvSpPr>
        <p:spPr>
          <a:xfrm>
            <a:off x="1487904" y="5953658"/>
            <a:ext cx="9216189" cy="6323285"/>
          </a:xfrm>
          <a:prstGeom prst="roundRect">
            <a:avLst>
              <a:gd name="adj" fmla="val 10140"/>
            </a:avLst>
          </a:prstGeom>
          <a:solidFill>
            <a:srgbClr val="DEEAF5"/>
          </a:solidFill>
          <a:ln>
            <a:solidFill>
              <a:srgbClr val="DEEA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AAB82-124C-7C4E-9D7B-BF9016240E47}"/>
              </a:ext>
            </a:extLst>
          </p:cNvPr>
          <p:cNvSpPr txBox="1"/>
          <p:nvPr/>
        </p:nvSpPr>
        <p:spPr>
          <a:xfrm>
            <a:off x="2241819" y="6759037"/>
            <a:ext cx="2369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400" b="1" i="1" dirty="0">
                <a:latin typeface="Avenir Next Demi Bold" panose="020B0503020202020204" pitchFamily="34" charset="0"/>
                <a:ea typeface="Ayuthaya" pitchFamily="2" charset="-34"/>
                <a:cs typeface="Ayuthaya" pitchFamily="2" charset="-34"/>
              </a:rPr>
              <a:t>Sign in</a:t>
            </a:r>
            <a:endParaRPr kumimoji="1" lang="ko-Kore-KR" altLang="en-US" sz="5400" b="1" i="1" dirty="0">
              <a:latin typeface="Avenir Next Demi Bold" panose="020B0503020202020204" pitchFamily="34" charset="0"/>
              <a:cs typeface="Ayuthaya" pitchFamily="2" charset="-34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5B52027-C9DF-FD4F-8870-B9239FE900D9}"/>
              </a:ext>
            </a:extLst>
          </p:cNvPr>
          <p:cNvSpPr/>
          <p:nvPr/>
        </p:nvSpPr>
        <p:spPr>
          <a:xfrm>
            <a:off x="3177336" y="8408495"/>
            <a:ext cx="5837323" cy="644844"/>
          </a:xfrm>
          <a:prstGeom prst="roundRect">
            <a:avLst>
              <a:gd name="adj" fmla="val 10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2">
                    <a:lumMod val="90000"/>
                  </a:schemeClr>
                </a:solidFill>
              </a:rPr>
              <a:t>Administrator ID</a:t>
            </a:r>
            <a:endParaRPr kumimoji="1" lang="ko-Kore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26E1886-EF3F-004B-BCFF-19F9D68FB499}"/>
              </a:ext>
            </a:extLst>
          </p:cNvPr>
          <p:cNvSpPr/>
          <p:nvPr/>
        </p:nvSpPr>
        <p:spPr>
          <a:xfrm>
            <a:off x="3177336" y="9632474"/>
            <a:ext cx="5837323" cy="644844"/>
          </a:xfrm>
          <a:prstGeom prst="roundRect">
            <a:avLst>
              <a:gd name="adj" fmla="val 10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2">
                    <a:lumMod val="90000"/>
                  </a:schemeClr>
                </a:solidFill>
              </a:rPr>
              <a:t>Administrator Password</a:t>
            </a:r>
            <a:endParaRPr kumimoji="1" lang="ko-Kore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2906CEE-C0F9-1945-BDE5-A46BB1FCB12A}"/>
              </a:ext>
            </a:extLst>
          </p:cNvPr>
          <p:cNvSpPr/>
          <p:nvPr/>
        </p:nvSpPr>
        <p:spPr>
          <a:xfrm>
            <a:off x="7600013" y="11060311"/>
            <a:ext cx="1414646" cy="644844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Sign in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47E49-4876-4A4A-B059-9DD03EF16AA8}"/>
              </a:ext>
            </a:extLst>
          </p:cNvPr>
          <p:cNvSpPr txBox="1"/>
          <p:nvPr/>
        </p:nvSpPr>
        <p:spPr>
          <a:xfrm>
            <a:off x="563117" y="291643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Logo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19FF2-9911-0541-82E7-E397466B7641}"/>
              </a:ext>
            </a:extLst>
          </p:cNvPr>
          <p:cNvSpPr txBox="1"/>
          <p:nvPr/>
        </p:nvSpPr>
        <p:spPr>
          <a:xfrm>
            <a:off x="3518208" y="3401300"/>
            <a:ext cx="51555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bg1"/>
                </a:solidFill>
                <a:latin typeface="Avenir Next Medium" panose="020B0503020202020204" pitchFamily="34" charset="0"/>
              </a:rPr>
              <a:t>Safety Link</a:t>
            </a:r>
          </a:p>
          <a:p>
            <a:pPr algn="ctr"/>
            <a:r>
              <a:rPr kumimoji="1" lang="en-US" altLang="ko-Kore-KR" sz="4000" dirty="0">
                <a:solidFill>
                  <a:schemeClr val="bg1"/>
                </a:solidFill>
                <a:latin typeface="Avenir Next Medium" panose="020B0503020202020204" pitchFamily="34" charset="0"/>
              </a:rPr>
              <a:t>Management System</a:t>
            </a:r>
            <a:endParaRPr kumimoji="1" lang="ko-Kore-KR" altLang="en-US" sz="4000" dirty="0">
              <a:solidFill>
                <a:schemeClr val="bg1"/>
              </a:solidFill>
              <a:latin typeface="Avenir Next Medium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F6D946-4B8B-6B43-BC38-760E760F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" y="811162"/>
            <a:ext cx="12192000" cy="17213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F3356-8D08-9245-AF1D-908BB5CF7D3C}"/>
              </a:ext>
            </a:extLst>
          </p:cNvPr>
          <p:cNvSpPr txBox="1"/>
          <p:nvPr/>
        </p:nvSpPr>
        <p:spPr>
          <a:xfrm>
            <a:off x="334123" y="289153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대쉬보드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실시간 상황판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15D305-6B6D-4F4C-A370-B7DE66A873BB}"/>
              </a:ext>
            </a:extLst>
          </p:cNvPr>
          <p:cNvSpPr/>
          <p:nvPr/>
        </p:nvSpPr>
        <p:spPr>
          <a:xfrm>
            <a:off x="59998" y="811162"/>
            <a:ext cx="1312269" cy="396404"/>
          </a:xfrm>
          <a:prstGeom prst="rect">
            <a:avLst/>
          </a:prstGeom>
          <a:solidFill>
            <a:srgbClr val="F54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48FDE-1A0A-8840-8986-1F05FD4ADBB6}"/>
              </a:ext>
            </a:extLst>
          </p:cNvPr>
          <p:cNvSpPr txBox="1"/>
          <p:nvPr/>
        </p:nvSpPr>
        <p:spPr>
          <a:xfrm>
            <a:off x="69802" y="838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CF778C-1540-934B-8C6E-16D15E4FB602}"/>
              </a:ext>
            </a:extLst>
          </p:cNvPr>
          <p:cNvSpPr/>
          <p:nvPr/>
        </p:nvSpPr>
        <p:spPr>
          <a:xfrm>
            <a:off x="2921862" y="2856231"/>
            <a:ext cx="917222" cy="375580"/>
          </a:xfrm>
          <a:prstGeom prst="rect">
            <a:avLst/>
          </a:prstGeom>
          <a:solidFill>
            <a:srgbClr val="F54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70B3D-255C-E144-8F81-42A516E7D607}"/>
              </a:ext>
            </a:extLst>
          </p:cNvPr>
          <p:cNvSpPr txBox="1"/>
          <p:nvPr/>
        </p:nvSpPr>
        <p:spPr>
          <a:xfrm>
            <a:off x="2809291" y="28359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C1BA"/>
                </a:solidFill>
              </a:rPr>
              <a:t>운행중</a:t>
            </a:r>
            <a:endParaRPr kumimoji="1" lang="ko-Kore-KR" altLang="en-US" dirty="0">
              <a:solidFill>
                <a:srgbClr val="FFC1B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295DBB-34C3-7E44-8219-65594B070A4F}"/>
              </a:ext>
            </a:extLst>
          </p:cNvPr>
          <p:cNvSpPr/>
          <p:nvPr/>
        </p:nvSpPr>
        <p:spPr>
          <a:xfrm>
            <a:off x="5323035" y="2856231"/>
            <a:ext cx="917222" cy="375580"/>
          </a:xfrm>
          <a:prstGeom prst="rect">
            <a:avLst/>
          </a:prstGeom>
          <a:solidFill>
            <a:srgbClr val="FF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D06635-4BE5-A44A-B1D7-2BC5CBAB92DB}"/>
              </a:ext>
            </a:extLst>
          </p:cNvPr>
          <p:cNvSpPr/>
          <p:nvPr/>
        </p:nvSpPr>
        <p:spPr>
          <a:xfrm>
            <a:off x="7905692" y="2856231"/>
            <a:ext cx="917222" cy="375580"/>
          </a:xfrm>
          <a:prstGeom prst="rect">
            <a:avLst/>
          </a:prstGeom>
          <a:solidFill>
            <a:srgbClr val="229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B05FC-5D59-EA45-868E-8FA86BD51111}"/>
              </a:ext>
            </a:extLst>
          </p:cNvPr>
          <p:cNvSpPr/>
          <p:nvPr/>
        </p:nvSpPr>
        <p:spPr>
          <a:xfrm>
            <a:off x="10404587" y="2856231"/>
            <a:ext cx="917222" cy="375580"/>
          </a:xfrm>
          <a:prstGeom prst="rect">
            <a:avLst/>
          </a:prstGeom>
          <a:solidFill>
            <a:srgbClr val="4AA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3A8EF-0326-6947-A670-73FEE017D28C}"/>
              </a:ext>
            </a:extLst>
          </p:cNvPr>
          <p:cNvSpPr txBox="1"/>
          <p:nvPr/>
        </p:nvSpPr>
        <p:spPr>
          <a:xfrm>
            <a:off x="5398928" y="283590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C1BA"/>
                </a:solidFill>
              </a:rPr>
              <a:t>졸음 경보</a:t>
            </a:r>
            <a:endParaRPr kumimoji="1" lang="ko-Kore-KR" altLang="en-US" dirty="0">
              <a:solidFill>
                <a:srgbClr val="FFC1B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2E0F1-7AD6-6B42-AB5C-D0C6EC4F507F}"/>
              </a:ext>
            </a:extLst>
          </p:cNvPr>
          <p:cNvSpPr txBox="1"/>
          <p:nvPr/>
        </p:nvSpPr>
        <p:spPr>
          <a:xfrm>
            <a:off x="7960644" y="283590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C1BA"/>
                </a:solidFill>
              </a:rPr>
              <a:t>적재물</a:t>
            </a:r>
            <a:r>
              <a:rPr kumimoji="1" lang="ko-KR" altLang="en-US" dirty="0">
                <a:solidFill>
                  <a:srgbClr val="FFC1BA"/>
                </a:solidFill>
              </a:rPr>
              <a:t> 경보</a:t>
            </a:r>
            <a:endParaRPr kumimoji="1" lang="ko-Kore-KR" altLang="en-US" dirty="0">
              <a:solidFill>
                <a:srgbClr val="FFC1B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29F5D-447B-884A-9264-C2EDC23D765D}"/>
              </a:ext>
            </a:extLst>
          </p:cNvPr>
          <p:cNvSpPr txBox="1"/>
          <p:nvPr/>
        </p:nvSpPr>
        <p:spPr>
          <a:xfrm>
            <a:off x="10410677" y="2835907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C1BA"/>
                </a:solidFill>
              </a:rPr>
              <a:t>일간 교통 사고</a:t>
            </a:r>
            <a:endParaRPr kumimoji="1" lang="ko-Kore-KR" altLang="en-US" dirty="0">
              <a:solidFill>
                <a:srgbClr val="FFC1BA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CC5221-04F8-F147-823C-32FBE24ED2BB}"/>
              </a:ext>
            </a:extLst>
          </p:cNvPr>
          <p:cNvSpPr/>
          <p:nvPr/>
        </p:nvSpPr>
        <p:spPr>
          <a:xfrm>
            <a:off x="6002811" y="3682278"/>
            <a:ext cx="917222" cy="375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일간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경보비율</a:t>
            </a:r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855620-7CC8-434E-874C-F7CA558DAF42}"/>
              </a:ext>
            </a:extLst>
          </p:cNvPr>
          <p:cNvSpPr/>
          <p:nvPr/>
        </p:nvSpPr>
        <p:spPr>
          <a:xfrm>
            <a:off x="3047711" y="3682278"/>
            <a:ext cx="917222" cy="375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일간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주행유저</a:t>
            </a:r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05B778-B05A-384B-B843-3F6E6EF8C860}"/>
              </a:ext>
            </a:extLst>
          </p:cNvPr>
          <p:cNvSpPr/>
          <p:nvPr/>
        </p:nvSpPr>
        <p:spPr>
          <a:xfrm>
            <a:off x="5794504" y="5452848"/>
            <a:ext cx="1286964" cy="375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전일대비 경보 증감률</a:t>
            </a:r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35CB8B-5B2E-1945-BB9E-9C2AE8C6A4FF}"/>
              </a:ext>
            </a:extLst>
          </p:cNvPr>
          <p:cNvSpPr/>
          <p:nvPr/>
        </p:nvSpPr>
        <p:spPr>
          <a:xfrm>
            <a:off x="2862840" y="5452848"/>
            <a:ext cx="1286964" cy="375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전월대비 경보 증감률</a:t>
            </a:r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AC2771-DC66-964B-BEC0-B56B749BBFA9}"/>
              </a:ext>
            </a:extLst>
          </p:cNvPr>
          <p:cNvSpPr txBox="1"/>
          <p:nvPr/>
        </p:nvSpPr>
        <p:spPr>
          <a:xfrm>
            <a:off x="6733838" y="220344"/>
            <a:ext cx="2890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0000"/>
                </a:solidFill>
              </a:rPr>
              <a:t>대쉬보드</a:t>
            </a:r>
            <a:r>
              <a:rPr kumimoji="1" lang="ko-KR" altLang="en-US" dirty="0">
                <a:solidFill>
                  <a:srgbClr val="FF0000"/>
                </a:solidFill>
              </a:rPr>
              <a:t> 콘텐츠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ko-KR" altLang="en-US" dirty="0">
                <a:solidFill>
                  <a:srgbClr val="FF0000"/>
                </a:solidFill>
              </a:rPr>
              <a:t>고려 필요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-&gt;</a:t>
            </a:r>
            <a:r>
              <a:rPr kumimoji="1" lang="ko-Kore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없으면 점선 위까지 구현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EE41A7-9F60-D041-A069-F8A152A3778C}"/>
              </a:ext>
            </a:extLst>
          </p:cNvPr>
          <p:cNvSpPr/>
          <p:nvPr/>
        </p:nvSpPr>
        <p:spPr>
          <a:xfrm>
            <a:off x="334123" y="1790184"/>
            <a:ext cx="1582038" cy="2507673"/>
          </a:xfrm>
          <a:prstGeom prst="rect">
            <a:avLst/>
          </a:prstGeom>
          <a:solidFill>
            <a:srgbClr val="1F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97C3D-0B95-B148-8676-E434F6B31191}"/>
              </a:ext>
            </a:extLst>
          </p:cNvPr>
          <p:cNvSpPr txBox="1"/>
          <p:nvPr/>
        </p:nvSpPr>
        <p:spPr>
          <a:xfrm>
            <a:off x="334123" y="211221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dirty="0">
                <a:solidFill>
                  <a:schemeClr val="bg2">
                    <a:lumMod val="75000"/>
                  </a:schemeClr>
                </a:solidFill>
              </a:rPr>
              <a:t>Chart</a:t>
            </a:r>
            <a:endParaRPr kumimoji="1" lang="ko-Kore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45488B-943B-FF4A-9D25-CE38630E39D4}"/>
              </a:ext>
            </a:extLst>
          </p:cNvPr>
          <p:cNvSpPr txBox="1"/>
          <p:nvPr/>
        </p:nvSpPr>
        <p:spPr>
          <a:xfrm>
            <a:off x="334123" y="1746522"/>
            <a:ext cx="1269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dirty="0">
                <a:solidFill>
                  <a:schemeClr val="bg2">
                    <a:lumMod val="75000"/>
                  </a:schemeClr>
                </a:solidFill>
              </a:rPr>
              <a:t>Search &amp; Send Push</a:t>
            </a:r>
            <a:endParaRPr kumimoji="1" lang="ko-Kore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9D8C76-626D-0C47-9489-B077D7BC6E32}"/>
              </a:ext>
            </a:extLst>
          </p:cNvPr>
          <p:cNvSpPr/>
          <p:nvPr/>
        </p:nvSpPr>
        <p:spPr>
          <a:xfrm>
            <a:off x="125401" y="2436228"/>
            <a:ext cx="1582038" cy="2507673"/>
          </a:xfrm>
          <a:prstGeom prst="rect">
            <a:avLst/>
          </a:prstGeom>
          <a:solidFill>
            <a:srgbClr val="1F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6C90F4-854C-1C4C-93EA-88B83C6D1FC7}"/>
              </a:ext>
            </a:extLst>
          </p:cNvPr>
          <p:cNvSpPr/>
          <p:nvPr/>
        </p:nvSpPr>
        <p:spPr>
          <a:xfrm>
            <a:off x="9487364" y="4640681"/>
            <a:ext cx="1167935" cy="369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Vehicles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84AC94-9CA5-9043-8DF4-06E6D111B23F}"/>
              </a:ext>
            </a:extLst>
          </p:cNvPr>
          <p:cNvSpPr txBox="1"/>
          <p:nvPr/>
        </p:nvSpPr>
        <p:spPr>
          <a:xfrm>
            <a:off x="11099397" y="4159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서울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0F04CE-ECA4-504C-8654-7FEE783C0FA3}"/>
              </a:ext>
            </a:extLst>
          </p:cNvPr>
          <p:cNvSpPr txBox="1"/>
          <p:nvPr/>
        </p:nvSpPr>
        <p:spPr>
          <a:xfrm>
            <a:off x="10680297" y="6153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경기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59938B-14DE-8D4A-AD07-7C62C69420DD}"/>
              </a:ext>
            </a:extLst>
          </p:cNvPr>
          <p:cNvSpPr txBox="1"/>
          <p:nvPr/>
        </p:nvSpPr>
        <p:spPr>
          <a:xfrm>
            <a:off x="8216497" y="5657917"/>
            <a:ext cx="4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etc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1A2FBA-B119-434A-BDDB-B687FC4CC456}"/>
              </a:ext>
            </a:extLst>
          </p:cNvPr>
          <p:cNvSpPr/>
          <p:nvPr/>
        </p:nvSpPr>
        <p:spPr>
          <a:xfrm>
            <a:off x="2103120" y="7386261"/>
            <a:ext cx="9875520" cy="6352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2330DA2-3BD1-1549-9D6B-7BF0415CD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03808"/>
              </p:ext>
            </p:extLst>
          </p:nvPr>
        </p:nvGraphicFramePr>
        <p:xfrm>
          <a:off x="3047711" y="8378634"/>
          <a:ext cx="7776500" cy="390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49">
                  <a:extLst>
                    <a:ext uri="{9D8B030D-6E8A-4147-A177-3AD203B41FA5}">
                      <a16:colId xmlns:a16="http://schemas.microsoft.com/office/drawing/2014/main" val="3887588247"/>
                    </a:ext>
                  </a:extLst>
                </a:gridCol>
                <a:gridCol w="2363551">
                  <a:extLst>
                    <a:ext uri="{9D8B030D-6E8A-4147-A177-3AD203B41FA5}">
                      <a16:colId xmlns:a16="http://schemas.microsoft.com/office/drawing/2014/main" val="2275228361"/>
                    </a:ext>
                  </a:extLst>
                </a:gridCol>
                <a:gridCol w="1555300">
                  <a:extLst>
                    <a:ext uri="{9D8B030D-6E8A-4147-A177-3AD203B41FA5}">
                      <a16:colId xmlns:a16="http://schemas.microsoft.com/office/drawing/2014/main" val="1034767731"/>
                    </a:ext>
                  </a:extLst>
                </a:gridCol>
                <a:gridCol w="1555300">
                  <a:extLst>
                    <a:ext uri="{9D8B030D-6E8A-4147-A177-3AD203B41FA5}">
                      <a16:colId xmlns:a16="http://schemas.microsoft.com/office/drawing/2014/main" val="1777403927"/>
                    </a:ext>
                  </a:extLst>
                </a:gridCol>
                <a:gridCol w="1555300">
                  <a:extLst>
                    <a:ext uri="{9D8B030D-6E8A-4147-A177-3AD203B41FA5}">
                      <a16:colId xmlns:a16="http://schemas.microsoft.com/office/drawing/2014/main" val="298076879"/>
                    </a:ext>
                  </a:extLst>
                </a:gridCol>
              </a:tblGrid>
              <a:tr h="354803"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경보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차량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번호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시각</a:t>
                      </a: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63673"/>
                  </a:ext>
                </a:extLst>
              </a:tr>
              <a:tr h="354803"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졸음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운전 경보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4231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020-11-26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1:24:12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476207"/>
                  </a:ext>
                </a:extLst>
              </a:tr>
              <a:tr h="354803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졸음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운전 경보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4231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020-11-26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1:24:12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93219"/>
                  </a:ext>
                </a:extLst>
              </a:tr>
              <a:tr h="354803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졸음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운전 경보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4231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020-11-26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1:24:12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944295"/>
                  </a:ext>
                </a:extLst>
              </a:tr>
              <a:tr h="354803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적재물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낙하 경보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4231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020-11-26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1:24:12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635638"/>
                  </a:ext>
                </a:extLst>
              </a:tr>
              <a:tr h="354803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충돌 경보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4231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020-11-26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1:24:12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074693"/>
                  </a:ext>
                </a:extLst>
              </a:tr>
              <a:tr h="354803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영유아 고립 경보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4231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020-11-26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1:24:12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8199"/>
                  </a:ext>
                </a:extLst>
              </a:tr>
              <a:tr h="354803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졸음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운전 경보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4231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020-11-26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1:24:12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322911"/>
                  </a:ext>
                </a:extLst>
              </a:tr>
              <a:tr h="354803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졸음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운전 경보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4231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020-11-26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1:24:12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25798"/>
                  </a:ext>
                </a:extLst>
              </a:tr>
              <a:tr h="354803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적재물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낙하 경보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4231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020-11-26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1:24:12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25431"/>
                  </a:ext>
                </a:extLst>
              </a:tr>
              <a:tr h="354803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충돌 경보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4231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020-11-26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1:24:12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7486" marR="87486" marT="43743" marB="4374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1005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E38A96-EDB8-4D4F-B6C8-FEE26D978217}"/>
              </a:ext>
            </a:extLst>
          </p:cNvPr>
          <p:cNvSpPr txBox="1"/>
          <p:nvPr/>
        </p:nvSpPr>
        <p:spPr>
          <a:xfrm>
            <a:off x="10824211" y="8378634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FF0000"/>
                </a:solidFill>
              </a:rPr>
              <a:t>오름차순 정렬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그림 10" descr="전자기기, 키보드, 앉아있는, 남자이(가) 표시된 사진&#10;&#10;자동 생성된 설명">
            <a:extLst>
              <a:ext uri="{FF2B5EF4-FFF2-40B4-BE49-F238E27FC236}">
                <a16:creationId xmlns:a16="http://schemas.microsoft.com/office/drawing/2014/main" id="{8A54674A-AABE-004C-BBC9-44482E47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662" y="12958840"/>
            <a:ext cx="3225800" cy="533400"/>
          </a:xfrm>
          <a:prstGeom prst="rect">
            <a:avLst/>
          </a:prstGeom>
        </p:spPr>
      </p:pic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C8BA7FA-7811-6044-BFB0-3DD150EAC577}"/>
              </a:ext>
            </a:extLst>
          </p:cNvPr>
          <p:cNvCxnSpPr>
            <a:cxnSpLocks/>
          </p:cNvCxnSpPr>
          <p:nvPr/>
        </p:nvCxnSpPr>
        <p:spPr>
          <a:xfrm>
            <a:off x="34901" y="13969423"/>
            <a:ext cx="12122198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AA1D1906-07DF-424B-A178-5D10E46F0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422" y="12542835"/>
            <a:ext cx="1612900" cy="4064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90DD9F-3CAB-AB43-925A-4D3A1626ACDA}"/>
              </a:ext>
            </a:extLst>
          </p:cNvPr>
          <p:cNvSpPr/>
          <p:nvPr/>
        </p:nvSpPr>
        <p:spPr>
          <a:xfrm>
            <a:off x="2390168" y="7707645"/>
            <a:ext cx="1953232" cy="375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rgbClr val="FF0000"/>
                </a:solidFill>
              </a:rPr>
              <a:t>오늘의 경보</a:t>
            </a:r>
            <a:r>
              <a:rPr kumimoji="1" lang="en-US" altLang="ko-KR" sz="900" dirty="0">
                <a:solidFill>
                  <a:srgbClr val="FF0000"/>
                </a:solidFill>
              </a:rPr>
              <a:t>(</a:t>
            </a:r>
            <a:r>
              <a:rPr kumimoji="1" lang="ko-KR" altLang="en-US" sz="900" dirty="0">
                <a:solidFill>
                  <a:srgbClr val="FF0000"/>
                </a:solidFill>
              </a:rPr>
              <a:t>일간 </a:t>
            </a:r>
            <a:r>
              <a:rPr kumimoji="1" lang="en-US" altLang="ko-KR" sz="900" dirty="0">
                <a:solidFill>
                  <a:srgbClr val="FF0000"/>
                </a:solidFill>
              </a:rPr>
              <a:t>or</a:t>
            </a:r>
            <a:r>
              <a:rPr kumimoji="1" lang="ko-KR" altLang="en-US" sz="900" dirty="0">
                <a:solidFill>
                  <a:srgbClr val="FF0000"/>
                </a:solidFill>
              </a:rPr>
              <a:t>주간 </a:t>
            </a:r>
            <a:r>
              <a:rPr kumimoji="1" lang="en-US" altLang="ko-KR" sz="900" dirty="0">
                <a:solidFill>
                  <a:srgbClr val="FF0000"/>
                </a:solidFill>
              </a:rPr>
              <a:t>or</a:t>
            </a:r>
            <a:r>
              <a:rPr kumimoji="1" lang="ko-KR" altLang="en-US" sz="900" dirty="0">
                <a:solidFill>
                  <a:srgbClr val="FF0000"/>
                </a:solidFill>
              </a:rPr>
              <a:t> 월간</a:t>
            </a:r>
            <a:r>
              <a:rPr kumimoji="1" lang="en-US" altLang="ko-KR" sz="900" dirty="0">
                <a:solidFill>
                  <a:srgbClr val="FF0000"/>
                </a:solidFill>
              </a:rPr>
              <a:t>?)</a:t>
            </a:r>
            <a:endParaRPr kumimoji="1" lang="ko-Kore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9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그림 156">
            <a:extLst>
              <a:ext uri="{FF2B5EF4-FFF2-40B4-BE49-F238E27FC236}">
                <a16:creationId xmlns:a16="http://schemas.microsoft.com/office/drawing/2014/main" id="{8CEBFEAE-5AE9-1C4A-913F-9123DDF9B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1423"/>
            <a:ext cx="12192000" cy="101382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5CC22E-9A98-CE40-8ACB-CC0C7F6C9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162"/>
            <a:ext cx="12192000" cy="10138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F3356-8D08-9245-AF1D-908BB5CF7D3C}"/>
              </a:ext>
            </a:extLst>
          </p:cNvPr>
          <p:cNvSpPr txBox="1"/>
          <p:nvPr/>
        </p:nvSpPr>
        <p:spPr>
          <a:xfrm>
            <a:off x="334123" y="289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차트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15D305-6B6D-4F4C-A370-B7DE66A873BB}"/>
              </a:ext>
            </a:extLst>
          </p:cNvPr>
          <p:cNvSpPr/>
          <p:nvPr/>
        </p:nvSpPr>
        <p:spPr>
          <a:xfrm>
            <a:off x="59998" y="811162"/>
            <a:ext cx="1312269" cy="396404"/>
          </a:xfrm>
          <a:prstGeom prst="rect">
            <a:avLst/>
          </a:prstGeom>
          <a:solidFill>
            <a:srgbClr val="F54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48FDE-1A0A-8840-8986-1F05FD4ADBB6}"/>
              </a:ext>
            </a:extLst>
          </p:cNvPr>
          <p:cNvSpPr txBox="1"/>
          <p:nvPr/>
        </p:nvSpPr>
        <p:spPr>
          <a:xfrm>
            <a:off x="69802" y="838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로고</a:t>
            </a: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C8BA7FA-7811-6044-BFB0-3DD150EAC577}"/>
              </a:ext>
            </a:extLst>
          </p:cNvPr>
          <p:cNvCxnSpPr>
            <a:cxnSpLocks/>
          </p:cNvCxnSpPr>
          <p:nvPr/>
        </p:nvCxnSpPr>
        <p:spPr>
          <a:xfrm>
            <a:off x="34901" y="12289652"/>
            <a:ext cx="12122198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3C2E21-530C-8F41-A03E-1AD9C89CE84F}"/>
              </a:ext>
            </a:extLst>
          </p:cNvPr>
          <p:cNvSpPr/>
          <p:nvPr/>
        </p:nvSpPr>
        <p:spPr>
          <a:xfrm>
            <a:off x="243052" y="2098028"/>
            <a:ext cx="1582038" cy="265596"/>
          </a:xfrm>
          <a:prstGeom prst="rect">
            <a:avLst/>
          </a:prstGeom>
          <a:solidFill>
            <a:srgbClr val="213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EE41A7-9F60-D041-A069-F8A152A3778C}"/>
              </a:ext>
            </a:extLst>
          </p:cNvPr>
          <p:cNvSpPr/>
          <p:nvPr/>
        </p:nvSpPr>
        <p:spPr>
          <a:xfrm>
            <a:off x="0" y="2424495"/>
            <a:ext cx="1724886" cy="2507673"/>
          </a:xfrm>
          <a:prstGeom prst="rect">
            <a:avLst/>
          </a:prstGeom>
          <a:solidFill>
            <a:srgbClr val="1F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97C3D-0B95-B148-8676-E434F6B31191}"/>
              </a:ext>
            </a:extLst>
          </p:cNvPr>
          <p:cNvSpPr txBox="1"/>
          <p:nvPr/>
        </p:nvSpPr>
        <p:spPr>
          <a:xfrm>
            <a:off x="266483" y="211221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dirty="0">
                <a:solidFill>
                  <a:schemeClr val="bg2">
                    <a:lumMod val="75000"/>
                  </a:schemeClr>
                </a:solidFill>
              </a:rPr>
              <a:t>Chart</a:t>
            </a:r>
            <a:endParaRPr kumimoji="1" lang="ko-Kore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9AFEF1-C2D1-5146-B8B4-2BAE437119A6}"/>
              </a:ext>
            </a:extLst>
          </p:cNvPr>
          <p:cNvSpPr/>
          <p:nvPr/>
        </p:nvSpPr>
        <p:spPr>
          <a:xfrm>
            <a:off x="2090057" y="2186588"/>
            <a:ext cx="10000343" cy="7450898"/>
          </a:xfrm>
          <a:prstGeom prst="rect">
            <a:avLst/>
          </a:prstGeom>
          <a:solidFill>
            <a:srgbClr val="E0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B0F44E-BCD8-3A46-AF55-F4FAF602A1E3}"/>
              </a:ext>
            </a:extLst>
          </p:cNvPr>
          <p:cNvSpPr/>
          <p:nvPr/>
        </p:nvSpPr>
        <p:spPr>
          <a:xfrm>
            <a:off x="289639" y="1763353"/>
            <a:ext cx="1381630" cy="253917"/>
          </a:xfrm>
          <a:prstGeom prst="rect">
            <a:avLst/>
          </a:prstGeom>
          <a:solidFill>
            <a:srgbClr val="1F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45488B-943B-FF4A-9D25-CE38630E39D4}"/>
              </a:ext>
            </a:extLst>
          </p:cNvPr>
          <p:cNvSpPr txBox="1"/>
          <p:nvPr/>
        </p:nvSpPr>
        <p:spPr>
          <a:xfrm>
            <a:off x="247039" y="1775550"/>
            <a:ext cx="1269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dirty="0">
                <a:solidFill>
                  <a:schemeClr val="bg2">
                    <a:lumMod val="75000"/>
                  </a:schemeClr>
                </a:solidFill>
              </a:rPr>
              <a:t>Search &amp; Send Push</a:t>
            </a:r>
            <a:endParaRPr kumimoji="1" lang="ko-Kore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B1DDF9-E4F5-154D-8736-B968F03CE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055" y="3351595"/>
            <a:ext cx="6455960" cy="46621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66D19A-F5D6-DD48-9FF8-AE0FE16C59E9}"/>
              </a:ext>
            </a:extLst>
          </p:cNvPr>
          <p:cNvSpPr txBox="1"/>
          <p:nvPr/>
        </p:nvSpPr>
        <p:spPr>
          <a:xfrm>
            <a:off x="6178297" y="436880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187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774997-1C79-F241-AB35-859B15F93C08}"/>
              </a:ext>
            </a:extLst>
          </p:cNvPr>
          <p:cNvSpPr txBox="1"/>
          <p:nvPr/>
        </p:nvSpPr>
        <p:spPr>
          <a:xfrm>
            <a:off x="6213733" y="467345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167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BEB5894-2B26-CF43-B6A9-07AA4FEABB06}"/>
              </a:ext>
            </a:extLst>
          </p:cNvPr>
          <p:cNvCxnSpPr/>
          <p:nvPr/>
        </p:nvCxnSpPr>
        <p:spPr>
          <a:xfrm>
            <a:off x="9048497" y="3678330"/>
            <a:ext cx="381000" cy="0"/>
          </a:xfrm>
          <a:prstGeom prst="line">
            <a:avLst/>
          </a:prstGeom>
          <a:ln w="19050">
            <a:solidFill>
              <a:srgbClr val="213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556DD37A-FBCD-754B-8D05-3516C4F8DCFD}"/>
              </a:ext>
            </a:extLst>
          </p:cNvPr>
          <p:cNvCxnSpPr/>
          <p:nvPr/>
        </p:nvCxnSpPr>
        <p:spPr>
          <a:xfrm>
            <a:off x="9048497" y="3830730"/>
            <a:ext cx="381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35479F-E812-2444-A199-3AEC405CE352}"/>
              </a:ext>
            </a:extLst>
          </p:cNvPr>
          <p:cNvSpPr txBox="1"/>
          <p:nvPr/>
        </p:nvSpPr>
        <p:spPr>
          <a:xfrm>
            <a:off x="9461067" y="354752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남성</a:t>
            </a:r>
            <a:endParaRPr kumimoji="1" lang="ko-Kore-KR" altLang="en-US" sz="105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57A9A52-F46E-E047-8542-74DFD8DEC943}"/>
              </a:ext>
            </a:extLst>
          </p:cNvPr>
          <p:cNvSpPr/>
          <p:nvPr/>
        </p:nvSpPr>
        <p:spPr>
          <a:xfrm>
            <a:off x="1724924" y="3677089"/>
            <a:ext cx="1020987" cy="1149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D8B8E2-1D3D-AE48-BF63-C996F68A5B7C}"/>
              </a:ext>
            </a:extLst>
          </p:cNvPr>
          <p:cNvSpPr txBox="1"/>
          <p:nvPr/>
        </p:nvSpPr>
        <p:spPr>
          <a:xfrm>
            <a:off x="9461067" y="371262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여성</a:t>
            </a:r>
            <a:endParaRPr kumimoji="1" lang="ko-Kore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D7D297F-7F15-D341-B1C7-941FFCA93996}"/>
              </a:ext>
            </a:extLst>
          </p:cNvPr>
          <p:cNvSpPr/>
          <p:nvPr/>
        </p:nvSpPr>
        <p:spPr>
          <a:xfrm>
            <a:off x="1724886" y="5470526"/>
            <a:ext cx="1020987" cy="1769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E8FE8E6F-DBD5-A74B-89A7-247E33CB4A2A}"/>
              </a:ext>
            </a:extLst>
          </p:cNvPr>
          <p:cNvSpPr/>
          <p:nvPr/>
        </p:nvSpPr>
        <p:spPr>
          <a:xfrm rot="5400000">
            <a:off x="1161827" y="4302445"/>
            <a:ext cx="4658625" cy="2763884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7C7009-BF78-0645-9A03-C4C45E24DE5B}"/>
              </a:ext>
            </a:extLst>
          </p:cNvPr>
          <p:cNvSpPr txBox="1"/>
          <p:nvPr/>
        </p:nvSpPr>
        <p:spPr>
          <a:xfrm>
            <a:off x="2264139" y="353983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Gender</a:t>
            </a:r>
            <a:endParaRPr kumimoji="1" lang="ko-Kore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13607F-9098-DC49-90AC-140866589304}"/>
              </a:ext>
            </a:extLst>
          </p:cNvPr>
          <p:cNvSpPr txBox="1"/>
          <p:nvPr/>
        </p:nvSpPr>
        <p:spPr>
          <a:xfrm>
            <a:off x="2264139" y="4342722"/>
            <a:ext cx="963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Vehicle Type</a:t>
            </a:r>
            <a:endParaRPr kumimoji="1" lang="ko-Kore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F9FC52-8BAB-F246-A747-D18FF1C1D39F}"/>
              </a:ext>
            </a:extLst>
          </p:cNvPr>
          <p:cNvSpPr txBox="1"/>
          <p:nvPr/>
        </p:nvSpPr>
        <p:spPr>
          <a:xfrm>
            <a:off x="2264139" y="5736312"/>
            <a:ext cx="5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Period</a:t>
            </a:r>
            <a:endParaRPr kumimoji="1" lang="ko-Kore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DC959E-9430-A94A-AF5D-9165ECABF61E}"/>
              </a:ext>
            </a:extLst>
          </p:cNvPr>
          <p:cNvSpPr txBox="1"/>
          <p:nvPr/>
        </p:nvSpPr>
        <p:spPr>
          <a:xfrm>
            <a:off x="2264139" y="656181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Time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359DBA-0EDD-BB40-8690-025F7B6AD785}"/>
              </a:ext>
            </a:extLst>
          </p:cNvPr>
          <p:cNvSpPr txBox="1"/>
          <p:nvPr/>
        </p:nvSpPr>
        <p:spPr>
          <a:xfrm>
            <a:off x="2243661" y="39628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남성</a:t>
            </a:r>
            <a:endParaRPr kumimoji="1" lang="ko-Kore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C6947E1-144B-AE4F-940F-ADFEB20B6CEC}"/>
              </a:ext>
            </a:extLst>
          </p:cNvPr>
          <p:cNvSpPr/>
          <p:nvPr/>
        </p:nvSpPr>
        <p:spPr>
          <a:xfrm>
            <a:off x="2681731" y="4002740"/>
            <a:ext cx="153888" cy="153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C8516-9C69-AB42-838C-DA13343260F3}"/>
              </a:ext>
            </a:extLst>
          </p:cNvPr>
          <p:cNvSpPr txBox="1"/>
          <p:nvPr/>
        </p:nvSpPr>
        <p:spPr>
          <a:xfrm>
            <a:off x="3024247" y="39628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여성</a:t>
            </a:r>
            <a:endParaRPr kumimoji="1" lang="ko-Kore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EF708CE-770B-3949-9021-2FB5BD605FDE}"/>
              </a:ext>
            </a:extLst>
          </p:cNvPr>
          <p:cNvSpPr/>
          <p:nvPr/>
        </p:nvSpPr>
        <p:spPr>
          <a:xfrm>
            <a:off x="3462317" y="4002740"/>
            <a:ext cx="153888" cy="153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EE36E5-03CB-6145-954D-8D0FAF6AF564}"/>
              </a:ext>
            </a:extLst>
          </p:cNvPr>
          <p:cNvSpPr txBox="1"/>
          <p:nvPr/>
        </p:nvSpPr>
        <p:spPr>
          <a:xfrm>
            <a:off x="3838286" y="39628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전체</a:t>
            </a:r>
            <a:endParaRPr kumimoji="1"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E6EB9ED-1613-BA49-92F6-92F72CADF73F}"/>
              </a:ext>
            </a:extLst>
          </p:cNvPr>
          <p:cNvSpPr/>
          <p:nvPr/>
        </p:nvSpPr>
        <p:spPr>
          <a:xfrm>
            <a:off x="4276356" y="4002740"/>
            <a:ext cx="153888" cy="153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FF3965-7321-C34F-B470-CDDF784A3315}"/>
              </a:ext>
            </a:extLst>
          </p:cNvPr>
          <p:cNvSpPr txBox="1"/>
          <p:nvPr/>
        </p:nvSpPr>
        <p:spPr>
          <a:xfrm>
            <a:off x="2154453" y="469882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승용</a:t>
            </a:r>
            <a:endParaRPr kumimoji="1" lang="ko-Kore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A50FCEA-26F9-F34F-AAEB-768174C1CC39}"/>
              </a:ext>
            </a:extLst>
          </p:cNvPr>
          <p:cNvSpPr/>
          <p:nvPr/>
        </p:nvSpPr>
        <p:spPr>
          <a:xfrm>
            <a:off x="2592523" y="4738725"/>
            <a:ext cx="153888" cy="153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613130-B7D7-1647-8BF9-281D8EBE3C09}"/>
              </a:ext>
            </a:extLst>
          </p:cNvPr>
          <p:cNvSpPr txBox="1"/>
          <p:nvPr/>
        </p:nvSpPr>
        <p:spPr>
          <a:xfrm>
            <a:off x="2834680" y="469882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err="1"/>
              <a:t>승합</a:t>
            </a:r>
            <a:endParaRPr kumimoji="1" lang="ko-Kore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666B787-C3E7-6742-B2CD-CC330A432D57}"/>
              </a:ext>
            </a:extLst>
          </p:cNvPr>
          <p:cNvSpPr/>
          <p:nvPr/>
        </p:nvSpPr>
        <p:spPr>
          <a:xfrm>
            <a:off x="3272750" y="4738725"/>
            <a:ext cx="153888" cy="153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890BFB-E583-3144-8F50-69F89BD24682}"/>
              </a:ext>
            </a:extLst>
          </p:cNvPr>
          <p:cNvSpPr txBox="1"/>
          <p:nvPr/>
        </p:nvSpPr>
        <p:spPr>
          <a:xfrm>
            <a:off x="3537209" y="4698828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화물</a:t>
            </a:r>
            <a:endParaRPr kumimoji="1" lang="ko-Kore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89CAF6-A728-B743-B3FE-8806BE05B9B5}"/>
              </a:ext>
            </a:extLst>
          </p:cNvPr>
          <p:cNvSpPr/>
          <p:nvPr/>
        </p:nvSpPr>
        <p:spPr>
          <a:xfrm>
            <a:off x="3941826" y="4738725"/>
            <a:ext cx="153888" cy="153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7E4C8A0-E47E-144C-8DE6-5C00AA1388F7}"/>
              </a:ext>
            </a:extLst>
          </p:cNvPr>
          <p:cNvSpPr/>
          <p:nvPr/>
        </p:nvSpPr>
        <p:spPr>
          <a:xfrm>
            <a:off x="2275399" y="6141157"/>
            <a:ext cx="91343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2017.12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F96DEB-2F0E-4F41-B9A2-D4F475A25B9F}"/>
              </a:ext>
            </a:extLst>
          </p:cNvPr>
          <p:cNvSpPr txBox="1"/>
          <p:nvPr/>
        </p:nvSpPr>
        <p:spPr>
          <a:xfrm>
            <a:off x="3225948" y="61769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~</a:t>
            </a:r>
            <a:endParaRPr kumimoji="1" lang="ko-Kore-KR" altLang="en-US" dirty="0"/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C18582DD-8EA1-C340-9392-F60473597A71}"/>
              </a:ext>
            </a:extLst>
          </p:cNvPr>
          <p:cNvSpPr/>
          <p:nvPr/>
        </p:nvSpPr>
        <p:spPr>
          <a:xfrm>
            <a:off x="3557790" y="6141157"/>
            <a:ext cx="91343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2018.12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9FE2FB23-EC82-3C40-A6EB-7A367BA423AF}"/>
              </a:ext>
            </a:extLst>
          </p:cNvPr>
          <p:cNvSpPr/>
          <p:nvPr/>
        </p:nvSpPr>
        <p:spPr>
          <a:xfrm>
            <a:off x="2275399" y="7011260"/>
            <a:ext cx="74884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C22706-E869-3141-ADA8-83857626090F}"/>
              </a:ext>
            </a:extLst>
          </p:cNvPr>
          <p:cNvSpPr txBox="1"/>
          <p:nvPr/>
        </p:nvSpPr>
        <p:spPr>
          <a:xfrm>
            <a:off x="3225948" y="7035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~</a:t>
            </a:r>
            <a:endParaRPr kumimoji="1" lang="ko-Kore-KR" altLang="en-US" dirty="0"/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D3991FB4-F3C8-C843-A702-BF2DE134DE5A}"/>
              </a:ext>
            </a:extLst>
          </p:cNvPr>
          <p:cNvSpPr/>
          <p:nvPr/>
        </p:nvSpPr>
        <p:spPr>
          <a:xfrm>
            <a:off x="3557791" y="7000109"/>
            <a:ext cx="74884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7E2C40-432A-6F48-B4E5-748AFD724450}"/>
              </a:ext>
            </a:extLst>
          </p:cNvPr>
          <p:cNvSpPr txBox="1"/>
          <p:nvPr/>
        </p:nvSpPr>
        <p:spPr>
          <a:xfrm>
            <a:off x="2979940" y="704627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5416C9-A67B-E64A-BAA1-5B1585D189E2}"/>
              </a:ext>
            </a:extLst>
          </p:cNvPr>
          <p:cNvSpPr txBox="1"/>
          <p:nvPr/>
        </p:nvSpPr>
        <p:spPr>
          <a:xfrm>
            <a:off x="4295788" y="704627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시</a:t>
            </a:r>
          </a:p>
        </p:txBody>
      </p:sp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74BAF710-EECE-B342-8687-184A1FDF5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096" y="7574650"/>
            <a:ext cx="913438" cy="34138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86AB5287-0606-E140-817A-EE562D00336E}"/>
              </a:ext>
            </a:extLst>
          </p:cNvPr>
          <p:cNvSpPr/>
          <p:nvPr/>
        </p:nvSpPr>
        <p:spPr>
          <a:xfrm>
            <a:off x="3932215" y="7613904"/>
            <a:ext cx="689303" cy="279830"/>
          </a:xfrm>
          <a:prstGeom prst="rect">
            <a:avLst/>
          </a:prstGeom>
          <a:solidFill>
            <a:srgbClr val="DE3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8B7D1-F187-A04C-99DE-B7BC6B974421}"/>
              </a:ext>
            </a:extLst>
          </p:cNvPr>
          <p:cNvSpPr txBox="1"/>
          <p:nvPr/>
        </p:nvSpPr>
        <p:spPr>
          <a:xfrm>
            <a:off x="3949974" y="7602459"/>
            <a:ext cx="672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Search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605360-A648-3D4F-976D-2B6BC95CC2D4}"/>
              </a:ext>
            </a:extLst>
          </p:cNvPr>
          <p:cNvSpPr txBox="1"/>
          <p:nvPr/>
        </p:nvSpPr>
        <p:spPr>
          <a:xfrm>
            <a:off x="3966390" y="654625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달력형식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B6AE39-D5DA-4540-A4C2-840232AA7FC0}"/>
              </a:ext>
            </a:extLst>
          </p:cNvPr>
          <p:cNvSpPr txBox="1"/>
          <p:nvPr/>
        </p:nvSpPr>
        <p:spPr>
          <a:xfrm>
            <a:off x="2059531" y="746096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Dropdown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BFCC5A-E3E9-8F48-BF5F-81E90E7CA323}"/>
              </a:ext>
            </a:extLst>
          </p:cNvPr>
          <p:cNvSpPr txBox="1"/>
          <p:nvPr/>
        </p:nvSpPr>
        <p:spPr>
          <a:xfrm>
            <a:off x="2223155" y="4936769"/>
            <a:ext cx="6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Region</a:t>
            </a:r>
            <a:endParaRPr kumimoji="1" lang="ko-Kore-KR" altLang="en-US" sz="1200" dirty="0"/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61F6B706-5CC5-0D40-90DB-EF9B23FFF704}"/>
              </a:ext>
            </a:extLst>
          </p:cNvPr>
          <p:cNvSpPr/>
          <p:nvPr/>
        </p:nvSpPr>
        <p:spPr>
          <a:xfrm>
            <a:off x="2234415" y="5285859"/>
            <a:ext cx="91343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>
                <a:solidFill>
                  <a:schemeClr val="tx1"/>
                </a:solidFill>
              </a:rPr>
              <a:t>서울특별시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349754-58A7-4F46-B28F-AA357A360720}"/>
              </a:ext>
            </a:extLst>
          </p:cNvPr>
          <p:cNvSpPr txBox="1"/>
          <p:nvPr/>
        </p:nvSpPr>
        <p:spPr>
          <a:xfrm>
            <a:off x="4195128" y="469882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전체</a:t>
            </a:r>
            <a:endParaRPr kumimoji="1" lang="ko-Kore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155DBF9-5D51-714C-A726-F7D399EC3090}"/>
              </a:ext>
            </a:extLst>
          </p:cNvPr>
          <p:cNvSpPr/>
          <p:nvPr/>
        </p:nvSpPr>
        <p:spPr>
          <a:xfrm>
            <a:off x="4633198" y="4738725"/>
            <a:ext cx="153888" cy="153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자유형 95">
            <a:extLst>
              <a:ext uri="{FF2B5EF4-FFF2-40B4-BE49-F238E27FC236}">
                <a16:creationId xmlns:a16="http://schemas.microsoft.com/office/drawing/2014/main" id="{532E93BE-FACF-CF4F-95FB-42470CF930E3}"/>
              </a:ext>
            </a:extLst>
          </p:cNvPr>
          <p:cNvSpPr/>
          <p:nvPr/>
        </p:nvSpPr>
        <p:spPr>
          <a:xfrm rot="21063674">
            <a:off x="4319181" y="3880624"/>
            <a:ext cx="230517" cy="223442"/>
          </a:xfrm>
          <a:custGeom>
            <a:avLst/>
            <a:gdLst>
              <a:gd name="connsiteX0" fmla="*/ 74400 w 230517"/>
              <a:gd name="connsiteY0" fmla="*/ 44605 h 223442"/>
              <a:gd name="connsiteX1" fmla="*/ 7493 w 230517"/>
              <a:gd name="connsiteY1" fmla="*/ 223024 h 223442"/>
              <a:gd name="connsiteX2" fmla="*/ 230517 w 230517"/>
              <a:gd name="connsiteY2" fmla="*/ 0 h 22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17" h="223442">
                <a:moveTo>
                  <a:pt x="74400" y="44605"/>
                </a:moveTo>
                <a:cubicBezTo>
                  <a:pt x="27936" y="137531"/>
                  <a:pt x="-18527" y="230458"/>
                  <a:pt x="7493" y="223024"/>
                </a:cubicBezTo>
                <a:cubicBezTo>
                  <a:pt x="33512" y="215590"/>
                  <a:pt x="230517" y="0"/>
                  <a:pt x="23051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BD14AA-2B8D-8045-9980-384B6876CF11}"/>
              </a:ext>
            </a:extLst>
          </p:cNvPr>
          <p:cNvSpPr/>
          <p:nvPr/>
        </p:nvSpPr>
        <p:spPr>
          <a:xfrm>
            <a:off x="5609063" y="7460960"/>
            <a:ext cx="582093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2CF89F-D227-AE4F-8199-407074652BE8}"/>
              </a:ext>
            </a:extLst>
          </p:cNvPr>
          <p:cNvSpPr txBox="1"/>
          <p:nvPr/>
        </p:nvSpPr>
        <p:spPr>
          <a:xfrm>
            <a:off x="5424704" y="74984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강서구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BC4471-2E01-6A47-A398-D9C825B65286}"/>
              </a:ext>
            </a:extLst>
          </p:cNvPr>
          <p:cNvSpPr txBox="1"/>
          <p:nvPr/>
        </p:nvSpPr>
        <p:spPr>
          <a:xfrm>
            <a:off x="6038021" y="74984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강남구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84F719-49AC-8349-9C12-A2E7B3EEC301}"/>
              </a:ext>
            </a:extLst>
          </p:cNvPr>
          <p:cNvSpPr txBox="1"/>
          <p:nvPr/>
        </p:nvSpPr>
        <p:spPr>
          <a:xfrm>
            <a:off x="6617884" y="74984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동대문구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B8ACF9-080E-EE41-9791-25687D581A62}"/>
              </a:ext>
            </a:extLst>
          </p:cNvPr>
          <p:cNvSpPr txBox="1"/>
          <p:nvPr/>
        </p:nvSpPr>
        <p:spPr>
          <a:xfrm>
            <a:off x="7197749" y="74984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성북구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FD5C1D-84BE-7B40-885D-031FAD499154}"/>
              </a:ext>
            </a:extLst>
          </p:cNvPr>
          <p:cNvSpPr txBox="1"/>
          <p:nvPr/>
        </p:nvSpPr>
        <p:spPr>
          <a:xfrm>
            <a:off x="7677250" y="74984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양천구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9D0864-63DA-8544-8F33-DF90A2A583A1}"/>
              </a:ext>
            </a:extLst>
          </p:cNvPr>
          <p:cNvSpPr txBox="1"/>
          <p:nvPr/>
        </p:nvSpPr>
        <p:spPr>
          <a:xfrm>
            <a:off x="8245962" y="7498488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--</a:t>
            </a:r>
            <a:r>
              <a:rPr kumimoji="1" lang="ko-Kore-KR" altLang="en-US" sz="900" dirty="0"/>
              <a:t>구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3AFA22-FA92-5C48-957E-8826F031A99E}"/>
              </a:ext>
            </a:extLst>
          </p:cNvPr>
          <p:cNvSpPr txBox="1"/>
          <p:nvPr/>
        </p:nvSpPr>
        <p:spPr>
          <a:xfrm>
            <a:off x="8848128" y="7498488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--</a:t>
            </a:r>
            <a:r>
              <a:rPr kumimoji="1" lang="ko-Kore-KR" altLang="en-US" sz="900" dirty="0"/>
              <a:t>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690BF4-7799-1149-80C2-1E83247BB890}"/>
              </a:ext>
            </a:extLst>
          </p:cNvPr>
          <p:cNvSpPr txBox="1"/>
          <p:nvPr/>
        </p:nvSpPr>
        <p:spPr>
          <a:xfrm>
            <a:off x="9316480" y="7498488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--</a:t>
            </a:r>
            <a:r>
              <a:rPr kumimoji="1" lang="ko-Kore-KR" altLang="en-US" sz="900" dirty="0"/>
              <a:t>구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0EA10D-B8E5-264D-AA4C-DFB7C63B2CD5}"/>
              </a:ext>
            </a:extLst>
          </p:cNvPr>
          <p:cNvSpPr txBox="1"/>
          <p:nvPr/>
        </p:nvSpPr>
        <p:spPr>
          <a:xfrm>
            <a:off x="9851739" y="7498488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--</a:t>
            </a:r>
            <a:r>
              <a:rPr kumimoji="1" lang="ko-Kore-KR" altLang="en-US" sz="900" dirty="0"/>
              <a:t>구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BAFE16-0E88-064D-80B0-6CEA3ED34E9B}"/>
              </a:ext>
            </a:extLst>
          </p:cNvPr>
          <p:cNvSpPr txBox="1"/>
          <p:nvPr/>
        </p:nvSpPr>
        <p:spPr>
          <a:xfrm>
            <a:off x="10353544" y="7498488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--</a:t>
            </a:r>
            <a:r>
              <a:rPr kumimoji="1" lang="ko-Kore-KR" altLang="en-US" sz="900" dirty="0"/>
              <a:t>구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24D645-E6D3-A14E-B8EF-BFA996ACE153}"/>
              </a:ext>
            </a:extLst>
          </p:cNvPr>
          <p:cNvSpPr txBox="1"/>
          <p:nvPr/>
        </p:nvSpPr>
        <p:spPr>
          <a:xfrm>
            <a:off x="10922257" y="7487337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--</a:t>
            </a:r>
            <a:r>
              <a:rPr kumimoji="1" lang="ko-Kore-KR" altLang="en-US" sz="900" dirty="0"/>
              <a:t>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AC2771-DC66-964B-BEC0-B56B749BBFA9}"/>
              </a:ext>
            </a:extLst>
          </p:cNvPr>
          <p:cNvSpPr txBox="1"/>
          <p:nvPr/>
        </p:nvSpPr>
        <p:spPr>
          <a:xfrm>
            <a:off x="8994445" y="2407672"/>
            <a:ext cx="2793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꺾은선 </a:t>
            </a:r>
            <a:r>
              <a:rPr kumimoji="1" lang="en-US" altLang="ko-KR" dirty="0">
                <a:solidFill>
                  <a:srgbClr val="FF0000"/>
                </a:solidFill>
              </a:rPr>
              <a:t>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FF0000"/>
                </a:solidFill>
              </a:rPr>
              <a:t>각 </a:t>
            </a:r>
            <a:r>
              <a:rPr kumimoji="1" lang="ko-KR" altLang="en-US" dirty="0" err="1">
                <a:solidFill>
                  <a:srgbClr val="FF0000"/>
                </a:solidFill>
              </a:rPr>
              <a:t>포인트별</a:t>
            </a:r>
            <a:r>
              <a:rPr kumimoji="1" lang="ko-KR" altLang="en-US" dirty="0">
                <a:solidFill>
                  <a:srgbClr val="FF0000"/>
                </a:solidFill>
              </a:rPr>
              <a:t> 값 </a:t>
            </a:r>
            <a:r>
              <a:rPr kumimoji="1" lang="en-US" altLang="ko-KR" dirty="0">
                <a:solidFill>
                  <a:srgbClr val="FF0000"/>
                </a:solidFill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FF0000"/>
                </a:solidFill>
              </a:rPr>
              <a:t>선 </a:t>
            </a:r>
            <a:r>
              <a:rPr kumimoji="1" lang="ko-KR" altLang="en-US" dirty="0" err="1">
                <a:solidFill>
                  <a:srgbClr val="FF0000"/>
                </a:solidFill>
              </a:rPr>
              <a:t>색상별</a:t>
            </a:r>
            <a:r>
              <a:rPr kumimoji="1" lang="ko-KR" altLang="en-US" dirty="0">
                <a:solidFill>
                  <a:srgbClr val="FF0000"/>
                </a:solidFill>
              </a:rPr>
              <a:t> 항목 </a:t>
            </a:r>
            <a:r>
              <a:rPr kumimoji="1" lang="en-US" altLang="ko-KR" dirty="0">
                <a:solidFill>
                  <a:srgbClr val="FF0000"/>
                </a:solidFill>
              </a:rPr>
              <a:t>Display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00EB99-3554-CE41-9FC5-61B01F2F511E}"/>
              </a:ext>
            </a:extLst>
          </p:cNvPr>
          <p:cNvSpPr txBox="1"/>
          <p:nvPr/>
        </p:nvSpPr>
        <p:spPr>
          <a:xfrm>
            <a:off x="110372" y="6149097"/>
            <a:ext cx="1689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Region, Period, Time</a:t>
            </a:r>
            <a:r>
              <a:rPr kumimoji="1" lang="ko-Kore-KR" altLang="en-US" sz="1200" dirty="0">
                <a:solidFill>
                  <a:srgbClr val="FF0000"/>
                </a:solidFill>
              </a:rPr>
              <a:t>중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r>
              <a:rPr kumimoji="1" lang="en-US" altLang="ko-Kore-KR" sz="1200" dirty="0">
                <a:solidFill>
                  <a:srgbClr val="FF0000"/>
                </a:solidFill>
              </a:rPr>
              <a:t>1</a:t>
            </a:r>
            <a:r>
              <a:rPr kumimoji="1" lang="ko-Kore-KR" altLang="en-US" sz="1200" dirty="0">
                <a:solidFill>
                  <a:srgbClr val="FF0000"/>
                </a:solidFill>
              </a:rPr>
              <a:t>개</a:t>
            </a:r>
            <a:r>
              <a:rPr kumimoji="1" lang="ko-KR" altLang="en-US" sz="1200" dirty="0">
                <a:solidFill>
                  <a:srgbClr val="FF0000"/>
                </a:solidFill>
              </a:rPr>
              <a:t>요소 필수 설정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r>
              <a:rPr kumimoji="1" lang="en-US" altLang="ko-KR" sz="1200" dirty="0">
                <a:solidFill>
                  <a:srgbClr val="FF0000"/>
                </a:solidFill>
              </a:rPr>
              <a:t>&amp;&amp;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2</a:t>
            </a:r>
            <a:r>
              <a:rPr kumimoji="1" lang="ko-KR" altLang="en-US" sz="1200" dirty="0">
                <a:solidFill>
                  <a:srgbClr val="FF0000"/>
                </a:solidFill>
              </a:rPr>
              <a:t>개 이상 설정 불가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endParaRPr kumimoji="1" lang="en-US" altLang="ko-KR" sz="1200" dirty="0">
              <a:solidFill>
                <a:srgbClr val="FF0000"/>
              </a:solidFill>
            </a:endParaRPr>
          </a:p>
          <a:p>
            <a:r>
              <a:rPr kumimoji="1" lang="en-US" altLang="ko-KR" sz="1200" dirty="0">
                <a:solidFill>
                  <a:srgbClr val="FF0000"/>
                </a:solidFill>
              </a:rPr>
              <a:t>3</a:t>
            </a:r>
            <a:r>
              <a:rPr kumimoji="1" lang="ko-KR" altLang="en-US" sz="1200" dirty="0">
                <a:solidFill>
                  <a:srgbClr val="FF0000"/>
                </a:solidFill>
              </a:rPr>
              <a:t>개 항목은 </a:t>
            </a:r>
            <a:r>
              <a:rPr kumimoji="1" lang="en-US" altLang="ko-KR" sz="1200" dirty="0">
                <a:solidFill>
                  <a:srgbClr val="FF0000"/>
                </a:solidFill>
              </a:rPr>
              <a:t>x</a:t>
            </a:r>
            <a:r>
              <a:rPr kumimoji="1" lang="ko-KR" altLang="en-US" sz="1200" dirty="0">
                <a:solidFill>
                  <a:srgbClr val="FF0000"/>
                </a:solidFill>
              </a:rPr>
              <a:t>축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r>
              <a:rPr kumimoji="1" lang="ko-KR" altLang="en-US" sz="1200" dirty="0">
                <a:solidFill>
                  <a:srgbClr val="FF0000"/>
                </a:solidFill>
              </a:rPr>
              <a:t>기준으로 활용</a:t>
            </a:r>
            <a:endParaRPr kumimoji="1"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E900CD0-EB94-6346-8EF2-73B046F64BB3}"/>
              </a:ext>
            </a:extLst>
          </p:cNvPr>
          <p:cNvSpPr txBox="1"/>
          <p:nvPr/>
        </p:nvSpPr>
        <p:spPr>
          <a:xfrm>
            <a:off x="3117723" y="5229411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Dropdown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6B3F24D-72BA-1F49-8E23-05B34D83A278}"/>
              </a:ext>
            </a:extLst>
          </p:cNvPr>
          <p:cNvSpPr txBox="1"/>
          <p:nvPr/>
        </p:nvSpPr>
        <p:spPr>
          <a:xfrm>
            <a:off x="2965409" y="4454813"/>
            <a:ext cx="1784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전체 제외 중복 </a:t>
            </a:r>
            <a:r>
              <a:rPr kumimoji="1" lang="en-US" altLang="ko-KR" sz="1100" dirty="0">
                <a:solidFill>
                  <a:srgbClr val="FF0000"/>
                </a:solidFill>
              </a:rPr>
              <a:t>Check </a:t>
            </a:r>
            <a:r>
              <a:rPr kumimoji="1" lang="ko-KR" altLang="en-US" sz="1100" dirty="0">
                <a:solidFill>
                  <a:srgbClr val="FF0000"/>
                </a:solidFill>
              </a:rPr>
              <a:t>가능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3105926-D5B2-524A-8281-C52B21A1B8A4}"/>
              </a:ext>
            </a:extLst>
          </p:cNvPr>
          <p:cNvSpPr txBox="1"/>
          <p:nvPr/>
        </p:nvSpPr>
        <p:spPr>
          <a:xfrm>
            <a:off x="2801602" y="3370943"/>
            <a:ext cx="19255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50" dirty="0">
                <a:solidFill>
                  <a:srgbClr val="FF0000"/>
                </a:solidFill>
              </a:rPr>
              <a:t>남성</a:t>
            </a:r>
            <a:r>
              <a:rPr kumimoji="1" lang="en-US" altLang="ko-Kore-KR" sz="1050" dirty="0">
                <a:solidFill>
                  <a:srgbClr val="FF0000"/>
                </a:solidFill>
              </a:rPr>
              <a:t>,</a:t>
            </a:r>
            <a:r>
              <a:rPr kumimoji="1" lang="ko-KR" altLang="en-US" sz="1050" dirty="0">
                <a:solidFill>
                  <a:srgbClr val="FF0000"/>
                </a:solidFill>
              </a:rPr>
              <a:t> 여성 체크는 가능하지만</a:t>
            </a:r>
            <a:endParaRPr kumimoji="1" lang="en-US" altLang="ko-KR" sz="1050" dirty="0">
              <a:solidFill>
                <a:srgbClr val="FF0000"/>
              </a:solidFill>
            </a:endParaRPr>
          </a:p>
          <a:p>
            <a:r>
              <a:rPr kumimoji="1" lang="ko-KR" altLang="en-US" sz="1050" dirty="0">
                <a:solidFill>
                  <a:srgbClr val="FF0000"/>
                </a:solidFill>
              </a:rPr>
              <a:t> </a:t>
            </a:r>
            <a:r>
              <a:rPr kumimoji="1" lang="en-US" altLang="ko-KR" sz="1050" dirty="0">
                <a:solidFill>
                  <a:srgbClr val="FF0000"/>
                </a:solidFill>
              </a:rPr>
              <a:t>3</a:t>
            </a:r>
            <a:r>
              <a:rPr kumimoji="1" lang="ko-KR" altLang="en-US" sz="1050" dirty="0">
                <a:solidFill>
                  <a:srgbClr val="FF0000"/>
                </a:solidFill>
              </a:rPr>
              <a:t>개 모두 체크는 불가</a:t>
            </a:r>
            <a:endParaRPr kumimoji="1" lang="en-US" altLang="ko-Kore-KR" sz="1050" dirty="0">
              <a:solidFill>
                <a:srgbClr val="FF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6359143-89FB-9C48-AC1D-9A48B50E84F9}"/>
              </a:ext>
            </a:extLst>
          </p:cNvPr>
          <p:cNvSpPr txBox="1"/>
          <p:nvPr/>
        </p:nvSpPr>
        <p:spPr>
          <a:xfrm>
            <a:off x="110372" y="3939287"/>
            <a:ext cx="16546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최대 </a:t>
            </a:r>
            <a:r>
              <a:rPr kumimoji="1" lang="ko-KR" altLang="en-US" sz="1100" dirty="0" err="1">
                <a:solidFill>
                  <a:srgbClr val="FF0000"/>
                </a:solidFill>
              </a:rPr>
              <a:t>필터링</a:t>
            </a:r>
            <a:r>
              <a:rPr kumimoji="1" lang="ko-KR" altLang="en-US" sz="1100" dirty="0">
                <a:solidFill>
                  <a:srgbClr val="FF0000"/>
                </a:solidFill>
              </a:rPr>
              <a:t> 체크 경우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en-US" altLang="ko-KR" sz="1100" dirty="0">
                <a:solidFill>
                  <a:srgbClr val="FF0000"/>
                </a:solidFill>
              </a:rPr>
              <a:t>(</a:t>
            </a:r>
            <a:r>
              <a:rPr kumimoji="1" lang="ko-KR" altLang="en-US" sz="1100" dirty="0">
                <a:solidFill>
                  <a:srgbClr val="FF0000"/>
                </a:solidFill>
              </a:rPr>
              <a:t>남</a:t>
            </a:r>
            <a:r>
              <a:rPr kumimoji="1" lang="en-US" altLang="ko-KR" sz="1100" dirty="0">
                <a:solidFill>
                  <a:srgbClr val="FF0000"/>
                </a:solidFill>
              </a:rPr>
              <a:t>,</a:t>
            </a:r>
            <a:r>
              <a:rPr kumimoji="1" lang="ko-KR" altLang="en-US" sz="1100" dirty="0">
                <a:solidFill>
                  <a:srgbClr val="FF0000"/>
                </a:solidFill>
              </a:rPr>
              <a:t> 여</a:t>
            </a:r>
            <a:r>
              <a:rPr kumimoji="1" lang="en-US" altLang="ko-KR" sz="1100" dirty="0">
                <a:solidFill>
                  <a:srgbClr val="FF0000"/>
                </a:solidFill>
              </a:rPr>
              <a:t>,</a:t>
            </a:r>
            <a:r>
              <a:rPr kumimoji="1" lang="ko-KR" altLang="en-US" sz="1100" dirty="0">
                <a:solidFill>
                  <a:srgbClr val="FF0000"/>
                </a:solidFill>
              </a:rPr>
              <a:t> 승용</a:t>
            </a:r>
            <a:r>
              <a:rPr kumimoji="1" lang="en-US" altLang="ko-KR" sz="1100" dirty="0">
                <a:solidFill>
                  <a:srgbClr val="FF0000"/>
                </a:solidFill>
              </a:rPr>
              <a:t>,</a:t>
            </a:r>
            <a:r>
              <a:rPr kumimoji="1" lang="ko-KR" altLang="en-US" sz="1100" dirty="0">
                <a:solidFill>
                  <a:srgbClr val="FF0000"/>
                </a:solidFill>
              </a:rPr>
              <a:t> </a:t>
            </a:r>
            <a:r>
              <a:rPr kumimoji="1" lang="ko-KR" altLang="en-US" sz="1100" dirty="0" err="1">
                <a:solidFill>
                  <a:srgbClr val="FF0000"/>
                </a:solidFill>
              </a:rPr>
              <a:t>승합</a:t>
            </a:r>
            <a:r>
              <a:rPr kumimoji="1" lang="en-US" altLang="ko-KR" sz="1100" dirty="0">
                <a:solidFill>
                  <a:srgbClr val="FF0000"/>
                </a:solidFill>
              </a:rPr>
              <a:t>,</a:t>
            </a:r>
            <a:r>
              <a:rPr kumimoji="1" lang="ko-KR" altLang="en-US" sz="1100" dirty="0">
                <a:solidFill>
                  <a:srgbClr val="FF0000"/>
                </a:solidFill>
              </a:rPr>
              <a:t> 화물</a:t>
            </a:r>
            <a:r>
              <a:rPr kumimoji="1"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총 </a:t>
            </a:r>
            <a:r>
              <a:rPr kumimoji="1" lang="en-US" altLang="ko-KR" sz="1100" dirty="0">
                <a:solidFill>
                  <a:srgbClr val="FF0000"/>
                </a:solidFill>
              </a:rPr>
              <a:t>6</a:t>
            </a:r>
            <a:r>
              <a:rPr kumimoji="1" lang="ko-KR" altLang="en-US" sz="1100" dirty="0">
                <a:solidFill>
                  <a:srgbClr val="FF0000"/>
                </a:solidFill>
              </a:rPr>
              <a:t>개 라인 꺾은선 구현</a:t>
            </a:r>
            <a:endParaRPr kumimoji="1" lang="en-US" altLang="ko-Kore-KR" sz="1100" dirty="0">
              <a:solidFill>
                <a:srgbClr val="FF000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8FDDA35-E440-414B-A748-9F9981566136}"/>
              </a:ext>
            </a:extLst>
          </p:cNvPr>
          <p:cNvSpPr/>
          <p:nvPr/>
        </p:nvSpPr>
        <p:spPr>
          <a:xfrm>
            <a:off x="1888177" y="10580914"/>
            <a:ext cx="10303823" cy="700644"/>
          </a:xfrm>
          <a:prstGeom prst="rect">
            <a:avLst/>
          </a:prstGeom>
          <a:solidFill>
            <a:srgbClr val="E0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6" name="표 156">
            <a:extLst>
              <a:ext uri="{FF2B5EF4-FFF2-40B4-BE49-F238E27FC236}">
                <a16:creationId xmlns:a16="http://schemas.microsoft.com/office/drawing/2014/main" id="{CB1AA037-CC3C-574C-8B4A-78C93301B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0902"/>
              </p:ext>
            </p:extLst>
          </p:nvPr>
        </p:nvGraphicFramePr>
        <p:xfrm>
          <a:off x="3142800" y="8509295"/>
          <a:ext cx="7631091" cy="300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99">
                  <a:extLst>
                    <a:ext uri="{9D8B030D-6E8A-4147-A177-3AD203B41FA5}">
                      <a16:colId xmlns:a16="http://schemas.microsoft.com/office/drawing/2014/main" val="3143886238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2754833969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1780689251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3117171978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110750829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3851181907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821834994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2100544836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3147756156"/>
                    </a:ext>
                  </a:extLst>
                </a:gridCol>
              </a:tblGrid>
              <a:tr h="429249"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F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승용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2300" dirty="0"/>
                    </a:p>
                  </a:txBody>
                  <a:tcPr marL="85850" marR="85850" marT="42925" marB="42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승합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2300" dirty="0"/>
                    </a:p>
                  </a:txBody>
                  <a:tcPr marL="85850" marR="85850" marT="42925" marB="42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화물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2300" dirty="0"/>
                    </a:p>
                  </a:txBody>
                  <a:tcPr marL="85850" marR="85850" marT="42925" marB="42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2300" dirty="0"/>
                    </a:p>
                  </a:txBody>
                  <a:tcPr marL="85850" marR="85850" marT="42925" marB="42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87395"/>
                  </a:ext>
                </a:extLst>
              </a:tr>
              <a:tr h="429249"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남성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여성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남성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여성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남성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여성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남성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여성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80633"/>
                  </a:ext>
                </a:extLst>
              </a:tr>
              <a:tr h="429249"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강서구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13253"/>
                  </a:ext>
                </a:extLst>
              </a:tr>
              <a:tr h="429249"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강남구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347292"/>
                  </a:ext>
                </a:extLst>
              </a:tr>
              <a:tr h="429249"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동대문구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45246"/>
                  </a:ext>
                </a:extLst>
              </a:tr>
              <a:tr h="429249">
                <a:tc gridSpan="9"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70071"/>
                  </a:ext>
                </a:extLst>
              </a:tr>
              <a:tr h="429249">
                <a:tc>
                  <a:txBody>
                    <a:bodyPr/>
                    <a:lstStyle/>
                    <a:p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총계</a:t>
                      </a: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850" marR="85850" marT="42925" marB="4292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4090"/>
                  </a:ext>
                </a:extLst>
              </a:tr>
            </a:tbl>
          </a:graphicData>
        </a:graphic>
      </p:graphicFrame>
      <p:sp>
        <p:nvSpPr>
          <p:cNvPr id="160" name="모서리가 둥근 직사각형 159">
            <a:extLst>
              <a:ext uri="{FF2B5EF4-FFF2-40B4-BE49-F238E27FC236}">
                <a16:creationId xmlns:a16="http://schemas.microsoft.com/office/drawing/2014/main" id="{DDA5DB24-D2F2-1043-8590-1379D96183A5}"/>
              </a:ext>
            </a:extLst>
          </p:cNvPr>
          <p:cNvSpPr/>
          <p:nvPr/>
        </p:nvSpPr>
        <p:spPr>
          <a:xfrm>
            <a:off x="5322000" y="3468935"/>
            <a:ext cx="913438" cy="369332"/>
          </a:xfrm>
          <a:prstGeom prst="roundRect">
            <a:avLst/>
          </a:prstGeom>
          <a:solidFill>
            <a:srgbClr val="E0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Gender</a:t>
            </a:r>
            <a:r>
              <a:rPr kumimoji="1" lang="ko-KR" altLang="en-US" sz="1000" dirty="0">
                <a:solidFill>
                  <a:schemeClr val="tx1"/>
                </a:solidFill>
              </a:rPr>
              <a:t> 전체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C33601D5-EC52-4342-8FD2-C57E06DEC2F8}"/>
              </a:ext>
            </a:extLst>
          </p:cNvPr>
          <p:cNvSpPr/>
          <p:nvPr/>
        </p:nvSpPr>
        <p:spPr>
          <a:xfrm>
            <a:off x="6260151" y="3468935"/>
            <a:ext cx="913438" cy="369332"/>
          </a:xfrm>
          <a:prstGeom prst="roundRect">
            <a:avLst/>
          </a:prstGeom>
          <a:solidFill>
            <a:srgbClr val="FF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서울특별시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46ED6BA-C8CB-3A48-9ABB-08F842988593}"/>
              </a:ext>
            </a:extLst>
          </p:cNvPr>
          <p:cNvSpPr txBox="1"/>
          <p:nvPr/>
        </p:nvSpPr>
        <p:spPr>
          <a:xfrm>
            <a:off x="5322000" y="3061364"/>
            <a:ext cx="1311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err="1">
                <a:solidFill>
                  <a:srgbClr val="002060"/>
                </a:solidFill>
              </a:rPr>
              <a:t>필터링</a:t>
            </a:r>
            <a:r>
              <a:rPr kumimoji="1" lang="ko-KR" altLang="en-US" sz="1050" dirty="0">
                <a:solidFill>
                  <a:srgbClr val="002060"/>
                </a:solidFill>
              </a:rPr>
              <a:t> 항목 </a:t>
            </a:r>
            <a:r>
              <a:rPr kumimoji="1" lang="en-US" altLang="ko-KR" sz="1050" dirty="0">
                <a:solidFill>
                  <a:srgbClr val="002060"/>
                </a:solidFill>
              </a:rPr>
              <a:t>Display</a:t>
            </a:r>
            <a:endParaRPr kumimoji="1" lang="en-US" altLang="ko-Kore-KR" sz="1050" dirty="0">
              <a:solidFill>
                <a:srgbClr val="00206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608D4AC-37CB-E14C-B7DF-CBED9FF28295}"/>
              </a:ext>
            </a:extLst>
          </p:cNvPr>
          <p:cNvSpPr txBox="1"/>
          <p:nvPr/>
        </p:nvSpPr>
        <p:spPr>
          <a:xfrm>
            <a:off x="5322000" y="2787843"/>
            <a:ext cx="3196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err="1">
                <a:solidFill>
                  <a:srgbClr val="002060"/>
                </a:solidFill>
              </a:rPr>
              <a:t>클릭시</a:t>
            </a:r>
            <a:r>
              <a:rPr kumimoji="1" lang="ko-KR" altLang="en-US" sz="1050" dirty="0">
                <a:solidFill>
                  <a:srgbClr val="002060"/>
                </a:solidFill>
              </a:rPr>
              <a:t> 삭제 및 좌측 </a:t>
            </a:r>
            <a:r>
              <a:rPr kumimoji="1" lang="en-US" altLang="ko-KR" sz="1050" dirty="0">
                <a:solidFill>
                  <a:srgbClr val="002060"/>
                </a:solidFill>
              </a:rPr>
              <a:t>Filter</a:t>
            </a:r>
            <a:r>
              <a:rPr kumimoji="1" lang="ko-KR" altLang="en-US" sz="1050" dirty="0">
                <a:solidFill>
                  <a:srgbClr val="002060"/>
                </a:solidFill>
              </a:rPr>
              <a:t> </a:t>
            </a:r>
            <a:r>
              <a:rPr kumimoji="1" lang="en-US" altLang="ko-KR" sz="1050" dirty="0">
                <a:solidFill>
                  <a:srgbClr val="002060"/>
                </a:solidFill>
              </a:rPr>
              <a:t>Section</a:t>
            </a:r>
            <a:r>
              <a:rPr kumimoji="1" lang="ko-KR" altLang="en-US" sz="1050" dirty="0">
                <a:solidFill>
                  <a:srgbClr val="002060"/>
                </a:solidFill>
              </a:rPr>
              <a:t>까지  동기화 구현</a:t>
            </a:r>
            <a:r>
              <a:rPr kumimoji="1" lang="en-US" altLang="ko-KR" sz="1050" dirty="0">
                <a:solidFill>
                  <a:srgbClr val="002060"/>
                </a:solidFill>
              </a:rPr>
              <a:t>?</a:t>
            </a:r>
            <a:endParaRPr kumimoji="1" lang="en-US" altLang="ko-Kore-KR" sz="105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9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2F3356-8D08-9245-AF1D-908BB5CF7D3C}"/>
              </a:ext>
            </a:extLst>
          </p:cNvPr>
          <p:cNvSpPr txBox="1"/>
          <p:nvPr/>
        </p:nvSpPr>
        <p:spPr>
          <a:xfrm>
            <a:off x="334123" y="289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차트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15D305-6B6D-4F4C-A370-B7DE66A873BB}"/>
              </a:ext>
            </a:extLst>
          </p:cNvPr>
          <p:cNvSpPr/>
          <p:nvPr/>
        </p:nvSpPr>
        <p:spPr>
          <a:xfrm>
            <a:off x="59998" y="811162"/>
            <a:ext cx="1312269" cy="396404"/>
          </a:xfrm>
          <a:prstGeom prst="rect">
            <a:avLst/>
          </a:prstGeom>
          <a:solidFill>
            <a:srgbClr val="F54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48FDE-1A0A-8840-8986-1F05FD4ADBB6}"/>
              </a:ext>
            </a:extLst>
          </p:cNvPr>
          <p:cNvSpPr txBox="1"/>
          <p:nvPr/>
        </p:nvSpPr>
        <p:spPr>
          <a:xfrm>
            <a:off x="69802" y="838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로고</a:t>
            </a: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C8BA7FA-7811-6044-BFB0-3DD150EAC577}"/>
              </a:ext>
            </a:extLst>
          </p:cNvPr>
          <p:cNvCxnSpPr>
            <a:cxnSpLocks/>
          </p:cNvCxnSpPr>
          <p:nvPr/>
        </p:nvCxnSpPr>
        <p:spPr>
          <a:xfrm>
            <a:off x="34901" y="12289652"/>
            <a:ext cx="12122198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A9894E43-3415-5442-BC84-C77D72E22AEB}"/>
              </a:ext>
            </a:extLst>
          </p:cNvPr>
          <p:cNvSpPr txBox="1">
            <a:spLocks/>
          </p:cNvSpPr>
          <p:nvPr/>
        </p:nvSpPr>
        <p:spPr>
          <a:xfrm>
            <a:off x="-6289329" y="1772782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로그인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관리자 메인 페이지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차트</a:t>
            </a:r>
            <a:r>
              <a:rPr lang="en-US" altLang="ko-KR" dirty="0">
                <a:solidFill>
                  <a:schemeClr val="bg1"/>
                </a:solidFill>
              </a:rPr>
              <a:t> 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Nav bar </a:t>
            </a:r>
            <a:r>
              <a:rPr lang="ko-KR" altLang="en-US" dirty="0">
                <a:solidFill>
                  <a:schemeClr val="bg1"/>
                </a:solidFill>
              </a:rPr>
              <a:t>눌러서 화면 바뀌는 것은 화면 전환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차트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성별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나이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연령대로</a:t>
            </a:r>
            <a:r>
              <a:rPr lang="en-US" altLang="ko-KR" dirty="0">
                <a:solidFill>
                  <a:schemeClr val="bg1"/>
                </a:solidFill>
              </a:rPr>
              <a:t>), </a:t>
            </a:r>
            <a:r>
              <a:rPr lang="ko-KR" altLang="en-US" dirty="0">
                <a:solidFill>
                  <a:schemeClr val="bg1"/>
                </a:solidFill>
              </a:rPr>
              <a:t>차량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유형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기간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달력</a:t>
            </a:r>
            <a:r>
              <a:rPr lang="en-US" altLang="ko-KR" dirty="0">
                <a:solidFill>
                  <a:schemeClr val="bg1"/>
                </a:solidFill>
              </a:rPr>
              <a:t>), </a:t>
            </a:r>
            <a:r>
              <a:rPr lang="ko-KR" altLang="en-US" dirty="0">
                <a:solidFill>
                  <a:schemeClr val="bg1"/>
                </a:solidFill>
              </a:rPr>
              <a:t>시간 등 원하는 옵션으로 볼 수 있는 차트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차트 바꿀 때 </a:t>
            </a:r>
            <a:r>
              <a:rPr lang="ko-KR" altLang="en-US" dirty="0" err="1">
                <a:solidFill>
                  <a:schemeClr val="bg1"/>
                </a:solidFill>
              </a:rPr>
              <a:t>비동기식</a:t>
            </a:r>
            <a:r>
              <a:rPr lang="en-US" altLang="ko-KR" dirty="0">
                <a:solidFill>
                  <a:schemeClr val="bg1"/>
                </a:solidFill>
              </a:rPr>
              <a:t>(ajax, </a:t>
            </a:r>
            <a:r>
              <a:rPr lang="en-US" altLang="ko-KR" dirty="0" err="1">
                <a:solidFill>
                  <a:schemeClr val="bg1"/>
                </a:solidFill>
              </a:rPr>
              <a:t>jstl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표가 같이 뜨도록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Drop down </a:t>
            </a:r>
            <a:r>
              <a:rPr lang="ko-KR" altLang="en-US" dirty="0">
                <a:solidFill>
                  <a:schemeClr val="bg1"/>
                </a:solidFill>
              </a:rPr>
              <a:t>누르면 조건이 추가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밑에 뿌려지고 조건 누르면 삭제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회원관리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회원 차량 유형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주민번호 뒷자리 암호화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등을 확인할 수 있는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검색 기능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드랍다운으로</a:t>
            </a:r>
            <a:r>
              <a:rPr lang="ko-KR" altLang="en-US" dirty="0">
                <a:solidFill>
                  <a:schemeClr val="bg1"/>
                </a:solidFill>
              </a:rPr>
              <a:t> 주제 정하고 검색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토큰 사용해 </a:t>
            </a:r>
            <a:r>
              <a:rPr lang="en-US" altLang="ko-KR" dirty="0">
                <a:solidFill>
                  <a:schemeClr val="bg1"/>
                </a:solidFill>
              </a:rPr>
              <a:t>FCM</a:t>
            </a: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같은 화면 밑에 </a:t>
            </a:r>
            <a:r>
              <a:rPr lang="en-US" altLang="ko-KR" dirty="0">
                <a:solidFill>
                  <a:schemeClr val="bg1"/>
                </a:solidFill>
              </a:rPr>
              <a:t>FCM</a:t>
            </a:r>
            <a:r>
              <a:rPr lang="ko-KR" altLang="en-US" dirty="0">
                <a:solidFill>
                  <a:schemeClr val="bg1"/>
                </a:solidFill>
              </a:rPr>
              <a:t>을 추가하기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FCM</a:t>
            </a: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원하는 기기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기능에 따라 자주 보내는 메시지를 보내거나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보내고 싶은 메시지를 보냄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사진과 함께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자주 보내는 </a:t>
            </a:r>
            <a:r>
              <a:rPr lang="en-US" altLang="ko-KR" dirty="0">
                <a:solidFill>
                  <a:schemeClr val="bg1"/>
                </a:solidFill>
              </a:rPr>
              <a:t>FCM</a:t>
            </a:r>
            <a:r>
              <a:rPr lang="ko-KR" altLang="en-US" dirty="0">
                <a:solidFill>
                  <a:schemeClr val="bg1"/>
                </a:solidFill>
              </a:rPr>
              <a:t>은 좋은 시나리오가 있다면 버튼 형식으로 추가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실시간 상황판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E8FE8E6F-DBD5-A74B-89A7-247E33CB4A2A}"/>
              </a:ext>
            </a:extLst>
          </p:cNvPr>
          <p:cNvSpPr/>
          <p:nvPr/>
        </p:nvSpPr>
        <p:spPr>
          <a:xfrm rot="5400000">
            <a:off x="1161827" y="4302445"/>
            <a:ext cx="4658625" cy="2763884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8BBAD-3C15-914E-9AAC-BE7A5829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162"/>
            <a:ext cx="12192000" cy="14158686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3D3F5242-5A36-C647-81CA-26D9CF4CF5EC}"/>
              </a:ext>
            </a:extLst>
          </p:cNvPr>
          <p:cNvSpPr/>
          <p:nvPr/>
        </p:nvSpPr>
        <p:spPr>
          <a:xfrm>
            <a:off x="0" y="2424495"/>
            <a:ext cx="1873770" cy="2507673"/>
          </a:xfrm>
          <a:prstGeom prst="rect">
            <a:avLst/>
          </a:prstGeom>
          <a:solidFill>
            <a:srgbClr val="1F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F11683-C362-3445-9D39-60600A2ED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20" y="1693571"/>
            <a:ext cx="1838870" cy="339484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98F452-9E4F-9A45-97FC-EB01C29CBA70}"/>
              </a:ext>
            </a:extLst>
          </p:cNvPr>
          <p:cNvSpPr/>
          <p:nvPr/>
        </p:nvSpPr>
        <p:spPr>
          <a:xfrm>
            <a:off x="243052" y="1693571"/>
            <a:ext cx="1582038" cy="265596"/>
          </a:xfrm>
          <a:prstGeom prst="rect">
            <a:avLst/>
          </a:prstGeom>
          <a:solidFill>
            <a:srgbClr val="213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27E0C-D356-D641-8075-9BB253EB4FB9}"/>
              </a:ext>
            </a:extLst>
          </p:cNvPr>
          <p:cNvSpPr txBox="1"/>
          <p:nvPr/>
        </p:nvSpPr>
        <p:spPr>
          <a:xfrm>
            <a:off x="207332" y="1729291"/>
            <a:ext cx="1269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dirty="0">
                <a:solidFill>
                  <a:schemeClr val="bg2">
                    <a:lumMod val="75000"/>
                  </a:schemeClr>
                </a:solidFill>
              </a:rPr>
              <a:t>Search &amp; Send Push</a:t>
            </a:r>
            <a:endParaRPr kumimoji="1" lang="ko-Kore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2BE66-E5AD-4D41-B754-9FBDDF988AE0}"/>
              </a:ext>
            </a:extLst>
          </p:cNvPr>
          <p:cNvSpPr/>
          <p:nvPr/>
        </p:nvSpPr>
        <p:spPr>
          <a:xfrm>
            <a:off x="1989397" y="1391826"/>
            <a:ext cx="2007394" cy="427419"/>
          </a:xfrm>
          <a:prstGeom prst="rect">
            <a:avLst/>
          </a:prstGeom>
          <a:solidFill>
            <a:srgbClr val="DE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E57280-DF53-0643-92A8-2E6B9FB9F944}"/>
              </a:ext>
            </a:extLst>
          </p:cNvPr>
          <p:cNvSpPr txBox="1"/>
          <p:nvPr/>
        </p:nvSpPr>
        <p:spPr>
          <a:xfrm>
            <a:off x="2109197" y="1357580"/>
            <a:ext cx="298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i="1" dirty="0">
                <a:latin typeface="Avenir Next Demi Bold" panose="020B0503020202020204" pitchFamily="34" charset="0"/>
                <a:ea typeface="Ayuthaya" pitchFamily="2" charset="-34"/>
                <a:cs typeface="Ayuthaya" pitchFamily="2" charset="-34"/>
              </a:rPr>
              <a:t>Search &amp; Send Push</a:t>
            </a:r>
            <a:endParaRPr kumimoji="1" lang="ko-Kore-KR" altLang="en-US" sz="2400" b="1" i="1" dirty="0">
              <a:latin typeface="Avenir Next Demi Bold" panose="020B0503020202020204" pitchFamily="34" charset="0"/>
              <a:cs typeface="Ayuthaya" pitchFamily="2" charset="-34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12E8D4-B3AB-4042-A17C-E286592573B6}"/>
              </a:ext>
            </a:extLst>
          </p:cNvPr>
          <p:cNvSpPr/>
          <p:nvPr/>
        </p:nvSpPr>
        <p:spPr>
          <a:xfrm>
            <a:off x="2582731" y="1767418"/>
            <a:ext cx="2007394" cy="427419"/>
          </a:xfrm>
          <a:prstGeom prst="rect">
            <a:avLst/>
          </a:prstGeom>
          <a:solidFill>
            <a:srgbClr val="DE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A9B35-4992-9C41-A189-62468D663164}"/>
              </a:ext>
            </a:extLst>
          </p:cNvPr>
          <p:cNvSpPr txBox="1"/>
          <p:nvPr/>
        </p:nvSpPr>
        <p:spPr>
          <a:xfrm>
            <a:off x="2479324" y="1851445"/>
            <a:ext cx="10118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&amp; Send Push</a:t>
            </a:r>
            <a:endParaRPr kumimoji="1" lang="ko-Kore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B76E854-D68B-0C40-867E-535BD943AF7C}"/>
              </a:ext>
            </a:extLst>
          </p:cNvPr>
          <p:cNvSpPr/>
          <p:nvPr/>
        </p:nvSpPr>
        <p:spPr>
          <a:xfrm>
            <a:off x="2237563" y="3389008"/>
            <a:ext cx="9607595" cy="30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1658DA55-F9DB-B047-8FA9-A6E33F3FF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14098"/>
              </p:ext>
            </p:extLst>
          </p:nvPr>
        </p:nvGraphicFramePr>
        <p:xfrm>
          <a:off x="3705892" y="3218204"/>
          <a:ext cx="6616472" cy="3320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70">
                  <a:extLst>
                    <a:ext uri="{9D8B030D-6E8A-4147-A177-3AD203B41FA5}">
                      <a16:colId xmlns:a16="http://schemas.microsoft.com/office/drawing/2014/main" val="4210094120"/>
                    </a:ext>
                  </a:extLst>
                </a:gridCol>
                <a:gridCol w="1153248">
                  <a:extLst>
                    <a:ext uri="{9D8B030D-6E8A-4147-A177-3AD203B41FA5}">
                      <a16:colId xmlns:a16="http://schemas.microsoft.com/office/drawing/2014/main" val="4161631655"/>
                    </a:ext>
                  </a:extLst>
                </a:gridCol>
                <a:gridCol w="827059">
                  <a:extLst>
                    <a:ext uri="{9D8B030D-6E8A-4147-A177-3AD203B41FA5}">
                      <a16:colId xmlns:a16="http://schemas.microsoft.com/office/drawing/2014/main" val="920051872"/>
                    </a:ext>
                  </a:extLst>
                </a:gridCol>
                <a:gridCol w="827059">
                  <a:extLst>
                    <a:ext uri="{9D8B030D-6E8A-4147-A177-3AD203B41FA5}">
                      <a16:colId xmlns:a16="http://schemas.microsoft.com/office/drawing/2014/main" val="4122502497"/>
                    </a:ext>
                  </a:extLst>
                </a:gridCol>
                <a:gridCol w="827059">
                  <a:extLst>
                    <a:ext uri="{9D8B030D-6E8A-4147-A177-3AD203B41FA5}">
                      <a16:colId xmlns:a16="http://schemas.microsoft.com/office/drawing/2014/main" val="1701911907"/>
                    </a:ext>
                  </a:extLst>
                </a:gridCol>
                <a:gridCol w="827059">
                  <a:extLst>
                    <a:ext uri="{9D8B030D-6E8A-4147-A177-3AD203B41FA5}">
                      <a16:colId xmlns:a16="http://schemas.microsoft.com/office/drawing/2014/main" val="3244815414"/>
                    </a:ext>
                  </a:extLst>
                </a:gridCol>
                <a:gridCol w="827059">
                  <a:extLst>
                    <a:ext uri="{9D8B030D-6E8A-4147-A177-3AD203B41FA5}">
                      <a16:colId xmlns:a16="http://schemas.microsoft.com/office/drawing/2014/main" val="229626572"/>
                    </a:ext>
                  </a:extLst>
                </a:gridCol>
                <a:gridCol w="827059">
                  <a:extLst>
                    <a:ext uri="{9D8B030D-6E8A-4147-A177-3AD203B41FA5}">
                      <a16:colId xmlns:a16="http://schemas.microsoft.com/office/drawing/2014/main" val="3990031321"/>
                    </a:ext>
                  </a:extLst>
                </a:gridCol>
              </a:tblGrid>
              <a:tr h="301877"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차량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모델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82304"/>
                  </a:ext>
                </a:extLst>
              </a:tr>
              <a:tr h="301877"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Multi01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김멀티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onata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10-3000-2567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990.03.21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52673"/>
                  </a:ext>
                </a:extLst>
              </a:tr>
              <a:tr h="301877"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Multi01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김멀티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onata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10-3000-2567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990.03.21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91282"/>
                  </a:ext>
                </a:extLst>
              </a:tr>
              <a:tr h="301877"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Multi01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김멀티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onata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10-3000-2567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990.03.21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33657"/>
                  </a:ext>
                </a:extLst>
              </a:tr>
              <a:tr h="301877"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Multi01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김멀티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onata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10-3000-2567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990.03.21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63399"/>
                  </a:ext>
                </a:extLst>
              </a:tr>
              <a:tr h="301877"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Multi01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김멀티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onata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10-3000-2567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990.03.21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46296"/>
                  </a:ext>
                </a:extLst>
              </a:tr>
              <a:tr h="301877"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Multi01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김멀티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onata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10-3000-2567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990.03.21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061265"/>
                  </a:ext>
                </a:extLst>
              </a:tr>
              <a:tr h="301877"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Multi01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김멀티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onata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10-3000-2567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990.03.21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364620"/>
                  </a:ext>
                </a:extLst>
              </a:tr>
              <a:tr h="301877"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Multi01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김멀티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onata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10-3000-2567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990.03.21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20003"/>
                  </a:ext>
                </a:extLst>
              </a:tr>
              <a:tr h="301877"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Multi01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김멀티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onata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10-3000-2567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990.03.21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48796"/>
                  </a:ext>
                </a:extLst>
              </a:tr>
              <a:tr h="301877"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Multi01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김멀티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onata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10-3000-2567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990.03.21</a:t>
                      </a:r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435" marR="74435" marT="37218" marB="3721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50789"/>
                  </a:ext>
                </a:extLst>
              </a:tr>
            </a:tbl>
          </a:graphicData>
        </a:graphic>
      </p:graphicFrame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CE0BA3B7-8321-B14F-9908-3BE3590BC7B6}"/>
              </a:ext>
            </a:extLst>
          </p:cNvPr>
          <p:cNvSpPr/>
          <p:nvPr/>
        </p:nvSpPr>
        <p:spPr>
          <a:xfrm>
            <a:off x="9577228" y="3541820"/>
            <a:ext cx="667993" cy="230699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bg1"/>
                </a:solidFill>
              </a:rPr>
              <a:t>Send Push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82B8EB91-083C-9742-BCFC-6CC9CDDF6896}"/>
              </a:ext>
            </a:extLst>
          </p:cNvPr>
          <p:cNvSpPr/>
          <p:nvPr/>
        </p:nvSpPr>
        <p:spPr>
          <a:xfrm>
            <a:off x="9577228" y="3856452"/>
            <a:ext cx="667993" cy="230699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bg1"/>
                </a:solidFill>
              </a:rPr>
              <a:t>Send Push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9111F70F-CE65-9645-B092-5008EA99AB8D}"/>
              </a:ext>
            </a:extLst>
          </p:cNvPr>
          <p:cNvSpPr/>
          <p:nvPr/>
        </p:nvSpPr>
        <p:spPr>
          <a:xfrm>
            <a:off x="9577228" y="4161252"/>
            <a:ext cx="667993" cy="230699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bg1"/>
                </a:solidFill>
              </a:rPr>
              <a:t>Send Push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D9A5FF4D-497F-084B-8428-596617242D65}"/>
              </a:ext>
            </a:extLst>
          </p:cNvPr>
          <p:cNvSpPr/>
          <p:nvPr/>
        </p:nvSpPr>
        <p:spPr>
          <a:xfrm>
            <a:off x="9577228" y="4466052"/>
            <a:ext cx="667993" cy="230699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bg1"/>
                </a:solidFill>
              </a:rPr>
              <a:t>Send Push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4DD06E49-FD92-4944-8623-4C05C5ADD43C}"/>
              </a:ext>
            </a:extLst>
          </p:cNvPr>
          <p:cNvSpPr/>
          <p:nvPr/>
        </p:nvSpPr>
        <p:spPr>
          <a:xfrm>
            <a:off x="9577228" y="4770852"/>
            <a:ext cx="667993" cy="230699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bg1"/>
                </a:solidFill>
              </a:rPr>
              <a:t>Send Push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EAB33051-C5A5-8148-8801-4601C0B5D7C4}"/>
              </a:ext>
            </a:extLst>
          </p:cNvPr>
          <p:cNvSpPr/>
          <p:nvPr/>
        </p:nvSpPr>
        <p:spPr>
          <a:xfrm>
            <a:off x="9577228" y="5065821"/>
            <a:ext cx="667993" cy="230699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bg1"/>
                </a:solidFill>
              </a:rPr>
              <a:t>Send Push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DE5832B8-06A7-CF49-BD81-D446B05C977D}"/>
              </a:ext>
            </a:extLst>
          </p:cNvPr>
          <p:cNvSpPr/>
          <p:nvPr/>
        </p:nvSpPr>
        <p:spPr>
          <a:xfrm>
            <a:off x="9577228" y="5370621"/>
            <a:ext cx="667993" cy="230699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bg1"/>
                </a:solidFill>
              </a:rPr>
              <a:t>Send Push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87B0F620-7FE0-FC4D-A622-44BE3A93DC1E}"/>
              </a:ext>
            </a:extLst>
          </p:cNvPr>
          <p:cNvSpPr/>
          <p:nvPr/>
        </p:nvSpPr>
        <p:spPr>
          <a:xfrm>
            <a:off x="9577228" y="5665589"/>
            <a:ext cx="667993" cy="230699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bg1"/>
                </a:solidFill>
              </a:rPr>
              <a:t>Send Push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1AFA69E8-AA17-BC4A-AC40-1D7D2149026E}"/>
              </a:ext>
            </a:extLst>
          </p:cNvPr>
          <p:cNvSpPr/>
          <p:nvPr/>
        </p:nvSpPr>
        <p:spPr>
          <a:xfrm>
            <a:off x="9577228" y="5970389"/>
            <a:ext cx="667993" cy="230699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bg1"/>
                </a:solidFill>
              </a:rPr>
              <a:t>Send Push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84D2E8DF-50A4-964F-A61B-399725A3ECDF}"/>
              </a:ext>
            </a:extLst>
          </p:cNvPr>
          <p:cNvSpPr/>
          <p:nvPr/>
        </p:nvSpPr>
        <p:spPr>
          <a:xfrm>
            <a:off x="9577228" y="6265357"/>
            <a:ext cx="667993" cy="230699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bg1"/>
                </a:solidFill>
              </a:rPr>
              <a:t>Send Push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6B5BDD4C-E386-5E46-9F05-C258EA8C3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299" y="2807537"/>
            <a:ext cx="673100" cy="3937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D3167E-C513-074F-BC82-CDA993C90ED1}"/>
              </a:ext>
            </a:extLst>
          </p:cNvPr>
          <p:cNvSpPr/>
          <p:nvPr/>
        </p:nvSpPr>
        <p:spPr>
          <a:xfrm>
            <a:off x="6430297" y="2910348"/>
            <a:ext cx="206477" cy="14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34906-DEF8-624D-8E40-74B6FF5ADEA7}"/>
              </a:ext>
            </a:extLst>
          </p:cNvPr>
          <p:cNvSpPr txBox="1"/>
          <p:nvPr/>
        </p:nvSpPr>
        <p:spPr>
          <a:xfrm>
            <a:off x="6364517" y="289227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아이디</a:t>
            </a:r>
            <a:endParaRPr kumimoji="1" lang="ko-Kore-KR" altLang="en-US" sz="8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0E7D174-208B-3649-B11B-565550C25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9196" y="7666846"/>
            <a:ext cx="9866493" cy="5694329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EFC11987-3486-204B-8C0C-662729ED44F6}"/>
              </a:ext>
            </a:extLst>
          </p:cNvPr>
          <p:cNvSpPr txBox="1"/>
          <p:nvPr/>
        </p:nvSpPr>
        <p:spPr>
          <a:xfrm>
            <a:off x="2237563" y="7890505"/>
            <a:ext cx="1483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latin typeface="Avenir Next Medium" panose="020B0503020202020204" pitchFamily="34" charset="0"/>
                <a:ea typeface="Ayuthaya" pitchFamily="2" charset="-34"/>
                <a:cs typeface="Ayuthaya" pitchFamily="2" charset="-34"/>
              </a:rPr>
              <a:t>Send Push to All Customers</a:t>
            </a:r>
            <a:endParaRPr kumimoji="1" lang="ko-Kore-KR" altLang="en-US" sz="800" dirty="0">
              <a:latin typeface="Avenir Next Medium" panose="020B0503020202020204" pitchFamily="34" charset="0"/>
              <a:cs typeface="Ayuthaya" pitchFamily="2" charset="-34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6146FC3-2696-814F-B9C2-A61A2A19A65D}"/>
              </a:ext>
            </a:extLst>
          </p:cNvPr>
          <p:cNvSpPr txBox="1"/>
          <p:nvPr/>
        </p:nvSpPr>
        <p:spPr>
          <a:xfrm>
            <a:off x="10245221" y="3163236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err="1">
                <a:solidFill>
                  <a:srgbClr val="FF0000"/>
                </a:solidFill>
              </a:rPr>
              <a:t>클릭시</a:t>
            </a:r>
            <a:r>
              <a:rPr kumimoji="1" lang="ko-KR" altLang="en-US" sz="1050" dirty="0">
                <a:solidFill>
                  <a:srgbClr val="FF0000"/>
                </a:solidFill>
              </a:rPr>
              <a:t>  푸시 팝업 생성</a:t>
            </a:r>
            <a:endParaRPr kumimoji="1" lang="en-US" altLang="ko-Kore-KR" sz="1050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A253841-FBC0-D54F-9C94-C51994AFF587}"/>
              </a:ext>
            </a:extLst>
          </p:cNvPr>
          <p:cNvSpPr txBox="1"/>
          <p:nvPr/>
        </p:nvSpPr>
        <p:spPr>
          <a:xfrm>
            <a:off x="3801866" y="84613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Medium" panose="020B0503020202020204" pitchFamily="34" charset="0"/>
                <a:ea typeface="Ayuthaya" pitchFamily="2" charset="-34"/>
                <a:cs typeface="Ayuthaya" pitchFamily="2" charset="-34"/>
              </a:rPr>
              <a:t>Title</a:t>
            </a:r>
            <a:endParaRPr kumimoji="1"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Next Medium" panose="020B0503020202020204" pitchFamily="34" charset="0"/>
              <a:cs typeface="Ayuthaya" pitchFamily="2" charset="-34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BCFEE253-989A-7140-B889-2A64CBF73079}"/>
              </a:ext>
            </a:extLst>
          </p:cNvPr>
          <p:cNvSpPr/>
          <p:nvPr/>
        </p:nvSpPr>
        <p:spPr>
          <a:xfrm>
            <a:off x="3869162" y="8817730"/>
            <a:ext cx="5609029" cy="345252"/>
          </a:xfrm>
          <a:prstGeom prst="roundRect">
            <a:avLst>
              <a:gd name="adj" fmla="val 10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bg2">
                    <a:lumMod val="90000"/>
                  </a:schemeClr>
                </a:solidFill>
              </a:rPr>
              <a:t>Push Title</a:t>
            </a:r>
            <a:endParaRPr kumimoji="1" lang="ko-Kore-KR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2F8009C-98E0-CF46-A9F5-30EDF6FAB44E}"/>
              </a:ext>
            </a:extLst>
          </p:cNvPr>
          <p:cNvSpPr txBox="1"/>
          <p:nvPr/>
        </p:nvSpPr>
        <p:spPr>
          <a:xfrm>
            <a:off x="3801866" y="9390259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Medium" panose="020B0503020202020204" pitchFamily="34" charset="0"/>
                <a:ea typeface="Ayuthaya" pitchFamily="2" charset="-34"/>
                <a:cs typeface="Ayuthaya" pitchFamily="2" charset="-34"/>
              </a:rPr>
              <a:t>Contents</a:t>
            </a:r>
            <a:endParaRPr kumimoji="1"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Next Medium" panose="020B0503020202020204" pitchFamily="34" charset="0"/>
              <a:cs typeface="Ayuthaya" pitchFamily="2" charset="-34"/>
            </a:endParaRP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25A508DD-DBA3-C742-913E-6199386AEEB7}"/>
              </a:ext>
            </a:extLst>
          </p:cNvPr>
          <p:cNvSpPr/>
          <p:nvPr/>
        </p:nvSpPr>
        <p:spPr>
          <a:xfrm>
            <a:off x="3869162" y="9746605"/>
            <a:ext cx="5609029" cy="1710361"/>
          </a:xfrm>
          <a:prstGeom prst="roundRect">
            <a:avLst>
              <a:gd name="adj" fmla="val 101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bg2">
                    <a:lumMod val="90000"/>
                  </a:schemeClr>
                </a:solidFill>
              </a:rPr>
              <a:t>Push Contents</a:t>
            </a:r>
            <a:endParaRPr kumimoji="1" lang="ko-Kore-KR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B57908-0EB5-D84F-A6F7-F26A9AF6F97B}"/>
              </a:ext>
            </a:extLst>
          </p:cNvPr>
          <p:cNvSpPr txBox="1"/>
          <p:nvPr/>
        </p:nvSpPr>
        <p:spPr>
          <a:xfrm>
            <a:off x="3801866" y="11700790"/>
            <a:ext cx="827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Medium" panose="020B0503020202020204" pitchFamily="34" charset="0"/>
                <a:ea typeface="Ayuthaya" pitchFamily="2" charset="-34"/>
                <a:cs typeface="Ayuthaya" pitchFamily="2" charset="-34"/>
              </a:rPr>
              <a:t>Image</a:t>
            </a:r>
            <a:endParaRPr kumimoji="1"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Next Medium" panose="020B0503020202020204" pitchFamily="34" charset="0"/>
              <a:cs typeface="Ayuthaya" pitchFamily="2" charset="-34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62E44F87-C93E-D048-BE4F-1D832B0899CD}"/>
              </a:ext>
            </a:extLst>
          </p:cNvPr>
          <p:cNvSpPr/>
          <p:nvPr/>
        </p:nvSpPr>
        <p:spPr>
          <a:xfrm>
            <a:off x="3869162" y="12066756"/>
            <a:ext cx="591829" cy="215445"/>
          </a:xfrm>
          <a:prstGeom prst="roundRect">
            <a:avLst>
              <a:gd name="adj" fmla="val 10140"/>
            </a:avLst>
          </a:prstGeom>
          <a:solidFill>
            <a:srgbClr val="00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Uploa</a:t>
            </a:r>
            <a:r>
              <a:rPr kumimoji="1" lang="en-US" altLang="ko-Kore-KR" sz="1050" dirty="0">
                <a:solidFill>
                  <a:schemeClr val="bg1"/>
                </a:solidFill>
              </a:rPr>
              <a:t>d</a:t>
            </a:r>
            <a:endParaRPr kumimoji="1" lang="ko-Kore-KR" altLang="en-US" sz="105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D6814A-054D-BE4A-AEBA-DDFBF58212BC}"/>
              </a:ext>
            </a:extLst>
          </p:cNvPr>
          <p:cNvSpPr txBox="1"/>
          <p:nvPr/>
        </p:nvSpPr>
        <p:spPr>
          <a:xfrm>
            <a:off x="4460991" y="1206675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latin typeface="Avenir Next Medium" panose="020B0503020202020204" pitchFamily="34" charset="0"/>
                <a:ea typeface="Ayuthaya" pitchFamily="2" charset="-34"/>
                <a:cs typeface="Ayuthaya" pitchFamily="2" charset="-34"/>
              </a:rPr>
              <a:t>Abc.png</a:t>
            </a:r>
            <a:endParaRPr kumimoji="1" lang="ko-Kore-KR" altLang="en-US" sz="800" dirty="0">
              <a:latin typeface="Avenir Next Medium" panose="020B0503020202020204" pitchFamily="34" charset="0"/>
              <a:cs typeface="Ayuthaya" pitchFamily="2" charset="-34"/>
            </a:endParaRPr>
          </a:p>
        </p:txBody>
      </p:sp>
      <p:sp>
        <p:nvSpPr>
          <p:cNvPr id="133" name="모서리가 둥근 직사각형 132">
            <a:extLst>
              <a:ext uri="{FF2B5EF4-FFF2-40B4-BE49-F238E27FC236}">
                <a16:creationId xmlns:a16="http://schemas.microsoft.com/office/drawing/2014/main" id="{6D0A5CA7-DD65-EB41-8C94-C131ED14D889}"/>
              </a:ext>
            </a:extLst>
          </p:cNvPr>
          <p:cNvSpPr/>
          <p:nvPr/>
        </p:nvSpPr>
        <p:spPr>
          <a:xfrm>
            <a:off x="8707351" y="12725642"/>
            <a:ext cx="770840" cy="280611"/>
          </a:xfrm>
          <a:prstGeom prst="roundRect">
            <a:avLst>
              <a:gd name="adj" fmla="val 10140"/>
            </a:avLst>
          </a:prstGeom>
          <a:solidFill>
            <a:srgbClr val="DE3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chemeClr val="bg1"/>
                </a:solidFill>
              </a:rPr>
              <a:t>Send Push</a:t>
            </a:r>
            <a:endParaRPr kumimoji="1" lang="ko-Kore-KR" altLang="en-US" sz="105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CFB42-1A00-0B45-9582-2142F2019019}"/>
              </a:ext>
            </a:extLst>
          </p:cNvPr>
          <p:cNvSpPr/>
          <p:nvPr/>
        </p:nvSpPr>
        <p:spPr>
          <a:xfrm>
            <a:off x="2025926" y="13361187"/>
            <a:ext cx="10030867" cy="1055389"/>
          </a:xfrm>
          <a:prstGeom prst="rect">
            <a:avLst/>
          </a:prstGeom>
          <a:solidFill>
            <a:srgbClr val="E0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831E754-8487-A74A-8284-927F78BC85DA}"/>
              </a:ext>
            </a:extLst>
          </p:cNvPr>
          <p:cNvSpPr/>
          <p:nvPr/>
        </p:nvSpPr>
        <p:spPr>
          <a:xfrm>
            <a:off x="69802" y="838234"/>
            <a:ext cx="1312269" cy="396404"/>
          </a:xfrm>
          <a:prstGeom prst="rect">
            <a:avLst/>
          </a:prstGeom>
          <a:solidFill>
            <a:srgbClr val="F54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6EE1332-B298-2540-8BB3-1EFFFA45EE83}"/>
              </a:ext>
            </a:extLst>
          </p:cNvPr>
          <p:cNvSpPr txBox="1"/>
          <p:nvPr/>
        </p:nvSpPr>
        <p:spPr>
          <a:xfrm>
            <a:off x="79606" y="8653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5079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756</Words>
  <Application>Microsoft Office PowerPoint</Application>
  <PresentationFormat>사용자 지정</PresentationFormat>
  <Paragraphs>338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Avenir Next Demi Bold</vt:lpstr>
      <vt:lpstr>Avenir Next Medium</vt:lpstr>
      <vt:lpstr>Ayuthaya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정재욱[ 학부재학 / 경영학부 ]</dc:creator>
  <cp:lastModifiedBy>Master</cp:lastModifiedBy>
  <cp:revision>29</cp:revision>
  <dcterms:created xsi:type="dcterms:W3CDTF">2020-11-24T06:13:00Z</dcterms:created>
  <dcterms:modified xsi:type="dcterms:W3CDTF">2020-11-25T13:04:11Z</dcterms:modified>
</cp:coreProperties>
</file>