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458" r:id="rId3"/>
    <p:sldId id="2459" r:id="rId4"/>
    <p:sldId id="356" r:id="rId5"/>
    <p:sldId id="454" r:id="rId6"/>
    <p:sldId id="740" r:id="rId7"/>
    <p:sldId id="393" r:id="rId8"/>
    <p:sldId id="766" r:id="rId9"/>
    <p:sldId id="767" r:id="rId10"/>
    <p:sldId id="453" r:id="rId11"/>
    <p:sldId id="761" r:id="rId12"/>
    <p:sldId id="762" r:id="rId13"/>
    <p:sldId id="2460" r:id="rId14"/>
    <p:sldId id="764" r:id="rId15"/>
    <p:sldId id="557" r:id="rId16"/>
    <p:sldId id="765" r:id="rId17"/>
    <p:sldId id="760" r:id="rId18"/>
    <p:sldId id="257" r:id="rId19"/>
    <p:sldId id="443" r:id="rId20"/>
    <p:sldId id="768"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0D8"/>
    <a:srgbClr val="A6A6A6"/>
    <a:srgbClr val="FFFFFF"/>
    <a:srgbClr val="000000"/>
    <a:srgbClr val="F8F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66" autoAdjust="0"/>
    <p:restoredTop sz="94660"/>
  </p:normalViewPr>
  <p:slideViewPr>
    <p:cSldViewPr snapToGrid="0" showGuides="1">
      <p:cViewPr varScale="1">
        <p:scale>
          <a:sx n="88" d="100"/>
          <a:sy n="88" d="100"/>
        </p:scale>
        <p:origin x="96" y="54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82DBC-28F3-432C-BB17-C5ACEC83107F}" type="datetimeFigureOut">
              <a:rPr lang="ko-KR" altLang="en-US" smtClean="0"/>
              <a:t>2020-10-07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CEF48-7C84-49F6-9A97-210E3DFD6040}" type="slidenum">
              <a:rPr lang="ko-KR" altLang="en-US" smtClean="0"/>
              <a:t>‹#›</a:t>
            </a:fld>
            <a:endParaRPr lang="ko-KR" altLang="en-US"/>
          </a:p>
        </p:txBody>
      </p:sp>
    </p:spTree>
    <p:extLst>
      <p:ext uri="{BB962C8B-B14F-4D97-AF65-F5344CB8AC3E}">
        <p14:creationId xmlns:p14="http://schemas.microsoft.com/office/powerpoint/2010/main" val="1551711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5BF9376-8F0F-42C4-B583-139E72EBA363}"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55508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5BF9376-8F0F-42C4-B583-139E72EBA363}" type="slidenum">
              <a:rPr lang="ko-KR" altLang="en-US" smtClean="0">
                <a:solidFill>
                  <a:prstClr val="black"/>
                </a:solidFill>
              </a:rPr>
              <a:pPr/>
              <a:t>3</a:t>
            </a:fld>
            <a:endParaRPr lang="ko-KR" altLang="en-US" dirty="0">
              <a:solidFill>
                <a:prstClr val="black"/>
              </a:solidFill>
            </a:endParaRPr>
          </a:p>
        </p:txBody>
      </p:sp>
    </p:spTree>
    <p:extLst>
      <p:ext uri="{BB962C8B-B14F-4D97-AF65-F5344CB8AC3E}">
        <p14:creationId xmlns:p14="http://schemas.microsoft.com/office/powerpoint/2010/main" val="295144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직무에서는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필요합니다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왜냐하면 만약 </a:t>
            </a:r>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않는다면 </a:t>
            </a:r>
            <a:r>
              <a:rPr lang="en-US" altLang="ko-KR" sz="1200" b="1" dirty="0">
                <a:latin typeface="맑은 고딕" panose="020B0503020000020004" pitchFamily="50" charset="-127"/>
                <a:ea typeface="+mn-ea"/>
              </a:rPr>
              <a:t>(                            ) </a:t>
            </a:r>
            <a:r>
              <a:rPr lang="ko-KR" altLang="en-US" sz="1200" b="1" dirty="0">
                <a:latin typeface="맑은 고딕" panose="020B0503020000020004" pitchFamily="50" charset="-127"/>
                <a:ea typeface="+mn-ea"/>
              </a:rPr>
              <a:t>수 없을 것입니다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저의 강점인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을 활용하여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의 상황에서 잘 대처하겠습니다</a:t>
            </a:r>
            <a:r>
              <a:rPr lang="en-US" altLang="ko-KR" sz="1200" b="1" dirty="0">
                <a:latin typeface="맑은 고딕" panose="020B0503020000020004" pitchFamily="50" charset="-127"/>
                <a:ea typeface="+mn-ea"/>
              </a:rPr>
              <a:t>.</a:t>
            </a:r>
          </a:p>
        </p:txBody>
      </p:sp>
      <p:sp>
        <p:nvSpPr>
          <p:cNvPr id="4" name="슬라이드 번호 개체 틀 3"/>
          <p:cNvSpPr>
            <a:spLocks noGrp="1"/>
          </p:cNvSpPr>
          <p:nvPr>
            <p:ph type="sldNum" sz="quarter" idx="10"/>
          </p:nvPr>
        </p:nvSpPr>
        <p:spPr/>
        <p:txBody>
          <a:bodyPr/>
          <a:lstStyle/>
          <a:p>
            <a:fld id="{5B9D141A-36B7-4B02-8A13-260D896900DD}" type="slidenum">
              <a:rPr lang="ko-KR" altLang="en-US" smtClean="0"/>
              <a:pPr/>
              <a:t>7</a:t>
            </a:fld>
            <a:endParaRPr lang="ko-KR" altLang="en-US"/>
          </a:p>
        </p:txBody>
      </p:sp>
    </p:spTree>
    <p:extLst>
      <p:ext uri="{BB962C8B-B14F-4D97-AF65-F5344CB8AC3E}">
        <p14:creationId xmlns:p14="http://schemas.microsoft.com/office/powerpoint/2010/main" val="373636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직무에서는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필요합니다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왜냐하면 만약 </a:t>
            </a:r>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않는다면 </a:t>
            </a:r>
            <a:r>
              <a:rPr lang="en-US" altLang="ko-KR" sz="1200" b="1" dirty="0">
                <a:latin typeface="맑은 고딕" panose="020B0503020000020004" pitchFamily="50" charset="-127"/>
                <a:ea typeface="+mn-ea"/>
              </a:rPr>
              <a:t>(                            ) </a:t>
            </a:r>
            <a:r>
              <a:rPr lang="ko-KR" altLang="en-US" sz="1200" b="1" dirty="0">
                <a:latin typeface="맑은 고딕" panose="020B0503020000020004" pitchFamily="50" charset="-127"/>
                <a:ea typeface="+mn-ea"/>
              </a:rPr>
              <a:t>수 없을 것입니다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저의 강점인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을 활용하여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의 상황에서 잘 대처하겠습니다</a:t>
            </a:r>
            <a:r>
              <a:rPr lang="en-US" altLang="ko-KR" sz="1200" b="1" dirty="0">
                <a:latin typeface="맑은 고딕" panose="020B0503020000020004" pitchFamily="50" charset="-127"/>
                <a:ea typeface="+mn-ea"/>
              </a:rPr>
              <a:t>.</a:t>
            </a:r>
          </a:p>
        </p:txBody>
      </p:sp>
      <p:sp>
        <p:nvSpPr>
          <p:cNvPr id="4" name="슬라이드 번호 개체 틀 3"/>
          <p:cNvSpPr>
            <a:spLocks noGrp="1"/>
          </p:cNvSpPr>
          <p:nvPr>
            <p:ph type="sldNum" sz="quarter" idx="10"/>
          </p:nvPr>
        </p:nvSpPr>
        <p:spPr/>
        <p:txBody>
          <a:bodyPr/>
          <a:lstStyle/>
          <a:p>
            <a:fld id="{5B9D141A-36B7-4B02-8A13-260D896900DD}" type="slidenum">
              <a:rPr lang="ko-KR" altLang="en-US" smtClean="0"/>
              <a:pPr/>
              <a:t>10</a:t>
            </a:fld>
            <a:endParaRPr lang="ko-KR" altLang="en-US"/>
          </a:p>
        </p:txBody>
      </p:sp>
    </p:spTree>
    <p:extLst>
      <p:ext uri="{BB962C8B-B14F-4D97-AF65-F5344CB8AC3E}">
        <p14:creationId xmlns:p14="http://schemas.microsoft.com/office/powerpoint/2010/main" val="144353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9241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428108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1"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190525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강조_BLACK">
    <p:spTree>
      <p:nvGrpSpPr>
        <p:cNvPr id="1" name=""/>
        <p:cNvGrpSpPr/>
        <p:nvPr/>
      </p:nvGrpSpPr>
      <p:grpSpPr>
        <a:xfrm>
          <a:off x="0" y="0"/>
          <a:ext cx="0" cy="0"/>
          <a:chOff x="0" y="0"/>
          <a:chExt cx="0" cy="0"/>
        </a:xfrm>
      </p:grpSpPr>
      <p:sp>
        <p:nvSpPr>
          <p:cNvPr id="3" name="직사각형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3500" rtlCol="0" anchor="ctr"/>
          <a:lstStyle/>
          <a:p>
            <a:pPr lvl="0" algn="ctr"/>
            <a:endParaRPr lang="ko-KR" altLang="en-US" sz="1050" dirty="0"/>
          </a:p>
        </p:txBody>
      </p:sp>
    </p:spTree>
    <p:extLst>
      <p:ext uri="{BB962C8B-B14F-4D97-AF65-F5344CB8AC3E}">
        <p14:creationId xmlns:p14="http://schemas.microsoft.com/office/powerpoint/2010/main" val="533744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본문기본2">
    <p:spTree>
      <p:nvGrpSpPr>
        <p:cNvPr id="1" name=""/>
        <p:cNvGrpSpPr/>
        <p:nvPr/>
      </p:nvGrpSpPr>
      <p:grpSpPr>
        <a:xfrm>
          <a:off x="0" y="0"/>
          <a:ext cx="0" cy="0"/>
          <a:chOff x="0" y="0"/>
          <a:chExt cx="0" cy="0"/>
        </a:xfrm>
      </p:grpSpPr>
      <p:sp>
        <p:nvSpPr>
          <p:cNvPr id="2" name="제목 1"/>
          <p:cNvSpPr>
            <a:spLocks noGrp="1"/>
          </p:cNvSpPr>
          <p:nvPr>
            <p:ph type="title"/>
          </p:nvPr>
        </p:nvSpPr>
        <p:spPr>
          <a:xfrm>
            <a:off x="342900" y="113857"/>
            <a:ext cx="10972800" cy="666750"/>
          </a:xfrm>
          <a:prstGeom prst="rect">
            <a:avLst/>
          </a:prstGeom>
        </p:spPr>
        <p:txBody>
          <a:bodyPr/>
          <a:lstStyle>
            <a:lvl1pPr>
              <a:defRPr sz="2800">
                <a:solidFill>
                  <a:schemeClr val="tx1"/>
                </a:solidFill>
                <a:latin typeface="나눔고딕 ExtraBold" panose="020D0904000000000000" pitchFamily="50" charset="-127"/>
                <a:ea typeface="나눔고딕 ExtraBold" panose="020D0904000000000000" pitchFamily="50" charset="-127"/>
              </a:defRPr>
            </a:lvl1pPr>
          </a:lstStyle>
          <a:p>
            <a:r>
              <a:rPr lang="ko-KR" altLang="en-US" dirty="0"/>
              <a:t>마스터 제목 스타일 편집</a:t>
            </a:r>
          </a:p>
        </p:txBody>
      </p:sp>
      <p:sp>
        <p:nvSpPr>
          <p:cNvPr id="4" name="날짜 개체 틀 3"/>
          <p:cNvSpPr>
            <a:spLocks noGrp="1"/>
          </p:cNvSpPr>
          <p:nvPr>
            <p:ph type="dt" sz="half" idx="10"/>
          </p:nvPr>
        </p:nvSpPr>
        <p:spPr>
          <a:xfrm>
            <a:off x="609600" y="6356351"/>
            <a:ext cx="2844800" cy="365125"/>
          </a:xfrm>
          <a:prstGeom prst="rect">
            <a:avLst/>
          </a:prstGeom>
        </p:spPr>
        <p:txBody>
          <a:bodyPr/>
          <a:lstStyle>
            <a:lvl1pPr>
              <a:defRPr/>
            </a:lvl1pPr>
          </a:lstStyle>
          <a:p>
            <a:pPr>
              <a:defRPr/>
            </a:pPr>
            <a:fld id="{D02451A6-E467-4914-AFE6-C2643DE48F6B}" type="datetimeFigureOut">
              <a:rPr lang="ko-KR" altLang="en-US"/>
              <a:pPr>
                <a:defRPr/>
              </a:pPr>
              <a:t>2020-10-07</a:t>
            </a:fld>
            <a:endParaRPr lang="ko-KR" altLang="en-US"/>
          </a:p>
        </p:txBody>
      </p:sp>
      <p:sp>
        <p:nvSpPr>
          <p:cNvPr id="5" name="슬라이드 번호 개체 틀 5"/>
          <p:cNvSpPr>
            <a:spLocks noGrp="1"/>
          </p:cNvSpPr>
          <p:nvPr>
            <p:ph type="sldNum" sz="quarter" idx="11"/>
          </p:nvPr>
        </p:nvSpPr>
        <p:spPr>
          <a:xfrm>
            <a:off x="8737600" y="6356351"/>
            <a:ext cx="2844800" cy="365125"/>
          </a:xfrm>
          <a:prstGeom prst="rect">
            <a:avLst/>
          </a:prstGeom>
        </p:spPr>
        <p:txBody>
          <a:bodyPr/>
          <a:lstStyle>
            <a:lvl1pPr>
              <a:defRPr/>
            </a:lvl1pPr>
          </a:lstStyle>
          <a:p>
            <a:pPr>
              <a:defRPr/>
            </a:pPr>
            <a:fld id="{2FC7EC5B-56B6-4F1B-8322-1AA190245862}" type="slidenum">
              <a:rPr lang="ko-KR" altLang="en-US"/>
              <a:pPr>
                <a:defRPr/>
              </a:pPr>
              <a:t>‹#›</a:t>
            </a:fld>
            <a:endParaRPr lang="ko-KR" altLang="en-US"/>
          </a:p>
        </p:txBody>
      </p:sp>
      <p:sp>
        <p:nvSpPr>
          <p:cNvPr id="6" name="직사각형 5"/>
          <p:cNvSpPr/>
          <p:nvPr userDrawn="1"/>
        </p:nvSpPr>
        <p:spPr>
          <a:xfrm>
            <a:off x="112627" y="0"/>
            <a:ext cx="74216" cy="612000"/>
          </a:xfrm>
          <a:prstGeom prst="rect">
            <a:avLst/>
          </a:prstGeom>
          <a:solidFill>
            <a:srgbClr val="3C9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074807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71128" y="274639"/>
            <a:ext cx="11011273" cy="626020"/>
          </a:xfrm>
        </p:spPr>
        <p:txBody>
          <a:bodyPr>
            <a:normAutofit/>
          </a:bodyPr>
          <a:lstStyle>
            <a:lvl1pPr algn="l">
              <a:defRPr sz="3200">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p>
        </p:txBody>
      </p:sp>
      <p:cxnSp>
        <p:nvCxnSpPr>
          <p:cNvPr id="7" name="직선 연결선 6"/>
          <p:cNvCxnSpPr/>
          <p:nvPr userDrawn="1"/>
        </p:nvCxnSpPr>
        <p:spPr>
          <a:xfrm>
            <a:off x="571127" y="900659"/>
            <a:ext cx="11049748" cy="0"/>
          </a:xfrm>
          <a:prstGeom prst="line">
            <a:avLst/>
          </a:prstGeom>
          <a:ln>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userDrawn="1"/>
        </p:nvSpPr>
        <p:spPr bwMode="auto">
          <a:xfrm>
            <a:off x="11840511" y="6620602"/>
            <a:ext cx="14106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scene3d>
              <a:camera prst="orthographicFront"/>
              <a:lightRig rig="threePt" dir="t"/>
            </a:scene3d>
            <a:sp3d/>
          </a:bodyPr>
          <a:lstStyle/>
          <a:p>
            <a:pPr algn="r"/>
            <a:fld id="{88B3AE5A-10BA-4173-8E7E-D8F2BB88D393}" type="slidenum">
              <a:rPr kumimoji="1" lang="en-US" altLang="ko-KR" sz="900" smtClean="0">
                <a:ln>
                  <a:solidFill>
                    <a:prstClr val="black">
                      <a:alpha val="0"/>
                    </a:prstClr>
                  </a:solidFill>
                </a:ln>
                <a:solidFill>
                  <a:schemeClr val="tx1">
                    <a:lumMod val="65000"/>
                    <a:lumOff val="35000"/>
                  </a:schemeClr>
                </a:solidFill>
                <a:latin typeface="Arial" panose="020B0604020202020204" pitchFamily="34" charset="0"/>
                <a:cs typeface="Arial" panose="020B0604020202020204" pitchFamily="34" charset="0"/>
              </a:rPr>
              <a:pPr algn="r"/>
              <a:t>‹#›</a:t>
            </a:fld>
            <a:endParaRPr kumimoji="1" lang="ko-KR" altLang="ko-KR" sz="900" dirty="0">
              <a:ln>
                <a:solidFill>
                  <a:prstClr val="black">
                    <a:alpha val="0"/>
                  </a:prstClr>
                </a:solidFill>
              </a:ln>
              <a:solidFill>
                <a:schemeClr val="tx1">
                  <a:lumMod val="65000"/>
                  <a:lumOff val="35000"/>
                </a:schemeClr>
              </a:solidFill>
              <a:latin typeface="Arial" panose="020B0604020202020204" pitchFamily="34" charset="0"/>
              <a:cs typeface="Arial" panose="020B0604020202020204" pitchFamily="34" charset="0"/>
            </a:endParaRPr>
          </a:p>
        </p:txBody>
      </p:sp>
      <p:sp>
        <p:nvSpPr>
          <p:cNvPr id="11" name="자유형 10"/>
          <p:cNvSpPr/>
          <p:nvPr userDrawn="1"/>
        </p:nvSpPr>
        <p:spPr>
          <a:xfrm>
            <a:off x="11716984" y="6610350"/>
            <a:ext cx="0" cy="144000"/>
          </a:xfrm>
          <a:custGeom>
            <a:avLst/>
            <a:gdLst>
              <a:gd name="connsiteX0" fmla="*/ 0 w 0"/>
              <a:gd name="connsiteY0" fmla="*/ 0 h 171450"/>
              <a:gd name="connsiteX1" fmla="*/ 0 w 0"/>
              <a:gd name="connsiteY1" fmla="*/ 171450 h 171450"/>
            </a:gdLst>
            <a:ahLst/>
            <a:cxnLst>
              <a:cxn ang="0">
                <a:pos x="connsiteX0" y="connsiteY0"/>
              </a:cxn>
              <a:cxn ang="0">
                <a:pos x="connsiteX1" y="connsiteY1"/>
              </a:cxn>
            </a:cxnLst>
            <a:rect l="l" t="t" r="r" b="b"/>
            <a:pathLst>
              <a:path h="171450">
                <a:moveTo>
                  <a:pt x="0" y="0"/>
                </a:moveTo>
                <a:lnTo>
                  <a:pt x="0" y="17145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57082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본문기본1">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45DBF282-080B-4593-96A7-B624BA70C2DD}"/>
              </a:ext>
            </a:extLst>
          </p:cNvPr>
          <p:cNvCxnSpPr/>
          <p:nvPr userDrawn="1"/>
        </p:nvCxnSpPr>
        <p:spPr>
          <a:xfrm>
            <a:off x="0" y="876300"/>
            <a:ext cx="998431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52105" y="307236"/>
            <a:ext cx="10972800" cy="666750"/>
          </a:xfrm>
          <a:prstGeom prst="rect">
            <a:avLst/>
          </a:prstGeom>
        </p:spPr>
        <p:txBody>
          <a:bodyPr anchor="ctr"/>
          <a:lstStyle>
            <a:lvl1pPr>
              <a:defRPr sz="2400">
                <a:solidFill>
                  <a:schemeClr val="tx1">
                    <a:lumMod val="75000"/>
                    <a:lumOff val="25000"/>
                  </a:schemeClr>
                </a:solidFill>
                <a:latin typeface="나눔고딕 ExtraBold" panose="020D0904000000000000" pitchFamily="50" charset="-127"/>
                <a:ea typeface="나눔고딕 ExtraBold" panose="020D0904000000000000" pitchFamily="50" charset="-127"/>
              </a:defRPr>
            </a:lvl1pPr>
          </a:lstStyle>
          <a:p>
            <a:r>
              <a:rPr lang="ko-KR" altLang="en-US" dirty="0"/>
              <a:t>마스터 제목 스타일 편집</a:t>
            </a:r>
          </a:p>
        </p:txBody>
      </p:sp>
      <p:sp>
        <p:nvSpPr>
          <p:cNvPr id="6" name="날짜 개체 틀 3">
            <a:extLst>
              <a:ext uri="{FF2B5EF4-FFF2-40B4-BE49-F238E27FC236}">
                <a16:creationId xmlns:a16="http://schemas.microsoft.com/office/drawing/2014/main" id="{ECB37486-3EE9-49E1-AEA7-3C7AFA0C0F53}"/>
              </a:ext>
            </a:extLst>
          </p:cNvPr>
          <p:cNvSpPr>
            <a:spLocks noGrp="1"/>
          </p:cNvSpPr>
          <p:nvPr>
            <p:ph type="dt" sz="half" idx="14"/>
          </p:nvPr>
        </p:nvSpPr>
        <p:spPr>
          <a:xfrm>
            <a:off x="609600" y="6356351"/>
            <a:ext cx="2844800" cy="365125"/>
          </a:xfrm>
          <a:prstGeom prst="rect">
            <a:avLst/>
          </a:prstGeom>
        </p:spPr>
        <p:txBody>
          <a:bodyPr/>
          <a:lstStyle>
            <a:lvl1pPr>
              <a:defRPr/>
            </a:lvl1pPr>
          </a:lstStyle>
          <a:p>
            <a:pPr>
              <a:defRPr/>
            </a:pPr>
            <a:fld id="{11DC251E-63B1-4530-B78B-3D945BF6FE8B}" type="datetimeFigureOut">
              <a:rPr lang="ko-KR" altLang="en-US">
                <a:solidFill>
                  <a:prstClr val="black"/>
                </a:solidFill>
              </a:rPr>
              <a:pPr>
                <a:defRPr/>
              </a:pPr>
              <a:t>2020-10-07</a:t>
            </a:fld>
            <a:endParaRPr lang="ko-KR" altLang="en-US" dirty="0">
              <a:solidFill>
                <a:prstClr val="black"/>
              </a:solidFill>
            </a:endParaRPr>
          </a:p>
        </p:txBody>
      </p:sp>
      <p:sp>
        <p:nvSpPr>
          <p:cNvPr id="7" name="바닥글 개체 틀 4">
            <a:extLst>
              <a:ext uri="{FF2B5EF4-FFF2-40B4-BE49-F238E27FC236}">
                <a16:creationId xmlns:a16="http://schemas.microsoft.com/office/drawing/2014/main" id="{3C2DE915-F15F-4242-859B-AB257E0F9F02}"/>
              </a:ext>
            </a:extLst>
          </p:cNvPr>
          <p:cNvSpPr>
            <a:spLocks noGrp="1"/>
          </p:cNvSpPr>
          <p:nvPr>
            <p:ph type="ftr" sz="quarter" idx="15"/>
          </p:nvPr>
        </p:nvSpPr>
        <p:spPr>
          <a:xfrm>
            <a:off x="4165600" y="6356351"/>
            <a:ext cx="3860800" cy="365125"/>
          </a:xfrm>
          <a:prstGeom prst="rect">
            <a:avLst/>
          </a:prstGeom>
        </p:spPr>
        <p:txBody>
          <a:bodyPr/>
          <a:lstStyle>
            <a:lvl1pPr>
              <a:defRPr/>
            </a:lvl1pPr>
          </a:lstStyle>
          <a:p>
            <a:pPr>
              <a:defRPr/>
            </a:pPr>
            <a:endParaRPr lang="ko-KR" altLang="en-US" dirty="0">
              <a:solidFill>
                <a:prstClr val="black"/>
              </a:solidFill>
            </a:endParaRPr>
          </a:p>
        </p:txBody>
      </p:sp>
      <p:sp>
        <p:nvSpPr>
          <p:cNvPr id="8" name="슬라이드 번호 개체 틀 5">
            <a:extLst>
              <a:ext uri="{FF2B5EF4-FFF2-40B4-BE49-F238E27FC236}">
                <a16:creationId xmlns:a16="http://schemas.microsoft.com/office/drawing/2014/main" id="{B0D25512-4B4D-46DE-9263-2DE474EB7497}"/>
              </a:ext>
            </a:extLst>
          </p:cNvPr>
          <p:cNvSpPr>
            <a:spLocks noGrp="1"/>
          </p:cNvSpPr>
          <p:nvPr>
            <p:ph type="sldNum" sz="quarter" idx="16"/>
          </p:nvPr>
        </p:nvSpPr>
        <p:spPr>
          <a:xfrm>
            <a:off x="8737600" y="6356351"/>
            <a:ext cx="2844800" cy="365125"/>
          </a:xfrm>
          <a:prstGeom prst="rect">
            <a:avLst/>
          </a:prstGeom>
        </p:spPr>
        <p:txBody>
          <a:bodyPr/>
          <a:lstStyle>
            <a:lvl1pPr>
              <a:defRPr/>
            </a:lvl1pPr>
          </a:lstStyle>
          <a:p>
            <a:pPr>
              <a:defRPr/>
            </a:pPr>
            <a:fld id="{7E2FDDE9-0CFB-4BD5-B226-4C03BF71AA7C}" type="slidenum">
              <a:rPr lang="ko-KR" altLang="en-US">
                <a:solidFill>
                  <a:prstClr val="black"/>
                </a:solidFill>
              </a:rPr>
              <a:pPr>
                <a:defRPr/>
              </a:pPr>
              <a:t>‹#›</a:t>
            </a:fld>
            <a:endParaRPr lang="ko-KR" altLang="en-US" dirty="0">
              <a:solidFill>
                <a:prstClr val="black"/>
              </a:solidFill>
            </a:endParaRPr>
          </a:p>
        </p:txBody>
      </p:sp>
      <p:sp>
        <p:nvSpPr>
          <p:cNvPr id="9" name="슬라이드 번호 개체 틀 3">
            <a:extLst>
              <a:ext uri="{FF2B5EF4-FFF2-40B4-BE49-F238E27FC236}">
                <a16:creationId xmlns:a16="http://schemas.microsoft.com/office/drawing/2014/main" id="{E9138123-F69F-4182-9EDD-D7597B4A4E2B}"/>
              </a:ext>
            </a:extLst>
          </p:cNvPr>
          <p:cNvSpPr txBox="1">
            <a:spLocks/>
          </p:cNvSpPr>
          <p:nvPr userDrawn="1"/>
        </p:nvSpPr>
        <p:spPr>
          <a:xfrm>
            <a:off x="9495528" y="6576247"/>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E8D7A2-5F12-4ECE-A6E7-F2044027D3EA}" type="slidenum">
              <a:rPr lang="ko-KR" altLang="en-US" sz="1200" smtClean="0">
                <a:solidFill>
                  <a:prstClr val="black"/>
                </a:solidFill>
                <a:latin typeface="Calibri"/>
                <a:ea typeface="맑은 고딕" panose="020B0503020000020004" pitchFamily="50" charset="-127"/>
              </a:rPr>
              <a:pPr/>
              <a:t>‹#›</a:t>
            </a:fld>
            <a:endParaRPr lang="ko-KR" altLang="en-US" sz="1200" dirty="0">
              <a:solidFill>
                <a:prstClr val="black"/>
              </a:solidFill>
              <a:latin typeface="Calibri"/>
              <a:ea typeface="맑은 고딕" panose="020B0503020000020004" pitchFamily="50" charset="-127"/>
            </a:endParaRPr>
          </a:p>
        </p:txBody>
      </p:sp>
    </p:spTree>
    <p:extLst>
      <p:ext uri="{BB962C8B-B14F-4D97-AF65-F5344CB8AC3E}">
        <p14:creationId xmlns:p14="http://schemas.microsoft.com/office/powerpoint/2010/main" val="25374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54691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1" y="1709740"/>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419635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145231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7"/>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9"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1"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2573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6459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359812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94396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90805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1F4EA-9E10-4108-91D7-D2005AABF320}" type="slidenum">
              <a:rPr lang="ko-KR" altLang="en-US" smtClean="0"/>
              <a:t>‹#›</a:t>
            </a:fld>
            <a:endParaRPr lang="ko-KR" altLang="en-US"/>
          </a:p>
        </p:txBody>
      </p:sp>
      <p:sp>
        <p:nvSpPr>
          <p:cNvPr id="7" name="직사각형 6"/>
          <p:cNvSpPr/>
          <p:nvPr userDrawn="1"/>
        </p:nvSpPr>
        <p:spPr>
          <a:xfrm>
            <a:off x="0" y="0"/>
            <a:ext cx="12192000" cy="171450"/>
          </a:xfrm>
          <a:prstGeom prst="rect">
            <a:avLst/>
          </a:prstGeom>
          <a:solidFill>
            <a:srgbClr val="21B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32314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5" r:id="rId13"/>
    <p:sldLayoutId id="2147483666" r:id="rId14"/>
    <p:sldLayoutId id="2147483667" r:id="rId15"/>
  </p:sldLayoutIdLst>
  <p:txStyles>
    <p:titleStyle>
      <a:lvl1pPr algn="l" defTabSz="914377"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3" y="0"/>
            <a:ext cx="1943100" cy="6858000"/>
          </a:xfrm>
          <a:prstGeom prst="rect">
            <a:avLst/>
          </a:prstGeom>
          <a:solidFill>
            <a:srgbClr val="21B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p:cNvSpPr txBox="1"/>
          <p:nvPr/>
        </p:nvSpPr>
        <p:spPr>
          <a:xfrm>
            <a:off x="148214" y="2616203"/>
            <a:ext cx="1647927" cy="2039597"/>
          </a:xfrm>
          <a:prstGeom prst="rect">
            <a:avLst/>
          </a:prstGeom>
          <a:noFill/>
        </p:spPr>
        <p:txBody>
          <a:bodyPr wrap="square" rtlCol="0">
            <a:spAutoFit/>
          </a:bodyPr>
          <a:lstStyle/>
          <a:p>
            <a:pPr algn="ctr"/>
            <a:r>
              <a:rPr lang="ko-KR" altLang="en-US" sz="2400" b="1" dirty="0">
                <a:solidFill>
                  <a:schemeClr val="bg1"/>
                </a:solidFill>
                <a:latin typeface="나눔스퀘어OTF ExtraBold" panose="020B0600000101010101" pitchFamily="34" charset="-127"/>
                <a:ea typeface="나눔스퀘어OTF ExtraBold" panose="020B0600000101010101" pitchFamily="34" charset="-127"/>
              </a:rPr>
              <a:t>자기소개서</a:t>
            </a:r>
            <a:endParaRPr lang="en-US" altLang="ko-KR" sz="2400" b="1" dirty="0">
              <a:solidFill>
                <a:schemeClr val="bg1"/>
              </a:solidFill>
              <a:latin typeface="나눔스퀘어OTF ExtraBold" panose="020B0600000101010101" pitchFamily="34" charset="-127"/>
              <a:ea typeface="나눔스퀘어OTF ExtraBold" panose="020B0600000101010101" pitchFamily="34" charset="-127"/>
            </a:endParaRPr>
          </a:p>
          <a:p>
            <a:pPr algn="ctr"/>
            <a:r>
              <a:rPr lang="ko-KR" altLang="en-US" sz="2800" b="1" dirty="0">
                <a:solidFill>
                  <a:schemeClr val="bg1"/>
                </a:solidFill>
                <a:latin typeface="나눔스퀘어OTF ExtraBold" panose="020B0600000101010101" pitchFamily="34" charset="-127"/>
                <a:ea typeface="나눔스퀘어OTF ExtraBold" panose="020B0600000101010101" pitchFamily="34" charset="-127"/>
              </a:rPr>
              <a:t>피드백 </a:t>
            </a:r>
            <a:endParaRPr lang="en-US" altLang="ko-KR" sz="2800" b="1" dirty="0">
              <a:solidFill>
                <a:schemeClr val="bg1"/>
              </a:solidFill>
              <a:latin typeface="나눔스퀘어OTF ExtraBold" panose="020B0600000101010101" pitchFamily="34" charset="-127"/>
              <a:ea typeface="나눔스퀘어OTF ExtraBold" panose="020B0600000101010101" pitchFamily="34" charset="-127"/>
            </a:endParaRPr>
          </a:p>
          <a:p>
            <a:pPr algn="ctr">
              <a:lnSpc>
                <a:spcPct val="150000"/>
              </a:lnSpc>
            </a:pPr>
            <a:r>
              <a:rPr lang="en-US" altLang="ko-KR" sz="2800" b="1" dirty="0">
                <a:solidFill>
                  <a:schemeClr val="bg1"/>
                </a:solidFill>
                <a:latin typeface="나눔스퀘어OTF ExtraBold" panose="020B0600000101010101" pitchFamily="34" charset="-127"/>
                <a:ea typeface="나눔스퀘어OTF ExtraBold" panose="020B0600000101010101" pitchFamily="34" charset="-127"/>
              </a:rPr>
              <a:t>&amp;</a:t>
            </a:r>
          </a:p>
          <a:p>
            <a:pPr algn="ctr">
              <a:lnSpc>
                <a:spcPct val="150000"/>
              </a:lnSpc>
            </a:pPr>
            <a:r>
              <a:rPr lang="ko-KR" altLang="en-US" sz="2400" b="1" dirty="0">
                <a:solidFill>
                  <a:schemeClr val="bg1"/>
                </a:solidFill>
                <a:latin typeface="나눔스퀘어OTF ExtraBold" panose="020B0600000101010101" pitchFamily="34" charset="-127"/>
                <a:ea typeface="나눔스퀘어OTF ExtraBold" panose="020B0600000101010101" pitchFamily="34" charset="-127"/>
              </a:rPr>
              <a:t>모의면접 </a:t>
            </a:r>
            <a:endParaRPr lang="en-US" altLang="ko-KR" sz="2400" b="1" dirty="0">
              <a:solidFill>
                <a:schemeClr val="bg1"/>
              </a:solidFill>
              <a:latin typeface="나눔스퀘어OTF ExtraBold" panose="020B0600000101010101" pitchFamily="34" charset="-127"/>
              <a:ea typeface="나눔스퀘어OTF ExtraBold" panose="020B0600000101010101" pitchFamily="34" charset="-127"/>
            </a:endParaRPr>
          </a:p>
        </p:txBody>
      </p:sp>
      <p:pic>
        <p:nvPicPr>
          <p:cNvPr id="6" name="그림 5"/>
          <p:cNvPicPr>
            <a:picLocks noChangeAspect="1"/>
          </p:cNvPicPr>
          <p:nvPr/>
        </p:nvPicPr>
        <p:blipFill>
          <a:blip r:embed="rId2"/>
          <a:stretch>
            <a:fillRect/>
          </a:stretch>
        </p:blipFill>
        <p:spPr>
          <a:xfrm>
            <a:off x="1917703" y="3"/>
            <a:ext cx="10274300" cy="6868268"/>
          </a:xfrm>
          <a:prstGeom prst="rect">
            <a:avLst/>
          </a:prstGeom>
        </p:spPr>
      </p:pic>
      <p:sp>
        <p:nvSpPr>
          <p:cNvPr id="9" name="직사각형 8"/>
          <p:cNvSpPr/>
          <p:nvPr/>
        </p:nvSpPr>
        <p:spPr>
          <a:xfrm>
            <a:off x="247305" y="183636"/>
            <a:ext cx="3070661" cy="307777"/>
          </a:xfrm>
          <a:prstGeom prst="rect">
            <a:avLst/>
          </a:prstGeom>
          <a:solidFill>
            <a:srgbClr val="000000">
              <a:alpha val="41176"/>
            </a:srgbClr>
          </a:solidFill>
        </p:spPr>
        <p:txBody>
          <a:bodyPr wrap="square">
            <a:spAutoFit/>
          </a:bodyPr>
          <a:lstStyle/>
          <a:p>
            <a:r>
              <a:rPr lang="en-US" altLang="ko-KR" sz="1400" b="1" dirty="0">
                <a:solidFill>
                  <a:schemeClr val="bg1"/>
                </a:solidFill>
              </a:rPr>
              <a:t>4</a:t>
            </a:r>
            <a:r>
              <a:rPr lang="ko-KR" altLang="en-US" sz="1400" b="1" dirty="0">
                <a:solidFill>
                  <a:schemeClr val="bg1"/>
                </a:solidFill>
              </a:rPr>
              <a:t>차산업혁명 선도인력 양성과정 </a:t>
            </a:r>
            <a:r>
              <a:rPr lang="en-US" altLang="ko-KR" sz="1400" b="1" dirty="0">
                <a:solidFill>
                  <a:schemeClr val="bg1"/>
                </a:solidFill>
              </a:rPr>
              <a:t>7</a:t>
            </a:r>
            <a:r>
              <a:rPr lang="ko-KR" altLang="en-US" sz="1400" b="1" dirty="0">
                <a:solidFill>
                  <a:schemeClr val="bg1"/>
                </a:solidFill>
              </a:rPr>
              <a:t>기</a:t>
            </a:r>
          </a:p>
        </p:txBody>
      </p:sp>
      <p:sp>
        <p:nvSpPr>
          <p:cNvPr id="10" name="직사각형 9"/>
          <p:cNvSpPr/>
          <p:nvPr/>
        </p:nvSpPr>
        <p:spPr>
          <a:xfrm>
            <a:off x="119335" y="2564903"/>
            <a:ext cx="1692047" cy="2252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95539" y="126507"/>
            <a:ext cx="3192095" cy="41959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 y="1860038"/>
            <a:ext cx="1282723" cy="338554"/>
          </a:xfrm>
          <a:prstGeom prst="rect">
            <a:avLst/>
          </a:prstGeom>
        </p:spPr>
        <p:txBody>
          <a:bodyPr wrap="none">
            <a:spAutoFit/>
          </a:bodyPr>
          <a:lstStyle/>
          <a:p>
            <a:r>
              <a:rPr lang="ko-KR" altLang="en-US" sz="1600" b="1" dirty="0">
                <a:solidFill>
                  <a:schemeClr val="bg1"/>
                </a:solidFill>
              </a:rPr>
              <a:t>셀프 브랜딩</a:t>
            </a:r>
          </a:p>
        </p:txBody>
      </p:sp>
      <p:sp>
        <p:nvSpPr>
          <p:cNvPr id="13" name="직사각형 12"/>
          <p:cNvSpPr/>
          <p:nvPr/>
        </p:nvSpPr>
        <p:spPr>
          <a:xfrm>
            <a:off x="571504" y="2152138"/>
            <a:ext cx="1282723" cy="338554"/>
          </a:xfrm>
          <a:prstGeom prst="rect">
            <a:avLst/>
          </a:prstGeom>
        </p:spPr>
        <p:txBody>
          <a:bodyPr wrap="none">
            <a:spAutoFit/>
          </a:bodyPr>
          <a:lstStyle/>
          <a:p>
            <a:r>
              <a:rPr lang="ko-KR" altLang="en-US" sz="1600" b="1" dirty="0">
                <a:solidFill>
                  <a:schemeClr val="bg1"/>
                </a:solidFill>
              </a:rPr>
              <a:t>가치 더하기</a:t>
            </a:r>
          </a:p>
        </p:txBody>
      </p:sp>
      <p:sp>
        <p:nvSpPr>
          <p:cNvPr id="14" name="직사각형 13"/>
          <p:cNvSpPr/>
          <p:nvPr/>
        </p:nvSpPr>
        <p:spPr>
          <a:xfrm>
            <a:off x="190500" y="6330436"/>
            <a:ext cx="1503938" cy="307777"/>
          </a:xfrm>
          <a:prstGeom prst="rect">
            <a:avLst/>
          </a:prstGeom>
        </p:spPr>
        <p:txBody>
          <a:bodyPr wrap="none">
            <a:spAutoFit/>
          </a:bodyPr>
          <a:lstStyle/>
          <a:p>
            <a:r>
              <a:rPr lang="ko-KR" altLang="en-US" sz="1400" b="1" dirty="0">
                <a:solidFill>
                  <a:schemeClr val="bg1"/>
                </a:solidFill>
              </a:rPr>
              <a:t>최영복 컨설턴트</a:t>
            </a:r>
          </a:p>
        </p:txBody>
      </p:sp>
    </p:spTree>
    <p:extLst>
      <p:ext uri="{BB962C8B-B14F-4D97-AF65-F5344CB8AC3E}">
        <p14:creationId xmlns:p14="http://schemas.microsoft.com/office/powerpoint/2010/main" val="174094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3B11651-72EC-4EF4-963C-84D1409CF4F3}"/>
              </a:ext>
            </a:extLst>
          </p:cNvPr>
          <p:cNvGrpSpPr/>
          <p:nvPr/>
        </p:nvGrpSpPr>
        <p:grpSpPr>
          <a:xfrm>
            <a:off x="210632" y="1086221"/>
            <a:ext cx="11408281" cy="5620307"/>
            <a:chOff x="210632" y="1086221"/>
            <a:chExt cx="8285443" cy="5620307"/>
          </a:xfrm>
        </p:grpSpPr>
        <p:sp>
          <p:nvSpPr>
            <p:cNvPr id="30" name="직사각형 29"/>
            <p:cNvSpPr/>
            <p:nvPr/>
          </p:nvSpPr>
          <p:spPr>
            <a:xfrm>
              <a:off x="1517907" y="312968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28008" y="4616093"/>
              <a:ext cx="5490679" cy="54899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17908" y="194844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14087" y="5728451"/>
              <a:ext cx="885634" cy="603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endParaRPr>
            </a:p>
          </p:txBody>
        </p:sp>
        <p:sp>
          <p:nvSpPr>
            <p:cNvPr id="23" name="직사각형 22"/>
            <p:cNvSpPr/>
            <p:nvPr/>
          </p:nvSpPr>
          <p:spPr>
            <a:xfrm>
              <a:off x="1517907" y="4686023"/>
              <a:ext cx="6953324" cy="400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직무에 있어서</a:t>
              </a:r>
              <a:endParaRPr lang="en-US" altLang="ko-KR" b="1" dirty="0">
                <a:solidFill>
                  <a:srgbClr val="FF0000"/>
                </a:solidFill>
                <a:latin typeface="맑은 고딕" panose="020B0503020000020004" pitchFamily="50" charset="-127"/>
                <a:ea typeface="맑은 고딕" panose="020B0503020000020004" pitchFamily="50" charset="-127"/>
              </a:endParaRPr>
            </a:p>
            <a:p>
              <a:r>
                <a:rPr lang="ko-KR" altLang="en-US" b="1" dirty="0">
                  <a:solidFill>
                    <a:srgbClr val="FF0000"/>
                  </a:solidFill>
                  <a:latin typeface="맑은 고딕" panose="020B0503020000020004" pitchFamily="50" charset="-127"/>
                  <a:ea typeface="맑은 고딕" panose="020B0503020000020004" pitchFamily="50" charset="-127"/>
                </a:rPr>
                <a:t>나의 강점은 어떻게 활용되어지는가</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nvGrpSpPr>
            <p:cNvPr id="6" name="그룹 5"/>
            <p:cNvGrpSpPr/>
            <p:nvPr/>
          </p:nvGrpSpPr>
          <p:grpSpPr>
            <a:xfrm>
              <a:off x="214088" y="1948440"/>
              <a:ext cx="927610" cy="1091854"/>
              <a:chOff x="431802" y="1948440"/>
              <a:chExt cx="927610" cy="1645164"/>
            </a:xfrm>
          </p:grpSpPr>
          <p:sp>
            <p:nvSpPr>
              <p:cNvPr id="14" name="직사각형 13"/>
              <p:cNvSpPr/>
              <p:nvPr/>
            </p:nvSpPr>
            <p:spPr>
              <a:xfrm>
                <a:off x="447606" y="2552664"/>
                <a:ext cx="885634" cy="5564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What</a:t>
                </a:r>
                <a:endParaRPr lang="ko-KR" altLang="en-US" b="1" dirty="0"/>
              </a:p>
            </p:txBody>
          </p:sp>
          <p:sp>
            <p:nvSpPr>
              <p:cNvPr id="5" name="직사각형 4"/>
              <p:cNvSpPr/>
              <p:nvPr/>
            </p:nvSpPr>
            <p:spPr>
              <a:xfrm>
                <a:off x="431802" y="1948440"/>
                <a:ext cx="927610" cy="16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224187" y="4602942"/>
              <a:ext cx="927610" cy="1939146"/>
              <a:chOff x="441901" y="5001645"/>
              <a:chExt cx="927610" cy="1540443"/>
            </a:xfrm>
          </p:grpSpPr>
          <p:sp>
            <p:nvSpPr>
              <p:cNvPr id="15" name="직사각형 14"/>
              <p:cNvSpPr/>
              <p:nvPr/>
            </p:nvSpPr>
            <p:spPr>
              <a:xfrm>
                <a:off x="457839" y="5568529"/>
                <a:ext cx="885634" cy="2933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Why</a:t>
                </a:r>
                <a:endParaRPr lang="ko-KR" altLang="en-US" b="1" dirty="0"/>
              </a:p>
            </p:txBody>
          </p:sp>
          <p:sp>
            <p:nvSpPr>
              <p:cNvPr id="20" name="직사각형 19"/>
              <p:cNvSpPr/>
              <p:nvPr/>
            </p:nvSpPr>
            <p:spPr>
              <a:xfrm>
                <a:off x="441901" y="5001645"/>
                <a:ext cx="927610" cy="154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직사각형 21"/>
            <p:cNvSpPr/>
            <p:nvPr/>
          </p:nvSpPr>
          <p:spPr>
            <a:xfrm>
              <a:off x="1528007" y="4602942"/>
              <a:ext cx="6946220" cy="193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214086" y="3138879"/>
              <a:ext cx="927610" cy="1365479"/>
              <a:chOff x="431800" y="3532579"/>
              <a:chExt cx="927610" cy="1365479"/>
            </a:xfrm>
          </p:grpSpPr>
          <p:sp>
            <p:nvSpPr>
              <p:cNvPr id="18" name="직사각형 17"/>
              <p:cNvSpPr/>
              <p:nvPr/>
            </p:nvSpPr>
            <p:spPr>
              <a:xfrm>
                <a:off x="431800" y="3532579"/>
                <a:ext cx="927610" cy="136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68085" y="3997611"/>
                <a:ext cx="845893" cy="369332"/>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How</a:t>
                </a:r>
                <a:endParaRPr lang="ko-KR" altLang="en-US" b="1" dirty="0"/>
              </a:p>
            </p:txBody>
          </p:sp>
        </p:grpSp>
        <p:sp>
          <p:nvSpPr>
            <p:cNvPr id="13" name="직사각형 12"/>
            <p:cNvSpPr/>
            <p:nvPr/>
          </p:nvSpPr>
          <p:spPr>
            <a:xfrm>
              <a:off x="210632" y="1086221"/>
              <a:ext cx="8285443" cy="746685"/>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ko-KR" altLang="en-US" sz="2800" dirty="0">
                  <a:solidFill>
                    <a:srgbClr val="FF0000"/>
                  </a:solidFill>
                  <a:latin typeface="HY헤드라인M" panose="02030600000101010101" pitchFamily="18" charset="-127"/>
                  <a:ea typeface="HY헤드라인M" panose="02030600000101010101" pitchFamily="18" charset="-127"/>
                </a:rPr>
                <a:t>당신의 강점은 무엇입니까</a:t>
              </a:r>
              <a:r>
                <a:rPr lang="en-US" altLang="ko-KR" sz="2800" dirty="0">
                  <a:solidFill>
                    <a:srgbClr val="FF0000"/>
                  </a:solidFill>
                  <a:latin typeface="HY헤드라인M" panose="02030600000101010101" pitchFamily="18" charset="-127"/>
                  <a:ea typeface="HY헤드라인M" panose="02030600000101010101" pitchFamily="18" charset="-127"/>
                </a:rPr>
                <a:t>?</a:t>
              </a:r>
              <a:endParaRPr lang="en-US" altLang="ko-KR" sz="2800" dirty="0">
                <a:solidFill>
                  <a:schemeClr val="tx1"/>
                </a:solidFill>
                <a:latin typeface="HY헤드라인M" panose="02030600000101010101" pitchFamily="18" charset="-127"/>
                <a:ea typeface="HY헤드라인M" panose="02030600000101010101" pitchFamily="18" charset="-127"/>
              </a:endParaRPr>
            </a:p>
          </p:txBody>
        </p:sp>
        <p:grpSp>
          <p:nvGrpSpPr>
            <p:cNvPr id="9" name="그룹 8"/>
            <p:cNvGrpSpPr/>
            <p:nvPr/>
          </p:nvGrpSpPr>
          <p:grpSpPr>
            <a:xfrm>
              <a:off x="1517907" y="1948441"/>
              <a:ext cx="6946222" cy="1095100"/>
              <a:chOff x="1735621" y="1948442"/>
              <a:chExt cx="6946222" cy="1424216"/>
            </a:xfrm>
          </p:grpSpPr>
          <p:sp>
            <p:nvSpPr>
              <p:cNvPr id="21" name="직사각형 20"/>
              <p:cNvSpPr/>
              <p:nvPr/>
            </p:nvSpPr>
            <p:spPr>
              <a:xfrm>
                <a:off x="1735621" y="1983629"/>
                <a:ext cx="5747280" cy="480329"/>
              </a:xfrm>
              <a:prstGeom prst="rect">
                <a:avLst/>
              </a:prstGeom>
              <a:noFill/>
            </p:spPr>
            <p:txBody>
              <a:bodyPr wrap="square">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직무를 수행하기 위해 요구되어지는 나의 강점</a:t>
                </a:r>
                <a:endParaRPr lang="ko-KR" altLang="en-US" b="1" dirty="0">
                  <a:solidFill>
                    <a:srgbClr val="FF0000"/>
                  </a:solidFill>
                </a:endParaRPr>
              </a:p>
            </p:txBody>
          </p:sp>
          <p:sp>
            <p:nvSpPr>
              <p:cNvPr id="17" name="직사각형 16"/>
              <p:cNvSpPr/>
              <p:nvPr/>
            </p:nvSpPr>
            <p:spPr>
              <a:xfrm>
                <a:off x="1735623" y="1948442"/>
                <a:ext cx="6946220" cy="14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1517907" y="3129681"/>
              <a:ext cx="6946221" cy="1374676"/>
              <a:chOff x="1735620" y="3523382"/>
              <a:chExt cx="6946221" cy="1374676"/>
            </a:xfrm>
          </p:grpSpPr>
          <p:sp>
            <p:nvSpPr>
              <p:cNvPr id="19" name="직사각형 18"/>
              <p:cNvSpPr/>
              <p:nvPr/>
            </p:nvSpPr>
            <p:spPr>
              <a:xfrm>
                <a:off x="1735621" y="3523382"/>
                <a:ext cx="6946220" cy="137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735620" y="3545245"/>
                <a:ext cx="3511294" cy="36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간단한 스토리</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상황</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행동</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결과</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sp>
          <p:nvSpPr>
            <p:cNvPr id="37" name="직사각형 36">
              <a:extLst>
                <a:ext uri="{FF2B5EF4-FFF2-40B4-BE49-F238E27FC236}">
                  <a16:creationId xmlns:a16="http://schemas.microsoft.com/office/drawing/2014/main" id="{E84B782D-D833-4D6C-8B72-DB9C8EB2D2E9}"/>
                </a:ext>
              </a:extLst>
            </p:cNvPr>
            <p:cNvSpPr/>
            <p:nvPr/>
          </p:nvSpPr>
          <p:spPr>
            <a:xfrm>
              <a:off x="1589363" y="2441760"/>
              <a:ext cx="6716769" cy="461665"/>
            </a:xfrm>
            <a:prstGeom prst="rect">
              <a:avLst/>
            </a:prstGeom>
            <a:solidFill>
              <a:schemeClr val="bg1"/>
            </a:solidFill>
          </p:spPr>
          <p:txBody>
            <a:bodyPr wrap="square">
              <a:spAutoFit/>
            </a:bodyPr>
            <a:lstStyle/>
            <a:p>
              <a:pPr algn="ctr"/>
              <a:r>
                <a:rPr lang="ko-KR" altLang="en-US" sz="2400" b="1" dirty="0">
                  <a:latin typeface="맑은 고딕" panose="020B0503020000020004" pitchFamily="50" charset="-127"/>
                  <a:ea typeface="맑은 고딕" panose="020B0503020000020004" pitchFamily="50" charset="-127"/>
                </a:rPr>
                <a:t>저의 강점은 </a:t>
              </a:r>
              <a:r>
                <a:rPr lang="ko-KR" altLang="en-US" sz="2400" b="1" dirty="0">
                  <a:solidFill>
                    <a:srgbClr val="FF0000"/>
                  </a:solidFill>
                  <a:latin typeface="맑은 고딕" panose="020B0503020000020004" pitchFamily="50" charset="-127"/>
                  <a:ea typeface="맑은 고딕" panose="020B0503020000020004" pitchFamily="50" charset="-127"/>
                </a:rPr>
                <a:t>분석적 사고</a:t>
              </a:r>
              <a:r>
                <a:rPr lang="ko-KR" altLang="en-US" sz="2400" b="1" dirty="0">
                  <a:latin typeface="맑은 고딕" panose="020B0503020000020004" pitchFamily="50" charset="-127"/>
                  <a:ea typeface="맑은 고딕" panose="020B0503020000020004" pitchFamily="50" charset="-127"/>
                </a:rPr>
                <a:t>입니다</a:t>
              </a:r>
              <a:r>
                <a:rPr lang="en-US" altLang="ko-KR" sz="2400" b="1" dirty="0">
                  <a:latin typeface="맑은 고딕" panose="020B0503020000020004" pitchFamily="50" charset="-127"/>
                  <a:ea typeface="맑은 고딕" panose="020B0503020000020004" pitchFamily="50" charset="-127"/>
                </a:rPr>
                <a:t>.</a:t>
              </a:r>
              <a:endParaRPr lang="ko-KR" altLang="en-US" sz="2400" b="1" dirty="0"/>
            </a:p>
          </p:txBody>
        </p:sp>
        <p:sp>
          <p:nvSpPr>
            <p:cNvPr id="38" name="직사각형 37">
              <a:extLst>
                <a:ext uri="{FF2B5EF4-FFF2-40B4-BE49-F238E27FC236}">
                  <a16:creationId xmlns:a16="http://schemas.microsoft.com/office/drawing/2014/main" id="{E4149915-0453-45ED-8B81-50DD49EFF625}"/>
                </a:ext>
              </a:extLst>
            </p:cNvPr>
            <p:cNvSpPr/>
            <p:nvPr/>
          </p:nvSpPr>
          <p:spPr>
            <a:xfrm>
              <a:off x="1640163" y="3476240"/>
              <a:ext cx="6716769" cy="1015663"/>
            </a:xfrm>
            <a:prstGeom prst="rect">
              <a:avLst/>
            </a:prstGeom>
            <a:noFill/>
          </p:spPr>
          <p:txBody>
            <a:bodyPr wrap="square">
              <a:spAutoFit/>
            </a:bodyPr>
            <a:lstStyle/>
            <a:p>
              <a:r>
                <a:rPr lang="en-US" altLang="ko-KR" sz="2000" b="1" dirty="0">
                  <a:latin typeface="맑은 고딕" panose="020B0503020000020004" pitchFamily="50" charset="-127"/>
                  <a:ea typeface="맑은 고딕" panose="020B0503020000020004" pitchFamily="50" charset="-127"/>
                </a:rPr>
                <a:t>OO</a:t>
              </a:r>
              <a:r>
                <a:rPr lang="ko-KR" altLang="en-US" sz="2000" b="1" dirty="0">
                  <a:latin typeface="맑은 고딕" panose="020B0503020000020004" pitchFamily="50" charset="-127"/>
                  <a:ea typeface="맑은 고딕" panose="020B0503020000020004" pitchFamily="50" charset="-127"/>
                </a:rPr>
                <a:t>공모전에서 일상생활에서 쓰이는 </a:t>
              </a:r>
              <a:r>
                <a:rPr lang="en-US" altLang="ko-KR" sz="2000" b="1" dirty="0">
                  <a:latin typeface="맑은 고딕" panose="020B0503020000020004" pitchFamily="50" charset="-127"/>
                  <a:ea typeface="맑은 고딕" panose="020B0503020000020004" pitchFamily="50" charset="-127"/>
                </a:rPr>
                <a:t>4</a:t>
              </a:r>
              <a:r>
                <a:rPr lang="ko-KR" altLang="en-US" sz="2000" b="1" dirty="0">
                  <a:latin typeface="맑은 고딕" panose="020B0503020000020004" pitchFamily="50" charset="-127"/>
                  <a:ea typeface="맑은 고딕" panose="020B0503020000020004" pitchFamily="50" charset="-127"/>
                </a:rPr>
                <a:t>차 산업혁명라는 주제로 </a:t>
              </a:r>
              <a:r>
                <a:rPr lang="en-US" altLang="ko-KR" sz="2000" b="1" dirty="0">
                  <a:latin typeface="맑은 고딕" panose="020B0503020000020004" pitchFamily="50" charset="-127"/>
                  <a:ea typeface="맑은 고딕" panose="020B0503020000020004" pitchFamily="50" charset="-127"/>
                </a:rPr>
                <a:t>1</a:t>
              </a:r>
              <a:r>
                <a:rPr lang="ko-KR" altLang="en-US" sz="2000" b="1" dirty="0">
                  <a:latin typeface="맑은 고딕" panose="020B0503020000020004" pitchFamily="50" charset="-127"/>
                  <a:ea typeface="맑은 고딕" panose="020B0503020000020004" pitchFamily="50" charset="-127"/>
                </a:rPr>
                <a:t>등을 한 경험이 있습니다</a:t>
              </a:r>
              <a:r>
                <a:rPr lang="en-US" altLang="ko-KR" sz="2000" b="1" dirty="0">
                  <a:latin typeface="맑은 고딕" panose="020B0503020000020004" pitchFamily="50" charset="-127"/>
                  <a:ea typeface="맑은 고딕" panose="020B0503020000020004" pitchFamily="50" charset="-127"/>
                </a:rPr>
                <a:t>. </a:t>
              </a:r>
              <a:r>
                <a:rPr lang="ko-KR" altLang="en-US" sz="2000" b="1" dirty="0">
                  <a:latin typeface="맑은 고딕" panose="020B0503020000020004" pitchFamily="50" charset="-127"/>
                  <a:ea typeface="맑은 고딕" panose="020B0503020000020004" pitchFamily="50" charset="-127"/>
                </a:rPr>
                <a:t>무엇보다도 </a:t>
              </a:r>
              <a:r>
                <a:rPr lang="ko-KR" altLang="en-US" sz="2000" b="1" dirty="0">
                  <a:solidFill>
                    <a:srgbClr val="FF0000"/>
                  </a:solidFill>
                  <a:latin typeface="맑은 고딕" panose="020B0503020000020004" pitchFamily="50" charset="-127"/>
                  <a:ea typeface="맑은 고딕" panose="020B0503020000020004" pitchFamily="50" charset="-127"/>
                </a:rPr>
                <a:t>고객</a:t>
              </a:r>
              <a:r>
                <a:rPr lang="ko-KR" altLang="en-US" sz="2000" b="1" dirty="0">
                  <a:latin typeface="맑은 고딕" panose="020B0503020000020004" pitchFamily="50" charset="-127"/>
                  <a:ea typeface="맑은 고딕" panose="020B0503020000020004" pitchFamily="50" charset="-127"/>
                </a:rPr>
                <a:t>으로 선정한 </a:t>
              </a:r>
              <a:r>
                <a:rPr lang="ko-KR" altLang="en-US" sz="2000" b="1" dirty="0">
                  <a:solidFill>
                    <a:srgbClr val="FF0000"/>
                  </a:solidFill>
                  <a:latin typeface="맑은 고딕" panose="020B0503020000020004" pitchFamily="50" charset="-127"/>
                  <a:ea typeface="맑은 고딕" panose="020B0503020000020004" pitchFamily="50" charset="-127"/>
                </a:rPr>
                <a:t>노인분들의 입장을 조사</a:t>
              </a:r>
              <a:r>
                <a:rPr lang="en-US" altLang="ko-KR" sz="2000" b="1" dirty="0">
                  <a:solidFill>
                    <a:srgbClr val="FF0000"/>
                  </a:solidFill>
                  <a:latin typeface="맑은 고딕" panose="020B0503020000020004" pitchFamily="50" charset="-127"/>
                  <a:ea typeface="맑은 고딕" panose="020B0503020000020004" pitchFamily="50" charset="-127"/>
                </a:rPr>
                <a:t>/</a:t>
              </a:r>
              <a:r>
                <a:rPr lang="ko-KR" altLang="en-US" sz="2000" b="1" dirty="0">
                  <a:solidFill>
                    <a:srgbClr val="FF0000"/>
                  </a:solidFill>
                  <a:latin typeface="맑은 고딕" panose="020B0503020000020004" pitchFamily="50" charset="-127"/>
                  <a:ea typeface="맑은 고딕" panose="020B0503020000020004" pitchFamily="50" charset="-127"/>
                </a:rPr>
                <a:t>분석</a:t>
              </a:r>
              <a:r>
                <a:rPr lang="ko-KR" altLang="en-US" sz="2000" b="1" dirty="0">
                  <a:latin typeface="맑은 고딕" panose="020B0503020000020004" pitchFamily="50" charset="-127"/>
                  <a:ea typeface="맑은 고딕" panose="020B0503020000020004" pitchFamily="50" charset="-127"/>
                </a:rPr>
                <a:t>한 것이 </a:t>
              </a:r>
              <a:r>
                <a:rPr lang="en-US" altLang="ko-KR" sz="2000" b="1" dirty="0">
                  <a:latin typeface="맑은 고딕" panose="020B0503020000020004" pitchFamily="50" charset="-127"/>
                  <a:ea typeface="맑은 고딕" panose="020B0503020000020004" pitchFamily="50" charset="-127"/>
                </a:rPr>
                <a:t>1</a:t>
              </a:r>
              <a:r>
                <a:rPr lang="ko-KR" altLang="en-US" sz="2000" b="1" dirty="0">
                  <a:latin typeface="맑은 고딕" panose="020B0503020000020004" pitchFamily="50" charset="-127"/>
                  <a:ea typeface="맑은 고딕" panose="020B0503020000020004" pitchFamily="50" charset="-127"/>
                </a:rPr>
                <a:t>등의 이유였습니다</a:t>
              </a:r>
              <a:r>
                <a:rPr lang="en-US" altLang="ko-KR" sz="2000" b="1" dirty="0">
                  <a:latin typeface="맑은 고딕" panose="020B0503020000020004" pitchFamily="50" charset="-127"/>
                  <a:ea typeface="맑은 고딕" panose="020B0503020000020004" pitchFamily="50" charset="-127"/>
                </a:rPr>
                <a:t>.</a:t>
              </a:r>
            </a:p>
          </p:txBody>
        </p:sp>
        <p:sp>
          <p:nvSpPr>
            <p:cNvPr id="39" name="직사각형 38">
              <a:extLst>
                <a:ext uri="{FF2B5EF4-FFF2-40B4-BE49-F238E27FC236}">
                  <a16:creationId xmlns:a16="http://schemas.microsoft.com/office/drawing/2014/main" id="{445257A7-54A1-4238-9C20-ABB121B96499}"/>
                </a:ext>
              </a:extLst>
            </p:cNvPr>
            <p:cNvSpPr/>
            <p:nvPr/>
          </p:nvSpPr>
          <p:spPr>
            <a:xfrm>
              <a:off x="1545974" y="5229200"/>
              <a:ext cx="6912768" cy="1477328"/>
            </a:xfrm>
            <a:prstGeom prst="rect">
              <a:avLst/>
            </a:prstGeom>
            <a:solidFill>
              <a:schemeClr val="bg1"/>
            </a:solidFill>
          </p:spPr>
          <p:txBody>
            <a:bodyPr wrap="square">
              <a:spAutoFit/>
            </a:bodyPr>
            <a:lstStyle/>
            <a:p>
              <a:r>
                <a:rPr lang="ko-KR" altLang="en-US" b="1" dirty="0"/>
                <a:t>빅데이터 분석가는 사람들의 행동 패턴 또는 시장의 경제상황 등을 예측하며 데이터 속에 함축된 트렌드나 인사이트를 도출하고 이로부터 새로운 부가가치를 창출하기 위해 대량의 빅데이터를 관리하고 분석합니다</a:t>
              </a:r>
              <a:r>
                <a:rPr lang="en-US" altLang="ko-KR" b="1" dirty="0"/>
                <a:t>. </a:t>
              </a:r>
              <a:r>
                <a:rPr lang="ko-KR" altLang="en-US" b="1" dirty="0"/>
                <a:t>특히 대용량의 데이터를 처리하는 플랫폼을 활용하여 데이터를 처리하고 분석함에 있어서 가장 중요한 것은 분석적 사고입니다</a:t>
              </a:r>
              <a:r>
                <a:rPr lang="en-US" altLang="ko-KR" b="1" dirty="0"/>
                <a:t>. </a:t>
              </a:r>
              <a:r>
                <a:rPr lang="ko-KR" altLang="en-US" b="1" dirty="0"/>
                <a:t>저의 분석적 사고를 바탕으로 독자의 요구에 부응하겠습니다</a:t>
              </a:r>
              <a:r>
                <a:rPr lang="en-US" altLang="ko-KR" b="1" dirty="0"/>
                <a:t>.</a:t>
              </a:r>
              <a:endParaRPr lang="en-US" altLang="ko-KR" b="1" dirty="0">
                <a:latin typeface="맑은 고딕" panose="020B0503020000020004" pitchFamily="50" charset="-127"/>
                <a:ea typeface="맑은 고딕" panose="020B0503020000020004" pitchFamily="50" charset="-127"/>
              </a:endParaRPr>
            </a:p>
          </p:txBody>
        </p:sp>
      </p:grpSp>
      <p:sp>
        <p:nvSpPr>
          <p:cNvPr id="12" name="제목 11">
            <a:extLst>
              <a:ext uri="{FF2B5EF4-FFF2-40B4-BE49-F238E27FC236}">
                <a16:creationId xmlns:a16="http://schemas.microsoft.com/office/drawing/2014/main" id="{0D418AE4-11F8-4C69-9DCC-4007D6300570}"/>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err="1"/>
              <a:t>자기소거서</a:t>
            </a:r>
            <a:r>
              <a:rPr lang="ko-KR" altLang="en-US" dirty="0"/>
              <a:t> 구조화하기</a:t>
            </a:r>
            <a:r>
              <a:rPr lang="en-US" altLang="ko-KR" dirty="0"/>
              <a:t>(</a:t>
            </a:r>
            <a:r>
              <a:rPr lang="ko-KR" altLang="en-US" dirty="0"/>
              <a:t>예시</a:t>
            </a:r>
            <a:r>
              <a:rPr lang="en-US" altLang="ko-KR" dirty="0"/>
              <a:t>)</a:t>
            </a:r>
            <a:endParaRPr lang="ko-KR" altLang="en-US" dirty="0"/>
          </a:p>
        </p:txBody>
      </p:sp>
    </p:spTree>
    <p:extLst>
      <p:ext uri="{BB962C8B-B14F-4D97-AF65-F5344CB8AC3E}">
        <p14:creationId xmlns:p14="http://schemas.microsoft.com/office/powerpoint/2010/main" val="3428429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3">
            <a:extLst>
              <a:ext uri="{FF2B5EF4-FFF2-40B4-BE49-F238E27FC236}">
                <a16:creationId xmlns:a16="http://schemas.microsoft.com/office/drawing/2014/main" id="{63CE75E2-FD76-426B-AD9F-6BC8B1245783}"/>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6ECCAAC1-1DA2-403C-B64E-8F1F66BDE1BD}"/>
              </a:ext>
            </a:extLst>
          </p:cNvPr>
          <p:cNvGraphicFramePr>
            <a:graphicFrameLocks noGrp="1"/>
          </p:cNvGraphicFramePr>
          <p:nvPr>
            <p:extLst>
              <p:ext uri="{D42A27DB-BD31-4B8C-83A1-F6EECF244321}">
                <p14:modId xmlns:p14="http://schemas.microsoft.com/office/powerpoint/2010/main" val="706285788"/>
              </p:ext>
            </p:extLst>
          </p:nvPr>
        </p:nvGraphicFramePr>
        <p:xfrm>
          <a:off x="550863" y="1125538"/>
          <a:ext cx="11233150" cy="5407025"/>
        </p:xfrm>
        <a:graphic>
          <a:graphicData uri="http://schemas.openxmlformats.org/drawingml/2006/table">
            <a:tbl>
              <a:tblPr firstRow="1" bandRow="1">
                <a:tableStyleId>{5940675A-B579-460E-94D1-54222C63F5DA}</a:tableStyleId>
              </a:tblPr>
              <a:tblGrid>
                <a:gridCol w="1035461">
                  <a:extLst>
                    <a:ext uri="{9D8B030D-6E8A-4147-A177-3AD203B41FA5}">
                      <a16:colId xmlns:a16="http://schemas.microsoft.com/office/drawing/2014/main" val="20000"/>
                    </a:ext>
                  </a:extLst>
                </a:gridCol>
                <a:gridCol w="4473790">
                  <a:extLst>
                    <a:ext uri="{9D8B030D-6E8A-4147-A177-3AD203B41FA5}">
                      <a16:colId xmlns:a16="http://schemas.microsoft.com/office/drawing/2014/main" val="20001"/>
                    </a:ext>
                  </a:extLst>
                </a:gridCol>
                <a:gridCol w="5723899">
                  <a:extLst>
                    <a:ext uri="{9D8B030D-6E8A-4147-A177-3AD203B41FA5}">
                      <a16:colId xmlns:a16="http://schemas.microsoft.com/office/drawing/2014/main" val="20002"/>
                    </a:ext>
                  </a:extLst>
                </a:gridCol>
              </a:tblGrid>
              <a:tr h="691178">
                <a:tc gridSpan="2">
                  <a:txBody>
                    <a:bodyPr/>
                    <a:lstStyle/>
                    <a:p>
                      <a:pPr algn="ctr" latinLnBrk="1"/>
                      <a:r>
                        <a:rPr lang="ko-KR" altLang="en-US" sz="1800" dirty="0"/>
                        <a:t>질문</a:t>
                      </a:r>
                    </a:p>
                  </a:txBody>
                  <a:tcPr marL="91439" marR="91439" marT="45713" marB="45713"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dirty="0"/>
                        <a:t>답변</a:t>
                      </a:r>
                    </a:p>
                  </a:txBody>
                  <a:tcPr marL="91439" marR="91439" marT="45713" marB="45713" anchor="ctr">
                    <a:solidFill>
                      <a:schemeClr val="accent6">
                        <a:lumMod val="40000"/>
                        <a:lumOff val="60000"/>
                      </a:schemeClr>
                    </a:solidFill>
                  </a:tcPr>
                </a:tc>
                <a:extLst>
                  <a:ext uri="{0D108BD9-81ED-4DB2-BD59-A6C34878D82A}">
                    <a16:rowId xmlns:a16="http://schemas.microsoft.com/office/drawing/2014/main" val="10000"/>
                  </a:ext>
                </a:extLst>
              </a:tr>
              <a:tr h="691178">
                <a:tc rowSpan="5">
                  <a:txBody>
                    <a:bodyPr/>
                    <a:lstStyle/>
                    <a:p>
                      <a:pPr algn="ctr" latinLnBrk="1"/>
                      <a:r>
                        <a:rPr lang="ko-KR" altLang="en-US" sz="1800" dirty="0"/>
                        <a:t>목표</a:t>
                      </a:r>
                    </a:p>
                  </a:txBody>
                  <a:tcPr marL="91439" marR="91439" marT="45713" marB="45713" anchor="ctr"/>
                </a:tc>
                <a:tc>
                  <a:txBody>
                    <a:bodyPr/>
                    <a:lstStyle/>
                    <a:p>
                      <a:pPr algn="ctr" latinLnBrk="1"/>
                      <a:r>
                        <a:rPr lang="ko-KR" altLang="en-US" sz="1800" dirty="0"/>
                        <a:t>지원하는 직무는 무엇인가</a:t>
                      </a:r>
                      <a:r>
                        <a:rPr lang="en-US" altLang="ko-KR" sz="1800" dirty="0"/>
                        <a:t>?</a:t>
                      </a:r>
                      <a:endParaRPr lang="ko-KR" altLang="en-US" sz="1800" dirty="0"/>
                    </a:p>
                  </a:txBody>
                  <a:tcPr marL="91439" marR="91439" marT="45713" marB="45713" anchor="ctr"/>
                </a:tc>
                <a:tc>
                  <a:txBody>
                    <a:bodyPr/>
                    <a:lstStyle/>
                    <a:p>
                      <a:pPr algn="ctr" latinLnBrk="1"/>
                      <a:r>
                        <a:rPr lang="ko-KR" altLang="en-US" sz="1800" b="1" dirty="0" smtClean="0"/>
                        <a:t>웹 프로그래머</a:t>
                      </a:r>
                      <a:endParaRPr lang="ko-KR" altLang="en-US" sz="1800" b="1" dirty="0"/>
                    </a:p>
                  </a:txBody>
                  <a:tcPr marL="91439" marR="91439" marT="45713" marB="45713" anchor="ctr"/>
                </a:tc>
                <a:extLst>
                  <a:ext uri="{0D108BD9-81ED-4DB2-BD59-A6C34878D82A}">
                    <a16:rowId xmlns:a16="http://schemas.microsoft.com/office/drawing/2014/main" val="10001"/>
                  </a:ext>
                </a:extLst>
              </a:tr>
              <a:tr h="914371">
                <a:tc vMerge="1">
                  <a:txBody>
                    <a:bodyPr/>
                    <a:lstStyle/>
                    <a:p>
                      <a:pPr algn="ctr" latinLnBrk="1"/>
                      <a:endParaRPr lang="ko-KR" altLang="en-US" dirty="0"/>
                    </a:p>
                  </a:txBody>
                  <a:tcPr anchor="ctr"/>
                </a:tc>
                <a:tc>
                  <a:txBody>
                    <a:bodyPr/>
                    <a:lstStyle/>
                    <a:p>
                      <a:pPr algn="ctr" latinLnBrk="1"/>
                      <a:r>
                        <a:rPr lang="ko-KR" altLang="en-US" sz="1800" dirty="0"/>
                        <a:t>어떠한 목표가 있는가</a:t>
                      </a:r>
                      <a:r>
                        <a:rPr lang="en-US" altLang="ko-KR" sz="1800" dirty="0"/>
                        <a:t>?</a:t>
                      </a:r>
                      <a:endParaRPr lang="ko-KR" altLang="en-US" sz="1800" dirty="0"/>
                    </a:p>
                  </a:txBody>
                  <a:tcPr marL="91439" marR="91439" marT="45713" marB="45713" anchor="ctr"/>
                </a:tc>
                <a:tc>
                  <a:txBody>
                    <a:bodyPr/>
                    <a:lstStyle/>
                    <a:p>
                      <a:pPr algn="ctr" latinLnBrk="1"/>
                      <a:r>
                        <a:rPr lang="ko-KR" altLang="en-US" sz="1800" b="1" dirty="0" smtClean="0"/>
                        <a:t>사용자가 필요로 하는 창의적인 서비스 개발</a:t>
                      </a:r>
                      <a:endParaRPr lang="ko-KR" altLang="en-US" sz="1800" b="1" dirty="0"/>
                    </a:p>
                  </a:txBody>
                  <a:tcPr marL="91439" marR="91439" marT="45713" marB="45713" anchor="ctr"/>
                </a:tc>
                <a:extLst>
                  <a:ext uri="{0D108BD9-81ED-4DB2-BD59-A6C34878D82A}">
                    <a16:rowId xmlns:a16="http://schemas.microsoft.com/office/drawing/2014/main" val="10002"/>
                  </a:ext>
                </a:extLst>
              </a:tr>
              <a:tr h="691178">
                <a:tc vMerge="1">
                  <a:txBody>
                    <a:bodyPr/>
                    <a:lstStyle/>
                    <a:p>
                      <a:pPr algn="ctr" latinLnBrk="1"/>
                      <a:endParaRPr lang="ko-KR" altLang="en-US" dirty="0"/>
                    </a:p>
                  </a:txBody>
                  <a:tcPr anchor="ctr"/>
                </a:tc>
                <a:tc>
                  <a:txBody>
                    <a:bodyPr/>
                    <a:lstStyle/>
                    <a:p>
                      <a:pPr algn="ctr" latinLnBrk="1"/>
                      <a:r>
                        <a:rPr lang="ko-KR" altLang="en-US" sz="1800" dirty="0"/>
                        <a:t>왜 그러한 목표를 갖게 되었나</a:t>
                      </a:r>
                      <a:r>
                        <a:rPr lang="en-US" altLang="ko-KR" sz="1800" dirty="0"/>
                        <a:t>?</a:t>
                      </a:r>
                      <a:endParaRPr lang="ko-KR" altLang="en-US" sz="1800" dirty="0"/>
                    </a:p>
                  </a:txBody>
                  <a:tcPr marL="91439" marR="91439" marT="45713" marB="45713" anchor="ctr"/>
                </a:tc>
                <a:tc>
                  <a:txBody>
                    <a:bodyPr/>
                    <a:lstStyle/>
                    <a:p>
                      <a:pPr algn="ctr" latinLnBrk="1"/>
                      <a:r>
                        <a:rPr lang="ko-KR" altLang="en-US" sz="1800" b="1" dirty="0" smtClean="0"/>
                        <a:t>시대가 빠르게 </a:t>
                      </a:r>
                      <a:r>
                        <a:rPr lang="ko-KR" altLang="en-US" sz="1800" b="1" dirty="0" err="1" smtClean="0"/>
                        <a:t>바뀜으로서</a:t>
                      </a:r>
                      <a:r>
                        <a:rPr lang="ko-KR" altLang="en-US" sz="1800" b="1" dirty="0" smtClean="0"/>
                        <a:t> 사회가 요구하는 </a:t>
                      </a:r>
                      <a:r>
                        <a:rPr lang="ko-KR" altLang="en-US" sz="1800" b="1" dirty="0" err="1" smtClean="0"/>
                        <a:t>니즈가</a:t>
                      </a:r>
                      <a:r>
                        <a:rPr lang="ko-KR" altLang="en-US" sz="1800" b="1" dirty="0" smtClean="0"/>
                        <a:t> 다양해졌기 때문에</a:t>
                      </a:r>
                      <a:endParaRPr lang="ko-KR" altLang="en-US" sz="1800" b="1" dirty="0"/>
                    </a:p>
                  </a:txBody>
                  <a:tcPr marL="91439" marR="91439" marT="45713" marB="45713" anchor="ctr"/>
                </a:tc>
                <a:extLst>
                  <a:ext uri="{0D108BD9-81ED-4DB2-BD59-A6C34878D82A}">
                    <a16:rowId xmlns:a16="http://schemas.microsoft.com/office/drawing/2014/main" val="10003"/>
                  </a:ext>
                </a:extLst>
              </a:tr>
              <a:tr h="1209560">
                <a:tc vMerge="1">
                  <a:txBody>
                    <a:bodyPr/>
                    <a:lstStyle/>
                    <a:p>
                      <a:pPr algn="ctr" latinLnBrk="1"/>
                      <a:endParaRPr lang="ko-KR" altLang="en-US" dirty="0"/>
                    </a:p>
                  </a:txBody>
                  <a:tcPr anchor="ctr"/>
                </a:tc>
                <a:tc>
                  <a:txBody>
                    <a:bodyPr/>
                    <a:lstStyle/>
                    <a:p>
                      <a:pPr algn="ctr" latinLnBrk="1"/>
                      <a:r>
                        <a:rPr lang="ko-KR" altLang="en-US" sz="1800" dirty="0"/>
                        <a:t>당신의 목표와</a:t>
                      </a:r>
                      <a:endParaRPr lang="en-US" altLang="ko-KR" sz="1800" dirty="0"/>
                    </a:p>
                    <a:p>
                      <a:pPr algn="ctr" latinLnBrk="1"/>
                      <a:r>
                        <a:rPr lang="ko-KR" altLang="en-US" sz="1800" dirty="0"/>
                        <a:t>우리 회사는 어떠한 관련이 있나</a:t>
                      </a:r>
                      <a:r>
                        <a:rPr lang="en-US" altLang="ko-KR" sz="1800" dirty="0"/>
                        <a:t>?</a:t>
                      </a:r>
                      <a:endParaRPr lang="ko-KR" altLang="en-US" sz="1800" dirty="0"/>
                    </a:p>
                  </a:txBody>
                  <a:tcPr marL="91439" marR="91439" marT="45713" marB="45713" anchor="ctr"/>
                </a:tc>
                <a:tc>
                  <a:txBody>
                    <a:bodyPr/>
                    <a:lstStyle/>
                    <a:p>
                      <a:pPr algn="ctr" latinLnBrk="1"/>
                      <a:r>
                        <a:rPr lang="en-US" altLang="ko-KR" sz="1800" b="1" dirty="0" smtClean="0">
                          <a:solidFill>
                            <a:schemeClr val="tx1"/>
                          </a:solidFill>
                        </a:rPr>
                        <a:t>OOO</a:t>
                      </a:r>
                      <a:r>
                        <a:rPr lang="ko-KR" altLang="en-US" sz="1800" b="1" dirty="0" smtClean="0">
                          <a:solidFill>
                            <a:schemeClr val="tx1"/>
                          </a:solidFill>
                        </a:rPr>
                        <a:t>회사는 우리나라에서 가장 많은 데이터 트래픽이 발생할 뿐만 아니라 다양한 플랫폼으로 사용자에게 유용한 정보를 제공하고 있기 때문에</a:t>
                      </a:r>
                      <a:endParaRPr lang="ko-KR" altLang="en-US" sz="1800" b="1" dirty="0">
                        <a:solidFill>
                          <a:schemeClr val="tx1"/>
                        </a:solidFill>
                      </a:endParaRPr>
                    </a:p>
                  </a:txBody>
                  <a:tcPr marL="91439" marR="91439" marT="45713" marB="45713" anchor="ctr"/>
                </a:tc>
                <a:extLst>
                  <a:ext uri="{0D108BD9-81ED-4DB2-BD59-A6C34878D82A}">
                    <a16:rowId xmlns:a16="http://schemas.microsoft.com/office/drawing/2014/main" val="10004"/>
                  </a:ext>
                </a:extLst>
              </a:tr>
              <a:tr h="1209560">
                <a:tc vMerge="1">
                  <a:txBody>
                    <a:bodyPr/>
                    <a:lstStyle/>
                    <a:p>
                      <a:pPr algn="ctr" latinLnBrk="1"/>
                      <a:endParaRPr lang="ko-KR" altLang="en-US" dirty="0"/>
                    </a:p>
                  </a:txBody>
                  <a:tcPr anchor="ctr"/>
                </a:tc>
                <a:tc>
                  <a:txBody>
                    <a:bodyPr/>
                    <a:lstStyle/>
                    <a:p>
                      <a:pPr algn="ctr" latinLnBrk="1"/>
                      <a:r>
                        <a:rPr lang="ko-KR" altLang="en-US" sz="1800" dirty="0"/>
                        <a:t>우리 회사에서 당신이 할 수 있는 것은</a:t>
                      </a:r>
                      <a:endParaRPr lang="en-US" altLang="ko-KR" sz="1800" dirty="0"/>
                    </a:p>
                    <a:p>
                      <a:pPr algn="ctr" latinLnBrk="1"/>
                      <a:r>
                        <a:rPr lang="ko-KR" altLang="en-US" sz="1800" dirty="0"/>
                        <a:t>무엇이 있나</a:t>
                      </a:r>
                      <a:r>
                        <a:rPr lang="en-US" altLang="ko-KR" sz="1800" dirty="0"/>
                        <a:t>?</a:t>
                      </a:r>
                    </a:p>
                  </a:txBody>
                  <a:tcPr marL="91439" marR="91439" marT="45713" marB="4571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b="1" dirty="0" smtClean="0">
                          <a:solidFill>
                            <a:schemeClr val="tx1"/>
                          </a:solidFill>
                        </a:rPr>
                        <a:t>웹 시스템 개발과 안정적인</a:t>
                      </a:r>
                      <a:r>
                        <a:rPr lang="ko-KR" altLang="en-US" sz="1800" b="1" baseline="0" dirty="0" smtClean="0">
                          <a:solidFill>
                            <a:schemeClr val="tx1"/>
                          </a:solidFill>
                        </a:rPr>
                        <a:t> 운영을 위한 유지보수에 필요한 프로그래밍 작업들</a:t>
                      </a:r>
                      <a:endParaRPr lang="ko-KR" altLang="en-US" sz="1800" b="1" dirty="0">
                        <a:solidFill>
                          <a:schemeClr val="tx1"/>
                        </a:solidFill>
                      </a:endParaRPr>
                    </a:p>
                  </a:txBody>
                  <a:tcPr marL="91439" marR="91439" marT="45713" marB="45713"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821999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3">
            <a:extLst>
              <a:ext uri="{FF2B5EF4-FFF2-40B4-BE49-F238E27FC236}">
                <a16:creationId xmlns:a16="http://schemas.microsoft.com/office/drawing/2014/main" id="{0001CD37-2C1A-4E68-BE46-4A985361ADDC}"/>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E7DCBFC-D9B9-4B2B-A382-0A780D87760D}"/>
              </a:ext>
            </a:extLst>
          </p:cNvPr>
          <p:cNvGraphicFramePr>
            <a:graphicFrameLocks noGrp="1"/>
          </p:cNvGraphicFramePr>
          <p:nvPr>
            <p:extLst>
              <p:ext uri="{D42A27DB-BD31-4B8C-83A1-F6EECF244321}">
                <p14:modId xmlns:p14="http://schemas.microsoft.com/office/powerpoint/2010/main" val="151128044"/>
              </p:ext>
            </p:extLst>
          </p:nvPr>
        </p:nvGraphicFramePr>
        <p:xfrm>
          <a:off x="550863" y="1001713"/>
          <a:ext cx="11090275" cy="5381813"/>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625882">
                <a:tc gridSpan="2">
                  <a:txBody>
                    <a:bodyPr/>
                    <a:lstStyle/>
                    <a:p>
                      <a:pPr algn="ctr" latinLnBrk="1"/>
                      <a:r>
                        <a:rPr lang="ko-KR" altLang="en-US" sz="1600" dirty="0"/>
                        <a:t>질문</a:t>
                      </a:r>
                    </a:p>
                  </a:txBody>
                  <a:tcPr marL="91449" marR="91449" marT="45701" marB="45701"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600" dirty="0"/>
                        <a:t>답변</a:t>
                      </a:r>
                    </a:p>
                  </a:txBody>
                  <a:tcPr marL="91449" marR="91449" marT="45701" marB="45701" anchor="ctr">
                    <a:solidFill>
                      <a:schemeClr val="accent6">
                        <a:lumMod val="40000"/>
                        <a:lumOff val="60000"/>
                      </a:schemeClr>
                    </a:solidFill>
                  </a:tcPr>
                </a:tc>
                <a:extLst>
                  <a:ext uri="{0D108BD9-81ED-4DB2-BD59-A6C34878D82A}">
                    <a16:rowId xmlns:a16="http://schemas.microsoft.com/office/drawing/2014/main" val="10000"/>
                  </a:ext>
                </a:extLst>
              </a:tr>
              <a:tr h="625882">
                <a:tc rowSpan="5">
                  <a:txBody>
                    <a:bodyPr/>
                    <a:lstStyle/>
                    <a:p>
                      <a:pPr algn="ctr" latinLnBrk="1"/>
                      <a:r>
                        <a:rPr lang="ko-KR" altLang="en-US" sz="1600" dirty="0" smtClean="0"/>
                        <a:t>기술</a:t>
                      </a:r>
                      <a:endParaRPr lang="ko-KR" altLang="en-US" sz="1600" dirty="0"/>
                    </a:p>
                  </a:txBody>
                  <a:tcPr marL="91449" marR="91449" marT="45701" marB="45701" anchor="ctr"/>
                </a:tc>
                <a:tc>
                  <a:txBody>
                    <a:bodyPr/>
                    <a:lstStyle/>
                    <a:p>
                      <a:pPr algn="ctr" latinLnBrk="1"/>
                      <a:r>
                        <a:rPr lang="ko-KR" altLang="en-US" sz="1600" dirty="0" smtClean="0"/>
                        <a:t>기술과 </a:t>
                      </a:r>
                      <a:r>
                        <a:rPr lang="ko-KR" altLang="en-US" sz="1600" dirty="0"/>
                        <a:t>관련한 자신 있는 과목 </a:t>
                      </a:r>
                      <a:r>
                        <a:rPr lang="en-US" altLang="ko-KR" sz="1600" dirty="0"/>
                        <a:t>3</a:t>
                      </a:r>
                      <a:r>
                        <a:rPr lang="ko-KR" altLang="en-US" sz="1600" dirty="0"/>
                        <a:t>가지</a:t>
                      </a:r>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a:t>
                      </a:r>
                      <a:r>
                        <a:rPr lang="en-US" altLang="ko-KR" sz="1600" b="1" kern="1200" baseline="0" dirty="0" smtClean="0">
                          <a:solidFill>
                            <a:schemeClr val="tx1"/>
                          </a:solidFill>
                          <a:latin typeface="+mn-lt"/>
                          <a:ea typeface="+mn-ea"/>
                          <a:cs typeface="+mn-cs"/>
                        </a:rPr>
                        <a:t> SQL, Linux</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1"/>
                  </a:ext>
                </a:extLst>
              </a:tr>
              <a:tr h="883089">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가장 자신 있는 과목</a:t>
                      </a:r>
                      <a:endParaRPr lang="en-US" altLang="ko-KR" sz="1600" dirty="0"/>
                    </a:p>
                    <a:p>
                      <a:pPr algn="ctr" latinLnBrk="1"/>
                      <a:r>
                        <a:rPr lang="en-US" altLang="ko-KR" sz="1600" dirty="0"/>
                        <a:t>(</a:t>
                      </a:r>
                      <a:r>
                        <a:rPr lang="ko-KR" altLang="en-US" sz="1600" dirty="0"/>
                        <a:t>혹은 지원 분야와 관련 있는 과목</a:t>
                      </a:r>
                      <a:r>
                        <a:rPr lang="en-US" altLang="ko-KR" sz="1600" dirty="0"/>
                        <a:t>)</a:t>
                      </a:r>
                      <a:endParaRPr lang="ko-KR" altLang="en-US" sz="1600" dirty="0"/>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2"/>
                  </a:ext>
                </a:extLst>
              </a:tr>
              <a:tr h="625882">
                <a:tc vMerge="1">
                  <a:txBody>
                    <a:bodyPr/>
                    <a:lstStyle/>
                    <a:p>
                      <a:pPr algn="ctr" latinLnBrk="1"/>
                      <a:endParaRPr lang="ko-KR" altLang="en-US" dirty="0"/>
                    </a:p>
                  </a:txBody>
                  <a:tcPr anchor="ctr"/>
                </a:tc>
                <a:tc>
                  <a:txBody>
                    <a:bodyPr/>
                    <a:lstStyle/>
                    <a:p>
                      <a:pPr algn="ctr" latinLnBrk="1"/>
                      <a:r>
                        <a:rPr lang="ko-KR" altLang="en-US" sz="1600" dirty="0"/>
                        <a:t>그 과목에서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웹 프로그래밍을 위한 기반기술</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3"/>
                  </a:ext>
                </a:extLst>
              </a:tr>
              <a:tr h="1554253">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동적인 웹 사이트개발을 위한 </a:t>
                      </a:r>
                      <a:r>
                        <a:rPr lang="en-US" altLang="ko-KR" sz="1600" b="1" kern="1200" dirty="0" smtClean="0">
                          <a:solidFill>
                            <a:schemeClr val="tx1"/>
                          </a:solidFill>
                          <a:latin typeface="+mn-lt"/>
                          <a:ea typeface="+mn-ea"/>
                          <a:cs typeface="+mn-cs"/>
                        </a:rPr>
                        <a:t>SPRING FRAMEWORK</a:t>
                      </a:r>
                      <a:r>
                        <a:rPr lang="ko-KR" altLang="en-US" sz="1600" b="1" kern="1200" dirty="0" smtClean="0">
                          <a:solidFill>
                            <a:schemeClr val="tx1"/>
                          </a:solidFill>
                          <a:latin typeface="+mn-lt"/>
                          <a:ea typeface="+mn-ea"/>
                          <a:cs typeface="+mn-cs"/>
                        </a:rPr>
                        <a:t>와 데이터베이스 </a:t>
                      </a:r>
                      <a:r>
                        <a:rPr lang="ko-KR" altLang="en-US" sz="1600" b="1" kern="1200" dirty="0" err="1" smtClean="0">
                          <a:solidFill>
                            <a:schemeClr val="tx1"/>
                          </a:solidFill>
                          <a:latin typeface="+mn-lt"/>
                          <a:ea typeface="+mn-ea"/>
                          <a:cs typeface="+mn-cs"/>
                        </a:rPr>
                        <a:t>연동기술</a:t>
                      </a:r>
                      <a:r>
                        <a:rPr lang="en-US" altLang="ko-KR" sz="1600" b="1" kern="1200" dirty="0" smtClean="0">
                          <a:solidFill>
                            <a:schemeClr val="tx1"/>
                          </a:solidFill>
                          <a:latin typeface="+mn-lt"/>
                          <a:ea typeface="+mn-ea"/>
                          <a:cs typeface="+mn-cs"/>
                        </a:rPr>
                        <a:t>,</a:t>
                      </a:r>
                    </a:p>
                    <a:p>
                      <a:pPr algn="ctr" latinLnBrk="1"/>
                      <a:r>
                        <a:rPr lang="en-US" altLang="ko-KR" sz="1600" b="1" kern="1200" dirty="0" smtClean="0">
                          <a:solidFill>
                            <a:schemeClr val="tx1"/>
                          </a:solidFill>
                          <a:latin typeface="+mn-lt"/>
                          <a:ea typeface="+mn-ea"/>
                          <a:cs typeface="+mn-cs"/>
                        </a:rPr>
                        <a:t>TOMCAT</a:t>
                      </a:r>
                      <a:r>
                        <a:rPr lang="ko-KR" altLang="en-US" sz="1600" b="1" kern="1200" dirty="0" smtClean="0">
                          <a:solidFill>
                            <a:schemeClr val="tx1"/>
                          </a:solidFill>
                          <a:latin typeface="+mn-lt"/>
                          <a:ea typeface="+mn-ea"/>
                          <a:cs typeface="+mn-cs"/>
                        </a:rPr>
                        <a:t>을 활용한 웹 </a:t>
                      </a:r>
                      <a:r>
                        <a:rPr lang="ko-KR" altLang="en-US" sz="1600" b="1" kern="1200" dirty="0" err="1" smtClean="0">
                          <a:solidFill>
                            <a:schemeClr val="tx1"/>
                          </a:solidFill>
                          <a:latin typeface="+mn-lt"/>
                          <a:ea typeface="+mn-ea"/>
                          <a:cs typeface="+mn-cs"/>
                        </a:rPr>
                        <a:t>서버연동</a:t>
                      </a:r>
                      <a:r>
                        <a:rPr lang="en-US" altLang="ko-KR" sz="1600" b="1" kern="1200" dirty="0" smtClean="0">
                          <a:solidFill>
                            <a:schemeClr val="tx1"/>
                          </a:solidFill>
                          <a:latin typeface="+mn-lt"/>
                          <a:ea typeface="+mn-ea"/>
                          <a:cs typeface="+mn-cs"/>
                        </a:rPr>
                        <a:t>,</a:t>
                      </a:r>
                    </a:p>
                    <a:p>
                      <a:pPr algn="ctr" latinLnBrk="1"/>
                      <a:r>
                        <a:rPr lang="en-US" altLang="ko-KR" sz="1600" b="1" kern="1200" dirty="0" smtClean="0">
                          <a:solidFill>
                            <a:schemeClr val="tx1"/>
                          </a:solidFill>
                          <a:latin typeface="+mn-lt"/>
                          <a:ea typeface="+mn-ea"/>
                          <a:cs typeface="+mn-cs"/>
                        </a:rPr>
                        <a:t>OPEN API </a:t>
                      </a:r>
                      <a:r>
                        <a:rPr lang="ko-KR" altLang="en-US" sz="1600" b="1" kern="1200" dirty="0" smtClean="0">
                          <a:solidFill>
                            <a:schemeClr val="tx1"/>
                          </a:solidFill>
                          <a:latin typeface="+mn-lt"/>
                          <a:ea typeface="+mn-ea"/>
                          <a:cs typeface="+mn-cs"/>
                        </a:rPr>
                        <a:t>활용을 통한 데이터 접근과 사용</a:t>
                      </a:r>
                      <a:r>
                        <a:rPr lang="en-US" altLang="ko-KR" sz="1600" b="1" kern="1200" dirty="0" smtClean="0">
                          <a:solidFill>
                            <a:schemeClr val="tx1"/>
                          </a:solidFill>
                          <a:latin typeface="+mn-lt"/>
                          <a:ea typeface="+mn-ea"/>
                          <a:cs typeface="+mn-cs"/>
                        </a:rPr>
                        <a:t>,</a:t>
                      </a:r>
                    </a:p>
                    <a:p>
                      <a:pPr algn="ctr" latinLnBrk="1"/>
                      <a:r>
                        <a:rPr lang="ko-KR" altLang="en-US" sz="1600" b="1" kern="1200" dirty="0" smtClean="0">
                          <a:solidFill>
                            <a:schemeClr val="tx1"/>
                          </a:solidFill>
                          <a:latin typeface="+mn-lt"/>
                          <a:ea typeface="+mn-ea"/>
                          <a:cs typeface="+mn-cs"/>
                        </a:rPr>
                        <a:t>리눅스 </a:t>
                      </a:r>
                      <a:r>
                        <a:rPr lang="ko-KR" altLang="en-US" sz="1600" b="1" kern="1200" dirty="0" err="1" smtClean="0">
                          <a:solidFill>
                            <a:schemeClr val="tx1"/>
                          </a:solidFill>
                          <a:latin typeface="+mn-lt"/>
                          <a:ea typeface="+mn-ea"/>
                          <a:cs typeface="+mn-cs"/>
                        </a:rPr>
                        <a:t>하둡에코시스템인</a:t>
                      </a:r>
                      <a:r>
                        <a:rPr lang="ko-KR" altLang="en-US" sz="1600" b="1" kern="1200" dirty="0" smtClean="0">
                          <a:solidFill>
                            <a:schemeClr val="tx1"/>
                          </a:solidFill>
                          <a:latin typeface="+mn-lt"/>
                          <a:ea typeface="+mn-ea"/>
                          <a:cs typeface="+mn-cs"/>
                        </a:rPr>
                        <a:t> </a:t>
                      </a:r>
                      <a:r>
                        <a:rPr lang="en-US" altLang="ko-KR" sz="1600" b="1" kern="1200" dirty="0" smtClean="0">
                          <a:solidFill>
                            <a:schemeClr val="tx1"/>
                          </a:solidFill>
                          <a:latin typeface="+mn-lt"/>
                          <a:ea typeface="+mn-ea"/>
                          <a:cs typeface="+mn-cs"/>
                        </a:rPr>
                        <a:t>HIVE</a:t>
                      </a:r>
                      <a:r>
                        <a:rPr lang="ko-KR" altLang="en-US" sz="1600" b="1" kern="1200" dirty="0" smtClean="0">
                          <a:solidFill>
                            <a:schemeClr val="tx1"/>
                          </a:solidFill>
                          <a:latin typeface="+mn-lt"/>
                          <a:ea typeface="+mn-ea"/>
                          <a:cs typeface="+mn-cs"/>
                        </a:rPr>
                        <a:t>를 통한 빅데이터 분석 및 </a:t>
                      </a:r>
                      <a:r>
                        <a:rPr lang="ko-KR" altLang="en-US" sz="1600" b="1" kern="1200" dirty="0" err="1" smtClean="0">
                          <a:solidFill>
                            <a:schemeClr val="tx1"/>
                          </a:solidFill>
                          <a:latin typeface="+mn-lt"/>
                          <a:ea typeface="+mn-ea"/>
                          <a:cs typeface="+mn-cs"/>
                        </a:rPr>
                        <a:t>차트생성</a:t>
                      </a:r>
                      <a:r>
                        <a:rPr lang="ko-KR" altLang="en-US" sz="1600" b="1" kern="1200" dirty="0" smtClean="0">
                          <a:solidFill>
                            <a:schemeClr val="tx1"/>
                          </a:solidFill>
                          <a:latin typeface="+mn-lt"/>
                          <a:ea typeface="+mn-ea"/>
                          <a:cs typeface="+mn-cs"/>
                        </a:rPr>
                        <a:t> </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4"/>
                  </a:ext>
                </a:extLst>
              </a:tr>
              <a:tr h="1066636">
                <a:tc vMerge="1">
                  <a:txBody>
                    <a:bodyPr/>
                    <a:lstStyle/>
                    <a:p>
                      <a:pPr algn="ctr" latinLnBrk="1"/>
                      <a:endParaRPr lang="ko-KR" altLang="en-US" dirty="0"/>
                    </a:p>
                  </a:txBody>
                  <a:tcPr anchor="ctr"/>
                </a:tc>
                <a:tc>
                  <a:txBody>
                    <a:bodyPr/>
                    <a:lstStyle/>
                    <a:p>
                      <a:pPr algn="ctr" latinLnBrk="1"/>
                      <a:r>
                        <a:rPr lang="ko-KR" altLang="en-US" sz="1600" dirty="0"/>
                        <a:t>그러한 지식은 어디에 활용 할 수 있나</a:t>
                      </a:r>
                      <a:r>
                        <a:rPr lang="en-US" altLang="ko-KR" sz="1600" dirty="0"/>
                        <a:t>?</a:t>
                      </a:r>
                      <a:endParaRPr lang="ko-KR" altLang="en-US" sz="1600" dirty="0"/>
                    </a:p>
                  </a:txBody>
                  <a:tcPr marL="91449" marR="91449" marT="45701" marB="45701" anchor="ctr"/>
                </a:tc>
                <a:tc>
                  <a:txBody>
                    <a:bodyPr/>
                    <a:lstStyle/>
                    <a:p>
                      <a:pPr algn="ctr" latinLnBrk="1"/>
                      <a:r>
                        <a:rPr lang="ko-KR" altLang="en-US" sz="1200" b="1" kern="1200" dirty="0" smtClean="0">
                          <a:solidFill>
                            <a:schemeClr val="tx1"/>
                          </a:solidFill>
                          <a:latin typeface="+mn-lt"/>
                          <a:ea typeface="+mn-ea"/>
                          <a:cs typeface="+mn-cs"/>
                        </a:rPr>
                        <a:t>빅데이터를 활용한 웹사이트 제작</a:t>
                      </a:r>
                      <a:endParaRPr lang="en-US" altLang="ko-KR" sz="12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4359874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3">
            <a:extLst>
              <a:ext uri="{FF2B5EF4-FFF2-40B4-BE49-F238E27FC236}">
                <a16:creationId xmlns:a16="http://schemas.microsoft.com/office/drawing/2014/main" id="{0001CD37-2C1A-4E68-BE46-4A985361ADDC}"/>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E7DCBFC-D9B9-4B2B-A382-0A780D87760D}"/>
              </a:ext>
            </a:extLst>
          </p:cNvPr>
          <p:cNvGraphicFramePr>
            <a:graphicFrameLocks noGrp="1"/>
          </p:cNvGraphicFramePr>
          <p:nvPr>
            <p:extLst>
              <p:ext uri="{D42A27DB-BD31-4B8C-83A1-F6EECF244321}">
                <p14:modId xmlns:p14="http://schemas.microsoft.com/office/powerpoint/2010/main" val="16827542"/>
              </p:ext>
            </p:extLst>
          </p:nvPr>
        </p:nvGraphicFramePr>
        <p:xfrm>
          <a:off x="550863" y="1001713"/>
          <a:ext cx="11090275" cy="5381624"/>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625882">
                <a:tc gridSpan="2">
                  <a:txBody>
                    <a:bodyPr/>
                    <a:lstStyle/>
                    <a:p>
                      <a:pPr algn="ctr" latinLnBrk="1"/>
                      <a:r>
                        <a:rPr lang="ko-KR" altLang="en-US" sz="1600" dirty="0"/>
                        <a:t>질문</a:t>
                      </a:r>
                    </a:p>
                  </a:txBody>
                  <a:tcPr marL="91449" marR="91449" marT="45701" marB="45701"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600" dirty="0"/>
                        <a:t>답변</a:t>
                      </a:r>
                    </a:p>
                  </a:txBody>
                  <a:tcPr marL="91449" marR="91449" marT="45701" marB="45701" anchor="ctr">
                    <a:solidFill>
                      <a:schemeClr val="accent6">
                        <a:lumMod val="40000"/>
                        <a:lumOff val="60000"/>
                      </a:schemeClr>
                    </a:solidFill>
                  </a:tcPr>
                </a:tc>
                <a:extLst>
                  <a:ext uri="{0D108BD9-81ED-4DB2-BD59-A6C34878D82A}">
                    <a16:rowId xmlns:a16="http://schemas.microsoft.com/office/drawing/2014/main" val="10000"/>
                  </a:ext>
                </a:extLst>
              </a:tr>
              <a:tr h="625882">
                <a:tc rowSpan="5">
                  <a:txBody>
                    <a:bodyPr/>
                    <a:lstStyle/>
                    <a:p>
                      <a:pPr algn="ctr" latinLnBrk="1"/>
                      <a:r>
                        <a:rPr lang="ko-KR" altLang="en-US" sz="1600" dirty="0"/>
                        <a:t>지식</a:t>
                      </a:r>
                    </a:p>
                  </a:txBody>
                  <a:tcPr marL="91449" marR="91449" marT="45701" marB="45701" anchor="ctr"/>
                </a:tc>
                <a:tc>
                  <a:txBody>
                    <a:bodyPr/>
                    <a:lstStyle/>
                    <a:p>
                      <a:pPr algn="ctr" latinLnBrk="1"/>
                      <a:r>
                        <a:rPr lang="ko-KR" altLang="en-US" sz="1600" dirty="0"/>
                        <a:t>지식과 관련한 자신 있는 과목 </a:t>
                      </a:r>
                      <a:r>
                        <a:rPr lang="en-US" altLang="ko-KR" sz="1600" dirty="0"/>
                        <a:t>3</a:t>
                      </a:r>
                      <a:r>
                        <a:rPr lang="ko-KR" altLang="en-US" sz="1600" dirty="0"/>
                        <a:t>가지</a:t>
                      </a:r>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전자공학</a:t>
                      </a:r>
                      <a:r>
                        <a:rPr lang="en-US" altLang="ko-KR" sz="1600" b="1" kern="1200" dirty="0" smtClean="0">
                          <a:solidFill>
                            <a:schemeClr val="tx1"/>
                          </a:solidFill>
                          <a:latin typeface="+mn-lt"/>
                          <a:ea typeface="+mn-ea"/>
                          <a:cs typeface="+mn-cs"/>
                        </a:rPr>
                        <a:t>, </a:t>
                      </a:r>
                      <a:r>
                        <a:rPr lang="ko-KR" altLang="en-US" sz="1600" b="1" kern="1200" dirty="0" smtClean="0">
                          <a:solidFill>
                            <a:schemeClr val="tx1"/>
                          </a:solidFill>
                          <a:latin typeface="+mn-lt"/>
                          <a:ea typeface="+mn-ea"/>
                          <a:cs typeface="+mn-cs"/>
                        </a:rPr>
                        <a:t>컴퓨터</a:t>
                      </a:r>
                      <a:r>
                        <a:rPr lang="en-US" altLang="ko-KR" sz="1600" b="1" kern="1200" dirty="0" smtClean="0">
                          <a:solidFill>
                            <a:schemeClr val="tx1"/>
                          </a:solidFill>
                          <a:latin typeface="+mn-lt"/>
                          <a:ea typeface="+mn-ea"/>
                          <a:cs typeface="+mn-cs"/>
                        </a:rPr>
                        <a:t>, </a:t>
                      </a:r>
                      <a:r>
                        <a:rPr lang="ko-KR" altLang="en-US" sz="1600" b="1" kern="1200" dirty="0" smtClean="0">
                          <a:solidFill>
                            <a:schemeClr val="tx1"/>
                          </a:solidFill>
                          <a:latin typeface="+mn-lt"/>
                          <a:ea typeface="+mn-ea"/>
                          <a:cs typeface="+mn-cs"/>
                        </a:rPr>
                        <a:t>통신</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1"/>
                  </a:ext>
                </a:extLst>
              </a:tr>
              <a:tr h="883089">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가장 자신 있는 과목</a:t>
                      </a:r>
                      <a:endParaRPr lang="en-US" altLang="ko-KR" sz="1600" dirty="0"/>
                    </a:p>
                    <a:p>
                      <a:pPr algn="ctr" latinLnBrk="1"/>
                      <a:r>
                        <a:rPr lang="en-US" altLang="ko-KR" sz="1600" dirty="0"/>
                        <a:t>(</a:t>
                      </a:r>
                      <a:r>
                        <a:rPr lang="ko-KR" altLang="en-US" sz="1600" dirty="0"/>
                        <a:t>혹은 지원 분야와 관련 있는 과목</a:t>
                      </a:r>
                      <a:r>
                        <a:rPr lang="en-US" altLang="ko-KR" sz="1600" dirty="0"/>
                        <a:t>)</a:t>
                      </a:r>
                      <a:endParaRPr lang="ko-KR" altLang="en-US" sz="1600" dirty="0"/>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컴퓨터</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2"/>
                  </a:ext>
                </a:extLst>
              </a:tr>
              <a:tr h="625882">
                <a:tc vMerge="1">
                  <a:txBody>
                    <a:bodyPr/>
                    <a:lstStyle/>
                    <a:p>
                      <a:pPr algn="ctr" latinLnBrk="1"/>
                      <a:endParaRPr lang="ko-KR" altLang="en-US" dirty="0"/>
                    </a:p>
                  </a:txBody>
                  <a:tcPr anchor="ctr"/>
                </a:tc>
                <a:tc>
                  <a:txBody>
                    <a:bodyPr/>
                    <a:lstStyle/>
                    <a:p>
                      <a:pPr algn="ctr" latinLnBrk="1"/>
                      <a:r>
                        <a:rPr lang="ko-KR" altLang="en-US" sz="1600" dirty="0"/>
                        <a:t>그 과목에서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 C, </a:t>
                      </a:r>
                      <a:r>
                        <a:rPr lang="ko-KR" altLang="en-US" sz="1600" b="1" kern="1200" dirty="0" smtClean="0">
                          <a:solidFill>
                            <a:schemeClr val="tx1"/>
                          </a:solidFill>
                          <a:latin typeface="+mn-lt"/>
                          <a:ea typeface="+mn-ea"/>
                          <a:cs typeface="+mn-cs"/>
                        </a:rPr>
                        <a:t>윈도우즈프로그래밍</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3"/>
                  </a:ext>
                </a:extLst>
              </a:tr>
              <a:tr h="1554253">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4"/>
                  </a:ext>
                </a:extLst>
              </a:tr>
              <a:tr h="1066636">
                <a:tc vMerge="1">
                  <a:txBody>
                    <a:bodyPr/>
                    <a:lstStyle/>
                    <a:p>
                      <a:pPr algn="ctr" latinLnBrk="1"/>
                      <a:endParaRPr lang="ko-KR" altLang="en-US" dirty="0"/>
                    </a:p>
                  </a:txBody>
                  <a:tcPr anchor="ctr"/>
                </a:tc>
                <a:tc>
                  <a:txBody>
                    <a:bodyPr/>
                    <a:lstStyle/>
                    <a:p>
                      <a:pPr algn="ctr" latinLnBrk="1"/>
                      <a:r>
                        <a:rPr lang="ko-KR" altLang="en-US" sz="1600" dirty="0"/>
                        <a:t>그러한 지식은 어디에 활용 할 수 있나</a:t>
                      </a:r>
                      <a:r>
                        <a:rPr lang="en-US" altLang="ko-KR" sz="1600" dirty="0"/>
                        <a:t>?</a:t>
                      </a:r>
                      <a:endParaRPr lang="ko-KR" altLang="en-US" sz="1600" dirty="0"/>
                    </a:p>
                  </a:txBody>
                  <a:tcPr marL="91449" marR="91449" marT="45701" marB="45701" anchor="ctr"/>
                </a:tc>
                <a:tc>
                  <a:txBody>
                    <a:bodyPr/>
                    <a:lstStyle/>
                    <a:p>
                      <a:pPr algn="ctr" latinLnBrk="1"/>
                      <a:r>
                        <a:rPr lang="ko-KR" altLang="en-US" sz="1200" b="1" kern="1200" dirty="0" smtClean="0">
                          <a:solidFill>
                            <a:schemeClr val="tx1"/>
                          </a:solidFill>
                          <a:latin typeface="+mn-lt"/>
                          <a:ea typeface="+mn-ea"/>
                          <a:cs typeface="+mn-cs"/>
                        </a:rPr>
                        <a:t>웹사이트 구축</a:t>
                      </a:r>
                      <a:endParaRPr lang="en-US" altLang="ko-KR" sz="12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814194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3">
            <a:extLst>
              <a:ext uri="{FF2B5EF4-FFF2-40B4-BE49-F238E27FC236}">
                <a16:creationId xmlns:a16="http://schemas.microsoft.com/office/drawing/2014/main" id="{F830AAD0-B6B9-4669-80A5-4EBD7C84366E}"/>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5EC1F7F-6BCF-40C6-960D-B01F59D18B16}"/>
              </a:ext>
            </a:extLst>
          </p:cNvPr>
          <p:cNvGraphicFramePr>
            <a:graphicFrameLocks noGrp="1"/>
          </p:cNvGraphicFramePr>
          <p:nvPr>
            <p:extLst>
              <p:ext uri="{D42A27DB-BD31-4B8C-83A1-F6EECF244321}">
                <p14:modId xmlns:p14="http://schemas.microsoft.com/office/powerpoint/2010/main" val="122168151"/>
              </p:ext>
            </p:extLst>
          </p:nvPr>
        </p:nvGraphicFramePr>
        <p:xfrm>
          <a:off x="550863" y="1125538"/>
          <a:ext cx="11090275" cy="5183188"/>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357514">
                <a:tc gridSpan="2">
                  <a:txBody>
                    <a:bodyPr/>
                    <a:lstStyle/>
                    <a:p>
                      <a:pPr algn="ctr" latinLnBrk="1"/>
                      <a:r>
                        <a:rPr lang="ko-KR" altLang="en-US" sz="1400" dirty="0"/>
                        <a:t>질문</a:t>
                      </a:r>
                    </a:p>
                  </a:txBody>
                  <a:tcPr marL="91449" marR="91449" marT="45696" marB="45696"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t>답변</a:t>
                      </a:r>
                    </a:p>
                  </a:txBody>
                  <a:tcPr marL="91449" marR="91449" marT="45696" marB="45696" anchor="ctr">
                    <a:solidFill>
                      <a:schemeClr val="accent6">
                        <a:lumMod val="40000"/>
                        <a:lumOff val="60000"/>
                      </a:schemeClr>
                    </a:solidFill>
                  </a:tcPr>
                </a:tc>
                <a:extLst>
                  <a:ext uri="{0D108BD9-81ED-4DB2-BD59-A6C34878D82A}">
                    <a16:rowId xmlns:a16="http://schemas.microsoft.com/office/drawing/2014/main" val="10000"/>
                  </a:ext>
                </a:extLst>
              </a:tr>
              <a:tr h="393285">
                <a:tc rowSpan="6">
                  <a:txBody>
                    <a:bodyPr/>
                    <a:lstStyle/>
                    <a:p>
                      <a:pPr algn="ctr" latinLnBrk="1"/>
                      <a:r>
                        <a:rPr lang="ko-KR" altLang="en-US" sz="1600" dirty="0"/>
                        <a:t>역량</a:t>
                      </a:r>
                    </a:p>
                  </a:txBody>
                  <a:tcPr marL="91449" marR="91449" marT="45703" marB="45703" anchor="ctr"/>
                </a:tc>
                <a:tc>
                  <a:txBody>
                    <a:bodyPr/>
                    <a:lstStyle/>
                    <a:p>
                      <a:pPr algn="ctr" latinLnBrk="1"/>
                      <a:r>
                        <a:rPr lang="ko-KR" altLang="en-US" sz="1600" dirty="0"/>
                        <a:t>당신의 역량은</a:t>
                      </a:r>
                      <a:r>
                        <a:rPr lang="en-US" altLang="ko-KR" sz="1600" dirty="0"/>
                        <a:t>?</a:t>
                      </a:r>
                      <a:endParaRPr lang="ko-KR" altLang="en-US" sz="1600" dirty="0"/>
                    </a:p>
                  </a:txBody>
                  <a:tcPr marL="91449" marR="91449" marT="45703" marB="45703" anchor="ctr"/>
                </a:tc>
                <a:tc>
                  <a:txBody>
                    <a:bodyPr/>
                    <a:lstStyle/>
                    <a:p>
                      <a:pPr algn="ctr" latinLnBrk="1"/>
                      <a:r>
                        <a:rPr lang="ko-KR" altLang="en-US" sz="1400" b="1" dirty="0" smtClean="0">
                          <a:latin typeface="+mn-ea"/>
                          <a:ea typeface="+mn-ea"/>
                        </a:rPr>
                        <a:t>성실함</a:t>
                      </a:r>
                      <a:r>
                        <a:rPr lang="en-US" altLang="ko-KR" sz="1400" b="1" dirty="0" smtClean="0">
                          <a:latin typeface="+mn-ea"/>
                          <a:ea typeface="+mn-ea"/>
                        </a:rPr>
                        <a:t>, </a:t>
                      </a:r>
                      <a:r>
                        <a:rPr lang="ko-KR" altLang="en-US" sz="1400" b="1" dirty="0" smtClean="0">
                          <a:latin typeface="+mn-ea"/>
                          <a:ea typeface="+mn-ea"/>
                        </a:rPr>
                        <a:t>꼼꼼함</a:t>
                      </a:r>
                      <a:r>
                        <a:rPr lang="en-US" altLang="ko-KR" sz="1400" b="1" dirty="0" smtClean="0">
                          <a:latin typeface="+mn-ea"/>
                          <a:ea typeface="+mn-ea"/>
                        </a:rPr>
                        <a:t>, </a:t>
                      </a:r>
                      <a:r>
                        <a:rPr lang="ko-KR" altLang="en-US" sz="1400" b="1" dirty="0" smtClean="0">
                          <a:latin typeface="+mn-ea"/>
                          <a:ea typeface="+mn-ea"/>
                        </a:rPr>
                        <a:t>분석적 사고</a:t>
                      </a:r>
                      <a:r>
                        <a:rPr lang="en-US" altLang="ko-KR" sz="1400" b="1" dirty="0" smtClean="0">
                          <a:latin typeface="+mn-ea"/>
                          <a:ea typeface="+mn-ea"/>
                        </a:rPr>
                        <a:t>, </a:t>
                      </a:r>
                      <a:r>
                        <a:rPr lang="ko-KR" altLang="en-US" sz="1400" b="1" dirty="0" smtClean="0">
                          <a:latin typeface="+mn-ea"/>
                          <a:ea typeface="+mn-ea"/>
                        </a:rPr>
                        <a:t>의사소통</a:t>
                      </a:r>
                      <a:r>
                        <a:rPr lang="en-US" altLang="ko-KR" sz="1400" b="1" dirty="0" smtClean="0">
                          <a:latin typeface="+mn-ea"/>
                          <a:ea typeface="+mn-ea"/>
                        </a:rPr>
                        <a:t>, </a:t>
                      </a:r>
                      <a:r>
                        <a:rPr lang="ko-KR" altLang="en-US" sz="1400" b="1" dirty="0" smtClean="0">
                          <a:latin typeface="+mn-ea"/>
                          <a:ea typeface="+mn-ea"/>
                        </a:rPr>
                        <a:t>계획성</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1"/>
                  </a:ext>
                </a:extLst>
              </a:tr>
              <a:tr h="393285">
                <a:tc vMerge="1">
                  <a:txBody>
                    <a:bodyPr/>
                    <a:lstStyle/>
                    <a:p>
                      <a:pPr latinLnBrk="1"/>
                      <a:endParaRPr lang="ko-KR" altLang="en-US"/>
                    </a:p>
                  </a:txBody>
                  <a:tcPr/>
                </a:tc>
                <a:tc>
                  <a:txBody>
                    <a:bodyPr/>
                    <a:lstStyle/>
                    <a:p>
                      <a:pPr algn="ctr" latinLnBrk="1"/>
                      <a:r>
                        <a:rPr lang="ko-KR" altLang="en-US" sz="1600" dirty="0"/>
                        <a:t>역량을 발휘한 경험 </a:t>
                      </a:r>
                      <a:r>
                        <a:rPr lang="en-US" altLang="ko-KR" sz="1600" dirty="0"/>
                        <a:t>3</a:t>
                      </a:r>
                      <a:r>
                        <a:rPr lang="ko-KR" altLang="en-US" sz="1600" dirty="0"/>
                        <a:t>가지</a:t>
                      </a:r>
                    </a:p>
                  </a:txBody>
                  <a:tcPr marL="91449" marR="91449" marT="45703" marB="45703" anchor="ctr"/>
                </a:tc>
                <a:tc>
                  <a:txBody>
                    <a:bodyPr/>
                    <a:lstStyle/>
                    <a:p>
                      <a:pPr algn="ctr" latinLnBrk="1"/>
                      <a:r>
                        <a:rPr lang="en-US" altLang="ko-KR" sz="1400" b="1" dirty="0" smtClean="0">
                          <a:latin typeface="+mn-ea"/>
                          <a:ea typeface="+mn-ea"/>
                        </a:rPr>
                        <a:t>4</a:t>
                      </a:r>
                      <a:r>
                        <a:rPr lang="ko-KR" altLang="en-US" sz="1400" b="1" dirty="0" err="1" smtClean="0">
                          <a:latin typeface="+mn-ea"/>
                          <a:ea typeface="+mn-ea"/>
                        </a:rPr>
                        <a:t>차산업혁명</a:t>
                      </a:r>
                      <a:r>
                        <a:rPr lang="ko-KR" altLang="en-US" sz="1400" b="1" dirty="0" smtClean="0">
                          <a:latin typeface="+mn-ea"/>
                          <a:ea typeface="+mn-ea"/>
                        </a:rPr>
                        <a:t> 선도인력양성</a:t>
                      </a:r>
                      <a:r>
                        <a:rPr lang="en-US" altLang="ko-KR" sz="1400" b="1" dirty="0" smtClean="0">
                          <a:latin typeface="+mn-ea"/>
                          <a:ea typeface="+mn-ea"/>
                        </a:rPr>
                        <a:t>, </a:t>
                      </a:r>
                      <a:r>
                        <a:rPr lang="ko-KR" altLang="en-US" sz="1400" b="1" dirty="0" smtClean="0">
                          <a:latin typeface="+mn-ea"/>
                          <a:ea typeface="+mn-ea"/>
                        </a:rPr>
                        <a:t>임관</a:t>
                      </a:r>
                      <a:r>
                        <a:rPr lang="en-US" altLang="ko-KR" sz="1400" b="1" dirty="0" smtClean="0">
                          <a:latin typeface="+mn-ea"/>
                          <a:ea typeface="+mn-ea"/>
                        </a:rPr>
                        <a:t>+</a:t>
                      </a:r>
                      <a:r>
                        <a:rPr lang="ko-KR" altLang="en-US" sz="1400" b="1" dirty="0" smtClean="0">
                          <a:latin typeface="+mn-ea"/>
                          <a:ea typeface="+mn-ea"/>
                        </a:rPr>
                        <a:t>졸업작품</a:t>
                      </a:r>
                      <a:r>
                        <a:rPr lang="en-US" altLang="ko-KR" sz="1400" b="1" dirty="0" smtClean="0">
                          <a:latin typeface="+mn-ea"/>
                          <a:ea typeface="+mn-ea"/>
                        </a:rPr>
                        <a:t>, </a:t>
                      </a:r>
                      <a:r>
                        <a:rPr lang="ko-KR" altLang="en-US" sz="1400" b="1" dirty="0" err="1" smtClean="0">
                          <a:latin typeface="+mn-ea"/>
                          <a:ea typeface="+mn-ea"/>
                        </a:rPr>
                        <a:t>장교군생활</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2"/>
                  </a:ext>
                </a:extLst>
              </a:tr>
              <a:tr h="965378">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자신의 역량이 가장 잘 발휘된 경험</a:t>
                      </a:r>
                      <a:endParaRPr lang="en-US" altLang="ko-KR" sz="1600" dirty="0"/>
                    </a:p>
                    <a:p>
                      <a:pPr algn="ctr" latinLnBrk="1"/>
                      <a:r>
                        <a:rPr lang="en-US" altLang="ko-KR" sz="1600" dirty="0"/>
                        <a:t>(</a:t>
                      </a:r>
                      <a:r>
                        <a:rPr lang="ko-KR" altLang="en-US" sz="1600" dirty="0"/>
                        <a:t>혹은 지원 분야와 관련 있는 경험</a:t>
                      </a:r>
                      <a:r>
                        <a:rPr lang="en-US" altLang="ko-KR" sz="1600" dirty="0"/>
                        <a:t>)</a:t>
                      </a:r>
                      <a:endParaRPr lang="ko-KR" altLang="en-US" sz="1600" dirty="0"/>
                    </a:p>
                  </a:txBody>
                  <a:tcPr marL="91449" marR="91449" marT="45703" marB="45703" anchor="ctr"/>
                </a:tc>
                <a:tc>
                  <a:txBody>
                    <a:bodyPr/>
                    <a:lstStyle/>
                    <a:p>
                      <a:pPr algn="ctr" latinLnBrk="1"/>
                      <a:r>
                        <a:rPr lang="en-US" altLang="ko-KR" sz="1400" b="1" dirty="0" smtClean="0">
                          <a:latin typeface="+mn-ea"/>
                          <a:ea typeface="+mn-ea"/>
                        </a:rPr>
                        <a:t>4</a:t>
                      </a:r>
                      <a:r>
                        <a:rPr lang="ko-KR" altLang="en-US" sz="1400" b="1" dirty="0" err="1" smtClean="0">
                          <a:latin typeface="+mn-ea"/>
                          <a:ea typeface="+mn-ea"/>
                        </a:rPr>
                        <a:t>차산업혁명</a:t>
                      </a:r>
                      <a:r>
                        <a:rPr lang="ko-KR" altLang="en-US" sz="1400" b="1" dirty="0" smtClean="0">
                          <a:latin typeface="+mn-ea"/>
                          <a:ea typeface="+mn-ea"/>
                        </a:rPr>
                        <a:t> 선도인력양성</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3"/>
                  </a:ext>
                </a:extLst>
              </a:tr>
              <a:tr h="607820">
                <a:tc vMerge="1">
                  <a:txBody>
                    <a:bodyPr/>
                    <a:lstStyle/>
                    <a:p>
                      <a:pPr algn="ctr" latinLnBrk="1"/>
                      <a:endParaRPr lang="ko-KR" altLang="en-US" dirty="0"/>
                    </a:p>
                  </a:txBody>
                  <a:tcPr anchor="ctr"/>
                </a:tc>
                <a:tc>
                  <a:txBody>
                    <a:bodyPr/>
                    <a:lstStyle/>
                    <a:p>
                      <a:pPr algn="ctr" latinLnBrk="1"/>
                      <a:r>
                        <a:rPr lang="ko-KR" altLang="en-US" sz="1600" dirty="0"/>
                        <a:t>그 경험에서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3" marB="45703" anchor="ctr"/>
                </a:tc>
                <a:tc>
                  <a:txBody>
                    <a:bodyPr/>
                    <a:lstStyle/>
                    <a:p>
                      <a:pPr algn="ctr" latinLnBrk="1"/>
                      <a:r>
                        <a:rPr lang="ko-KR" altLang="en-US" sz="1400" b="1" dirty="0" smtClean="0">
                          <a:latin typeface="+mn-ea"/>
                          <a:ea typeface="+mn-ea"/>
                        </a:rPr>
                        <a:t>프로그래밍 기술과 분석적 사고의 중요성</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4"/>
                  </a:ext>
                </a:extLst>
              </a:tr>
              <a:tr h="1108402">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3" marB="4570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i="0" dirty="0" smtClean="0">
                          <a:effectLst>
                            <a:outerShdw blurRad="38100" dist="38100" dir="2700000" algn="tl">
                              <a:srgbClr val="000000">
                                <a:alpha val="43137"/>
                              </a:srgbClr>
                            </a:outerShdw>
                          </a:effectLst>
                          <a:latin typeface="+mn-ea"/>
                          <a:ea typeface="+mn-ea"/>
                        </a:rPr>
                        <a:t>프로젝트 시 처음 데이터베이스 설계</a:t>
                      </a:r>
                      <a:r>
                        <a:rPr lang="ko-KR" altLang="en-US" sz="1400" b="1" i="0" baseline="0" dirty="0" smtClean="0">
                          <a:effectLst>
                            <a:outerShdw blurRad="38100" dist="38100" dir="2700000" algn="tl">
                              <a:srgbClr val="000000">
                                <a:alpha val="43137"/>
                              </a:srgbClr>
                            </a:outerShdw>
                          </a:effectLst>
                          <a:latin typeface="+mn-ea"/>
                          <a:ea typeface="+mn-ea"/>
                        </a:rPr>
                        <a:t> 시 한 요소를 생각 못했었는데 작업 중반에 필요성을 느껴서 </a:t>
                      </a:r>
                      <a:r>
                        <a:rPr lang="en-US" altLang="ko-KR" sz="1400" b="1" i="0" baseline="0" dirty="0" smtClean="0">
                          <a:effectLst>
                            <a:outerShdw blurRad="38100" dist="38100" dir="2700000" algn="tl">
                              <a:srgbClr val="000000">
                                <a:alpha val="43137"/>
                              </a:srgbClr>
                            </a:outerShdw>
                          </a:effectLst>
                          <a:latin typeface="+mn-ea"/>
                          <a:ea typeface="+mn-ea"/>
                        </a:rPr>
                        <a:t>DB</a:t>
                      </a:r>
                      <a:r>
                        <a:rPr lang="ko-KR" altLang="en-US" sz="1400" b="1" i="0" baseline="0" dirty="0" smtClean="0">
                          <a:effectLst>
                            <a:outerShdw blurRad="38100" dist="38100" dir="2700000" algn="tl">
                              <a:srgbClr val="000000">
                                <a:alpha val="43137"/>
                              </a:srgbClr>
                            </a:outerShdw>
                          </a:effectLst>
                          <a:latin typeface="+mn-ea"/>
                          <a:ea typeface="+mn-ea"/>
                        </a:rPr>
                        <a:t>구조를 변경해야 한 것을 통해 더 꼼꼼하고 분석적으로 설계 해야겠다고 느낀 경험</a:t>
                      </a:r>
                      <a:endParaRPr lang="en-US" altLang="ko-KR" sz="1400" b="1" i="0" dirty="0">
                        <a:effectLst>
                          <a:outerShdw blurRad="38100" dist="38100" dir="2700000" algn="tl">
                            <a:srgbClr val="000000">
                              <a:alpha val="43137"/>
                            </a:srgbClr>
                          </a:outerShdw>
                        </a:effectLst>
                        <a:latin typeface="+mn-ea"/>
                        <a:ea typeface="+mn-ea"/>
                      </a:endParaRPr>
                    </a:p>
                  </a:txBody>
                  <a:tcPr marL="91449" marR="91449" marT="45703" marB="45703" anchor="ctr"/>
                </a:tc>
                <a:extLst>
                  <a:ext uri="{0D108BD9-81ED-4DB2-BD59-A6C34878D82A}">
                    <a16:rowId xmlns:a16="http://schemas.microsoft.com/office/drawing/2014/main" val="10005"/>
                  </a:ext>
                </a:extLst>
              </a:tr>
              <a:tr h="1357504">
                <a:tc vMerge="1">
                  <a:txBody>
                    <a:bodyPr/>
                    <a:lstStyle/>
                    <a:p>
                      <a:pPr algn="ctr" latinLnBrk="1"/>
                      <a:endParaRPr lang="ko-KR" altLang="en-US" dirty="0"/>
                    </a:p>
                  </a:txBody>
                  <a:tcPr anchor="ctr"/>
                </a:tc>
                <a:tc>
                  <a:txBody>
                    <a:bodyPr/>
                    <a:lstStyle/>
                    <a:p>
                      <a:pPr algn="ctr" latinLnBrk="1"/>
                      <a:r>
                        <a:rPr lang="ko-KR" altLang="en-US" sz="1600" dirty="0"/>
                        <a:t>그러한 역량은 어디에 활용 할 수 있나</a:t>
                      </a:r>
                      <a:r>
                        <a:rPr lang="en-US" altLang="ko-KR" sz="1600" dirty="0"/>
                        <a:t>?</a:t>
                      </a:r>
                      <a:endParaRPr lang="ko-KR" altLang="en-US" sz="1600" dirty="0"/>
                    </a:p>
                  </a:txBody>
                  <a:tcPr marL="91449" marR="91449" marT="45703" marB="45703" anchor="ctr"/>
                </a:tc>
                <a:tc>
                  <a:txBody>
                    <a:bodyPr/>
                    <a:lstStyle/>
                    <a:p>
                      <a:pPr algn="ctr" latinLnBrk="1"/>
                      <a:r>
                        <a:rPr lang="ko-KR" altLang="en-US" sz="1400" b="1" dirty="0" smtClean="0">
                          <a:latin typeface="+mn-ea"/>
                          <a:ea typeface="+mn-ea"/>
                        </a:rPr>
                        <a:t>프로그래밍 작업 시에 실수를 줄일 수 있고 유지보수에도 유용하며 자원을 효율적으로 활용 할 수 있다</a:t>
                      </a:r>
                      <a:r>
                        <a:rPr lang="en-US" altLang="ko-KR" sz="1400" b="1" dirty="0" smtClean="0">
                          <a:latin typeface="+mn-ea"/>
                          <a:ea typeface="+mn-ea"/>
                        </a:rPr>
                        <a:t>.</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506022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3246331915"/>
              </p:ext>
            </p:extLst>
          </p:nvPr>
        </p:nvGraphicFramePr>
        <p:xfrm>
          <a:off x="573088" y="1029657"/>
          <a:ext cx="10895782" cy="5385118"/>
        </p:xfrm>
        <a:graphic>
          <a:graphicData uri="http://schemas.openxmlformats.org/drawingml/2006/table">
            <a:tbl>
              <a:tblPr/>
              <a:tblGrid>
                <a:gridCol w="1591001">
                  <a:extLst>
                    <a:ext uri="{9D8B030D-6E8A-4147-A177-3AD203B41FA5}">
                      <a16:colId xmlns:a16="http://schemas.microsoft.com/office/drawing/2014/main" val="20000"/>
                    </a:ext>
                  </a:extLst>
                </a:gridCol>
                <a:gridCol w="9304781">
                  <a:extLst>
                    <a:ext uri="{9D8B030D-6E8A-4147-A177-3AD203B41FA5}">
                      <a16:colId xmlns:a16="http://schemas.microsoft.com/office/drawing/2014/main" val="20001"/>
                    </a:ext>
                  </a:extLst>
                </a:gridCol>
              </a:tblGrid>
              <a:tr h="5238114">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algn="ctr">
                        <a:lnSpc>
                          <a:spcPct val="160000"/>
                        </a:lnSpc>
                        <a:spcBef>
                          <a:spcPts val="0"/>
                        </a:spcBef>
                        <a:spcAft>
                          <a:spcPts val="0"/>
                        </a:spcAft>
                      </a:pPr>
                      <a:r>
                        <a:rPr lang="ko-KR" altLang="en-US" sz="2000" b="1" dirty="0">
                          <a:solidFill>
                            <a:schemeClr val="tx1"/>
                          </a:solidFill>
                          <a:latin typeface="+mn-ea"/>
                          <a:ea typeface="+mn-ea"/>
                        </a:rPr>
                        <a:t>지원동기 및 </a:t>
                      </a:r>
                      <a:endParaRPr lang="en-US" altLang="ko-KR" sz="2000" b="1"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입사 후</a:t>
                      </a:r>
                      <a:endParaRPr lang="ko-KR" altLang="en-US" sz="2000"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포부</a:t>
                      </a:r>
                      <a:endParaRPr lang="ko-KR" altLang="en-US" sz="2000" dirty="0">
                        <a:solidFill>
                          <a:schemeClr val="tx1"/>
                        </a:solidFill>
                        <a:latin typeface="+mn-ea"/>
                        <a:ea typeface="+mn-ea"/>
                      </a:endParaRPr>
                    </a:p>
                  </a:txBody>
                  <a:tcPr marL="20637" marR="20637" marT="10319" marB="10319" anchor="ctr">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dirty="0">
                          <a:latin typeface="+mn-ea"/>
                          <a:ea typeface="+mn-ea"/>
                        </a:rPr>
                        <a:t>제가 지원하는 </a:t>
                      </a:r>
                      <a:r>
                        <a:rPr lang="ko-KR" altLang="en-US" sz="2000" b="0" dirty="0" smtClean="0">
                          <a:latin typeface="+mn-ea"/>
                          <a:ea typeface="+mn-ea"/>
                        </a:rPr>
                        <a:t>웹 프로그래머</a:t>
                      </a:r>
                      <a:r>
                        <a:rPr lang="en-US" altLang="ko-KR" sz="2000" b="0" baseline="0" dirty="0" smtClean="0">
                          <a:latin typeface="+mn-ea"/>
                          <a:ea typeface="+mn-ea"/>
                        </a:rPr>
                        <a:t> </a:t>
                      </a:r>
                      <a:r>
                        <a:rPr lang="ko-KR" altLang="en-US" sz="2000" b="0" baseline="0" dirty="0" smtClean="0">
                          <a:latin typeface="+mn-ea"/>
                          <a:ea typeface="+mn-ea"/>
                        </a:rPr>
                        <a:t>분야는 프로그래밍 기술과 분석적인 사고가 </a:t>
                      </a:r>
                      <a:r>
                        <a:rPr lang="ko-KR" altLang="en-US" sz="2000" b="0" baseline="0" dirty="0">
                          <a:latin typeface="+mn-ea"/>
                          <a:ea typeface="+mn-ea"/>
                        </a:rPr>
                        <a:t>필요합니다</a:t>
                      </a:r>
                      <a:r>
                        <a:rPr lang="en-US" altLang="ko-KR" sz="2000" b="0" baseline="0" dirty="0">
                          <a:latin typeface="+mn-ea"/>
                          <a:ea typeface="+mn-ea"/>
                        </a:rPr>
                        <a:t>. </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저는 </a:t>
                      </a:r>
                      <a:r>
                        <a:rPr lang="ko-KR" altLang="en-US" sz="2000" b="0" baseline="0" dirty="0" smtClean="0">
                          <a:latin typeface="+mn-ea"/>
                          <a:ea typeface="+mn-ea"/>
                        </a:rPr>
                        <a:t>웹 프로그래머</a:t>
                      </a:r>
                      <a:r>
                        <a:rPr lang="en-US" altLang="ko-KR" sz="2000" b="0" baseline="0" dirty="0" smtClean="0">
                          <a:latin typeface="+mn-ea"/>
                          <a:ea typeface="+mn-ea"/>
                        </a:rPr>
                        <a:t> </a:t>
                      </a:r>
                      <a:r>
                        <a:rPr lang="ko-KR" altLang="en-US" sz="2000" b="0" baseline="0" dirty="0">
                          <a:latin typeface="+mn-ea"/>
                          <a:ea typeface="+mn-ea"/>
                        </a:rPr>
                        <a:t>분야를 지원자로서 다음과 같은 노력을 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첫째</a:t>
                      </a:r>
                      <a:r>
                        <a:rPr lang="en-US" altLang="ko-KR" sz="2000" b="0" baseline="0" dirty="0" smtClean="0">
                          <a:latin typeface="+mn-ea"/>
                          <a:ea typeface="+mn-ea"/>
                        </a:rPr>
                        <a:t>, </a:t>
                      </a:r>
                      <a:r>
                        <a:rPr lang="ko-KR" altLang="en-US" sz="2000" b="0" kern="1200" baseline="0" dirty="0" err="1" smtClean="0">
                          <a:solidFill>
                            <a:schemeClr val="tx1"/>
                          </a:solidFill>
                          <a:latin typeface="+mn-ea"/>
                          <a:ea typeface="+mn-ea"/>
                          <a:cs typeface="+mn-cs"/>
                        </a:rPr>
                        <a:t>통신장교로</a:t>
                      </a:r>
                      <a:r>
                        <a:rPr lang="ko-KR" altLang="en-US" sz="2000" b="0" kern="1200" baseline="0" dirty="0" smtClean="0">
                          <a:solidFill>
                            <a:schemeClr val="tx1"/>
                          </a:solidFill>
                          <a:latin typeface="+mn-ea"/>
                          <a:ea typeface="+mn-ea"/>
                          <a:cs typeface="+mn-cs"/>
                        </a:rPr>
                        <a:t> 군생활 하여 꼼꼼하고 분석적인 사고를 기를 수 있었고 이를 바탕으로 제 적성과 흥미에 맞는 개발이라는 분야에 잘 적용시킬 수 있었습니다</a:t>
                      </a:r>
                      <a:r>
                        <a:rPr lang="en-US" altLang="ko-KR" sz="2000" b="0" kern="1200" baseline="0" dirty="0" smtClean="0">
                          <a:solidFill>
                            <a:schemeClr val="tx1"/>
                          </a:solidFill>
                          <a:latin typeface="+mn-ea"/>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둘째</a:t>
                      </a:r>
                      <a:r>
                        <a:rPr lang="en-US" altLang="ko-KR" sz="2000" b="0" baseline="0" dirty="0" smtClean="0">
                          <a:latin typeface="+mn-ea"/>
                          <a:ea typeface="+mn-ea"/>
                        </a:rPr>
                        <a:t>, </a:t>
                      </a:r>
                      <a:r>
                        <a:rPr lang="en-US" altLang="ko-KR" sz="2000" b="0" kern="1200" baseline="0" dirty="0" smtClean="0">
                          <a:solidFill>
                            <a:schemeClr val="tx1"/>
                          </a:solidFill>
                          <a:latin typeface="+mn-ea"/>
                          <a:ea typeface="+mn-ea"/>
                          <a:cs typeface="+mn-cs"/>
                        </a:rPr>
                        <a:t>4</a:t>
                      </a:r>
                      <a:r>
                        <a:rPr lang="ko-KR" altLang="en-US" sz="2000" b="0" kern="1200" baseline="0" dirty="0" err="1" smtClean="0">
                          <a:solidFill>
                            <a:schemeClr val="tx1"/>
                          </a:solidFill>
                          <a:latin typeface="+mn-ea"/>
                          <a:ea typeface="+mn-ea"/>
                          <a:cs typeface="+mn-cs"/>
                        </a:rPr>
                        <a:t>차산업혁명</a:t>
                      </a:r>
                      <a:r>
                        <a:rPr lang="ko-KR" altLang="en-US" sz="2000" b="0" kern="1200" baseline="0" dirty="0" smtClean="0">
                          <a:solidFill>
                            <a:schemeClr val="tx1"/>
                          </a:solidFill>
                          <a:latin typeface="+mn-ea"/>
                          <a:ea typeface="+mn-ea"/>
                          <a:cs typeface="+mn-cs"/>
                        </a:rPr>
                        <a:t> 선도인력양성 교육에서 빅데이터를 활용한 </a:t>
                      </a:r>
                      <a:r>
                        <a:rPr lang="en-US" altLang="ko-KR" sz="2000" b="0" kern="1200" baseline="0" dirty="0" err="1" smtClean="0">
                          <a:solidFill>
                            <a:schemeClr val="tx1"/>
                          </a:solidFill>
                          <a:latin typeface="+mn-ea"/>
                          <a:ea typeface="+mn-ea"/>
                          <a:cs typeface="+mn-cs"/>
                        </a:rPr>
                        <a:t>IoT</a:t>
                      </a:r>
                      <a:r>
                        <a:rPr lang="ko-KR" altLang="en-US" sz="2000" b="0" kern="1200" baseline="0" dirty="0" smtClean="0">
                          <a:solidFill>
                            <a:schemeClr val="tx1"/>
                          </a:solidFill>
                          <a:latin typeface="+mn-ea"/>
                          <a:ea typeface="+mn-ea"/>
                          <a:cs typeface="+mn-cs"/>
                        </a:rPr>
                        <a:t>시스템 개발이라는 과정에서 웹 프로그래밍에 필요한 기술을 배우고 프로젝트를 통해 직접 몸으로 습득하였습니다</a:t>
                      </a:r>
                      <a:r>
                        <a:rPr lang="en-US" altLang="ko-KR" sz="2000" b="0" kern="1200" baseline="0" dirty="0" smtClean="0">
                          <a:solidFill>
                            <a:schemeClr val="tx1"/>
                          </a:solidFill>
                          <a:latin typeface="+mn-ea"/>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smtClean="0">
                          <a:latin typeface="+mn-ea"/>
                          <a:ea typeface="+mn-ea"/>
                        </a:rPr>
                        <a:t>셋째</a:t>
                      </a:r>
                      <a:r>
                        <a:rPr lang="en-US" altLang="ko-KR" sz="2000" b="0" baseline="0" dirty="0" smtClean="0">
                          <a:latin typeface="+mn-ea"/>
                          <a:ea typeface="+mn-ea"/>
                        </a:rPr>
                        <a:t>,</a:t>
                      </a:r>
                      <a:r>
                        <a:rPr lang="en-US" altLang="ko-KR" sz="2000" b="0" kern="1200" baseline="0" dirty="0" smtClean="0">
                          <a:solidFill>
                            <a:schemeClr val="tx1"/>
                          </a:solidFill>
                          <a:latin typeface="+mn-ea"/>
                          <a:ea typeface="HY견고딕"/>
                          <a:cs typeface="+mn-cs"/>
                        </a:rPr>
                        <a:t> </a:t>
                      </a:r>
                      <a:r>
                        <a:rPr lang="ko-KR" altLang="en-US" sz="2000" b="0" kern="1200" baseline="0" dirty="0" smtClean="0">
                          <a:solidFill>
                            <a:schemeClr val="tx1"/>
                          </a:solidFill>
                          <a:latin typeface="+mn-ea"/>
                          <a:ea typeface="+mn-ea"/>
                          <a:cs typeface="+mn-cs"/>
                        </a:rPr>
                        <a:t>정리하는 습관을 들였습니다</a:t>
                      </a:r>
                      <a:r>
                        <a:rPr lang="en-US" altLang="ko-KR" sz="2000" b="0" kern="1200" baseline="0" dirty="0" smtClean="0">
                          <a:solidFill>
                            <a:schemeClr val="tx1"/>
                          </a:solidFill>
                          <a:latin typeface="+mn-ea"/>
                          <a:ea typeface="+mn-ea"/>
                          <a:cs typeface="+mn-cs"/>
                        </a:rPr>
                        <a:t>. </a:t>
                      </a:r>
                      <a:r>
                        <a:rPr lang="ko-KR" altLang="en-US" sz="2000" b="0" kern="1200" baseline="0" dirty="0" smtClean="0">
                          <a:solidFill>
                            <a:schemeClr val="tx1"/>
                          </a:solidFill>
                          <a:latin typeface="+mn-ea"/>
                          <a:ea typeface="+mn-ea"/>
                          <a:cs typeface="+mn-cs"/>
                        </a:rPr>
                        <a:t>교육기간 동안 </a:t>
                      </a:r>
                      <a:r>
                        <a:rPr lang="en-US" altLang="ko-KR" sz="2000" b="0" kern="1200" baseline="0" dirty="0" err="1" smtClean="0">
                          <a:solidFill>
                            <a:schemeClr val="tx1"/>
                          </a:solidFill>
                          <a:latin typeface="+mn-ea"/>
                          <a:ea typeface="+mn-ea"/>
                          <a:cs typeface="+mn-cs"/>
                        </a:rPr>
                        <a:t>github</a:t>
                      </a:r>
                      <a:r>
                        <a:rPr lang="en-US" altLang="ko-KR" sz="2000" b="0" kern="1200" baseline="0" dirty="0" smtClean="0">
                          <a:solidFill>
                            <a:schemeClr val="tx1"/>
                          </a:solidFill>
                          <a:latin typeface="+mn-ea"/>
                          <a:ea typeface="+mn-ea"/>
                          <a:cs typeface="+mn-cs"/>
                        </a:rPr>
                        <a:t> </a:t>
                      </a:r>
                      <a:r>
                        <a:rPr lang="ko-KR" altLang="en-US" sz="2000" b="0" kern="1200" baseline="0" dirty="0" smtClean="0">
                          <a:solidFill>
                            <a:schemeClr val="tx1"/>
                          </a:solidFill>
                          <a:latin typeface="+mn-ea"/>
                          <a:ea typeface="+mn-ea"/>
                          <a:cs typeface="+mn-cs"/>
                        </a:rPr>
                        <a:t>사용에 관한 수업을 통해 개발자로서 </a:t>
                      </a:r>
                      <a:r>
                        <a:rPr lang="ko-KR" altLang="en-US" sz="2000" b="0" kern="1200" baseline="0" dirty="0" err="1" smtClean="0">
                          <a:solidFill>
                            <a:schemeClr val="tx1"/>
                          </a:solidFill>
                          <a:latin typeface="+mn-ea"/>
                          <a:ea typeface="+mn-ea"/>
                          <a:cs typeface="+mn-cs"/>
                        </a:rPr>
                        <a:t>배운것에</a:t>
                      </a:r>
                      <a:r>
                        <a:rPr lang="ko-KR" altLang="en-US" sz="2000" b="0" kern="1200" baseline="0" dirty="0" smtClean="0">
                          <a:solidFill>
                            <a:schemeClr val="tx1"/>
                          </a:solidFill>
                          <a:latin typeface="+mn-ea"/>
                          <a:ea typeface="+mn-ea"/>
                          <a:cs typeface="+mn-cs"/>
                        </a:rPr>
                        <a:t> 대한 정리의 필요성을 알게 되었습니다</a:t>
                      </a:r>
                      <a:r>
                        <a:rPr lang="en-US" altLang="ko-KR" sz="2000" b="0" kern="1200" baseline="0" dirty="0" smtClean="0">
                          <a:solidFill>
                            <a:schemeClr val="tx1"/>
                          </a:solidFill>
                          <a:latin typeface="+mn-ea"/>
                          <a:ea typeface="+mn-ea"/>
                          <a:cs typeface="+mn-cs"/>
                        </a:rPr>
                        <a:t>. </a:t>
                      </a:r>
                      <a:r>
                        <a:rPr lang="ko-KR" altLang="en-US" sz="2000" b="0" kern="1200" baseline="0" dirty="0" smtClean="0">
                          <a:solidFill>
                            <a:schemeClr val="tx1"/>
                          </a:solidFill>
                          <a:latin typeface="+mn-ea"/>
                          <a:ea typeface="+mn-ea"/>
                          <a:cs typeface="+mn-cs"/>
                        </a:rPr>
                        <a:t>그 이후 부터 </a:t>
                      </a:r>
                      <a:r>
                        <a:rPr lang="ko-KR" altLang="en-US" sz="2000" b="0" kern="1200" baseline="0" dirty="0" err="1" smtClean="0">
                          <a:solidFill>
                            <a:schemeClr val="tx1"/>
                          </a:solidFill>
                          <a:latin typeface="+mn-ea"/>
                          <a:ea typeface="+mn-ea"/>
                          <a:cs typeface="+mn-cs"/>
                        </a:rPr>
                        <a:t>배운것에</a:t>
                      </a:r>
                      <a:r>
                        <a:rPr lang="ko-KR" altLang="en-US" sz="2000" b="0" kern="1200" baseline="0" dirty="0" smtClean="0">
                          <a:solidFill>
                            <a:schemeClr val="tx1"/>
                          </a:solidFill>
                          <a:latin typeface="+mn-ea"/>
                          <a:ea typeface="+mn-ea"/>
                          <a:cs typeface="+mn-cs"/>
                        </a:rPr>
                        <a:t> 대한 정리를 통해 바로 적용 및 사용이 가능하도록 하였습니다</a:t>
                      </a:r>
                      <a:r>
                        <a:rPr lang="en-US" altLang="ko-KR" sz="2000" b="0" kern="1200" baseline="0" dirty="0" smtClean="0">
                          <a:solidFill>
                            <a:schemeClr val="tx1"/>
                          </a:solidFill>
                          <a:latin typeface="+mn-ea"/>
                          <a:ea typeface="+mn-ea"/>
                          <a:cs typeface="+mn-cs"/>
                        </a:rPr>
                        <a:t>.</a:t>
                      </a:r>
                      <a:r>
                        <a:rPr lang="ko-KR" altLang="en-US" sz="2000" b="0" kern="1200" baseline="0" dirty="0" smtClean="0">
                          <a:solidFill>
                            <a:schemeClr val="tx1"/>
                          </a:solidFill>
                          <a:latin typeface="+mn-ea"/>
                          <a:ea typeface="+mn-ea"/>
                          <a:cs typeface="+mn-cs"/>
                        </a:rPr>
                        <a:t> </a:t>
                      </a:r>
                      <a:endParaRPr lang="en-US" altLang="ko-KR" sz="2000" b="0" kern="1200" baseline="0" dirty="0" smtClean="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이러한 노력을 발판으로 </a:t>
                      </a:r>
                      <a:r>
                        <a:rPr lang="ko-KR" altLang="en-US" sz="2000" b="0" baseline="0" dirty="0" smtClean="0">
                          <a:latin typeface="+mn-ea"/>
                          <a:ea typeface="+mn-ea"/>
                        </a:rPr>
                        <a:t>웹 프로그래머</a:t>
                      </a:r>
                      <a:r>
                        <a:rPr lang="en-US" altLang="ko-KR" sz="2000" b="0" baseline="0" dirty="0" smtClean="0">
                          <a:latin typeface="+mn-ea"/>
                          <a:ea typeface="+mn-ea"/>
                        </a:rPr>
                        <a:t> </a:t>
                      </a:r>
                      <a:r>
                        <a:rPr lang="ko-KR" altLang="en-US" sz="2000" b="0" baseline="0" dirty="0">
                          <a:latin typeface="+mn-ea"/>
                          <a:ea typeface="+mn-ea"/>
                        </a:rPr>
                        <a:t>직무에 있어 회사발전과 저의 성장에 밑거름이 되도록 최선을 다하겠습니다</a:t>
                      </a:r>
                      <a:r>
                        <a:rPr lang="en-US" altLang="ko-KR" sz="2400" b="0" baseline="0" dirty="0">
                          <a:latin typeface="+mn-ea"/>
                          <a:ea typeface="+mn-ea"/>
                        </a:rPr>
                        <a:t>.</a:t>
                      </a:r>
                    </a:p>
                  </a:txBody>
                  <a:tcPr marL="20637" marR="20637" marT="10319" marB="10319">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bl>
          </a:graphicData>
        </a:graphic>
      </p:graphicFrame>
      <p:sp>
        <p:nvSpPr>
          <p:cNvPr id="3" name="제목 2">
            <a:extLst>
              <a:ext uri="{FF2B5EF4-FFF2-40B4-BE49-F238E27FC236}">
                <a16:creationId xmlns:a16="http://schemas.microsoft.com/office/drawing/2014/main" id="{CACCCDDB-574E-4F2A-A787-3DAECB758E13}"/>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지원동기 작성 워크샵</a:t>
            </a:r>
          </a:p>
        </p:txBody>
      </p:sp>
    </p:spTree>
    <p:extLst>
      <p:ext uri="{BB962C8B-B14F-4D97-AF65-F5344CB8AC3E}">
        <p14:creationId xmlns:p14="http://schemas.microsoft.com/office/powerpoint/2010/main" val="331748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573088" y="1029657"/>
          <a:ext cx="10895782" cy="5628958"/>
        </p:xfrm>
        <a:graphic>
          <a:graphicData uri="http://schemas.openxmlformats.org/drawingml/2006/table">
            <a:tbl>
              <a:tblPr/>
              <a:tblGrid>
                <a:gridCol w="1591001">
                  <a:extLst>
                    <a:ext uri="{9D8B030D-6E8A-4147-A177-3AD203B41FA5}">
                      <a16:colId xmlns:a16="http://schemas.microsoft.com/office/drawing/2014/main" val="20000"/>
                    </a:ext>
                  </a:extLst>
                </a:gridCol>
                <a:gridCol w="9304781">
                  <a:extLst>
                    <a:ext uri="{9D8B030D-6E8A-4147-A177-3AD203B41FA5}">
                      <a16:colId xmlns:a16="http://schemas.microsoft.com/office/drawing/2014/main" val="20001"/>
                    </a:ext>
                  </a:extLst>
                </a:gridCol>
              </a:tblGrid>
              <a:tr h="5238114">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algn="ctr">
                        <a:lnSpc>
                          <a:spcPct val="160000"/>
                        </a:lnSpc>
                        <a:spcBef>
                          <a:spcPts val="0"/>
                        </a:spcBef>
                        <a:spcAft>
                          <a:spcPts val="0"/>
                        </a:spcAft>
                      </a:pPr>
                      <a:r>
                        <a:rPr lang="ko-KR" altLang="en-US" sz="2000" b="1" dirty="0">
                          <a:solidFill>
                            <a:schemeClr val="tx1"/>
                          </a:solidFill>
                          <a:latin typeface="+mn-ea"/>
                          <a:ea typeface="+mn-ea"/>
                        </a:rPr>
                        <a:t>지원동기 및 </a:t>
                      </a:r>
                      <a:endParaRPr lang="en-US" altLang="ko-KR" sz="2000" b="1"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입사 후</a:t>
                      </a:r>
                      <a:endParaRPr lang="ko-KR" altLang="en-US" sz="2000"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포부</a:t>
                      </a:r>
                      <a:endParaRPr lang="ko-KR" altLang="en-US" sz="2000" dirty="0">
                        <a:solidFill>
                          <a:schemeClr val="tx1"/>
                        </a:solidFill>
                        <a:latin typeface="+mn-ea"/>
                        <a:ea typeface="+mn-ea"/>
                      </a:endParaRPr>
                    </a:p>
                  </a:txBody>
                  <a:tcPr marL="20637" marR="20637" marT="10319" marB="10319" anchor="ctr">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dirty="0">
                          <a:latin typeface="+mn-ea"/>
                          <a:ea typeface="+mn-ea"/>
                        </a:rPr>
                        <a:t>제가 지원하는 </a:t>
                      </a:r>
                      <a:r>
                        <a:rPr lang="en-US" altLang="ko-KR" sz="2000" b="0" dirty="0">
                          <a:latin typeface="+mn-ea"/>
                          <a:ea typeface="+mn-ea"/>
                        </a:rPr>
                        <a:t>_____</a:t>
                      </a:r>
                      <a:r>
                        <a:rPr lang="en-US" altLang="ko-KR" sz="2000" b="0" baseline="0" dirty="0">
                          <a:latin typeface="+mn-ea"/>
                          <a:ea typeface="+mn-ea"/>
                        </a:rPr>
                        <a:t> </a:t>
                      </a:r>
                      <a:r>
                        <a:rPr lang="ko-KR" altLang="en-US" sz="2000" b="0" baseline="0" dirty="0">
                          <a:latin typeface="+mn-ea"/>
                          <a:ea typeface="+mn-ea"/>
                        </a:rPr>
                        <a:t>분야는 </a:t>
                      </a:r>
                      <a:r>
                        <a:rPr lang="en-US" altLang="ko-KR" sz="2000" b="0" baseline="0" dirty="0">
                          <a:latin typeface="+mn-ea"/>
                          <a:ea typeface="+mn-ea"/>
                        </a:rPr>
                        <a:t>______________ </a:t>
                      </a:r>
                      <a:r>
                        <a:rPr lang="ko-KR" altLang="en-US" sz="2000" b="0" baseline="0" dirty="0">
                          <a:latin typeface="+mn-ea"/>
                          <a:ea typeface="+mn-ea"/>
                        </a:rPr>
                        <a:t>것들이 필요합니다</a:t>
                      </a:r>
                      <a:r>
                        <a:rPr lang="en-US" altLang="ko-KR" sz="2000" b="0" baseline="0" dirty="0">
                          <a:latin typeface="+mn-ea"/>
                          <a:ea typeface="+mn-ea"/>
                        </a:rPr>
                        <a:t>. </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저는 </a:t>
                      </a:r>
                      <a:r>
                        <a:rPr lang="en-US" altLang="ko-KR" sz="2000" b="0" baseline="0" dirty="0">
                          <a:latin typeface="+mn-ea"/>
                          <a:ea typeface="+mn-ea"/>
                        </a:rPr>
                        <a:t>___________ </a:t>
                      </a:r>
                      <a:r>
                        <a:rPr lang="ko-KR" altLang="en-US" sz="2000" b="0" baseline="0" dirty="0">
                          <a:latin typeface="+mn-ea"/>
                          <a:ea typeface="+mn-ea"/>
                        </a:rPr>
                        <a:t>분야를 지원자로서 다음과 같은 노력을 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첫째</a:t>
                      </a:r>
                      <a:r>
                        <a:rPr lang="en-US" altLang="ko-KR" sz="2000" b="0" baseline="0" dirty="0">
                          <a:latin typeface="+mn-ea"/>
                          <a:ea typeface="+mn-ea"/>
                        </a:rPr>
                        <a:t>,OO </a:t>
                      </a:r>
                      <a:r>
                        <a:rPr lang="ko-KR" altLang="en-US" sz="2000" b="0" baseline="0" dirty="0">
                          <a:latin typeface="+mn-ea"/>
                          <a:ea typeface="+mn-ea"/>
                        </a:rPr>
                        <a:t>분야의 기본지식을 </a:t>
                      </a:r>
                      <a:r>
                        <a:rPr lang="ko-KR" altLang="en-US" sz="2000" b="0" baseline="0" dirty="0" err="1">
                          <a:latin typeface="+mn-ea"/>
                          <a:ea typeface="+mn-ea"/>
                        </a:rPr>
                        <a:t>쌓기위해</a:t>
                      </a:r>
                      <a:r>
                        <a:rPr lang="ko-KR" altLang="en-US" sz="2000" b="0" baseline="0" dirty="0">
                          <a:latin typeface="+mn-ea"/>
                          <a:ea typeface="+mn-ea"/>
                        </a:rPr>
                        <a:t> </a:t>
                      </a:r>
                      <a:r>
                        <a:rPr lang="en-US" altLang="ko-KR" sz="2000" b="0" baseline="0" dirty="0">
                          <a:latin typeface="+mn-ea"/>
                          <a:ea typeface="+mn-ea"/>
                        </a:rPr>
                        <a:t>A,B,C</a:t>
                      </a:r>
                      <a:r>
                        <a:rPr lang="ko-KR" altLang="en-US" sz="2000" b="0" baseline="0" dirty="0">
                          <a:latin typeface="+mn-ea"/>
                          <a:ea typeface="+mn-ea"/>
                        </a:rPr>
                        <a:t> 수업을 들었습니다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특히 </a:t>
                      </a:r>
                      <a:r>
                        <a:rPr lang="en-US" altLang="ko-KR" sz="2000" b="0" baseline="0" dirty="0">
                          <a:latin typeface="+mn-ea"/>
                          <a:ea typeface="+mn-ea"/>
                        </a:rPr>
                        <a:t>A</a:t>
                      </a:r>
                      <a:r>
                        <a:rPr lang="ko-KR" altLang="en-US" sz="2000" b="0" baseline="0" dirty="0">
                          <a:latin typeface="+mn-ea"/>
                          <a:ea typeface="+mn-ea"/>
                        </a:rPr>
                        <a:t>과목을 통해 </a:t>
                      </a:r>
                      <a:r>
                        <a:rPr lang="en-US" altLang="ko-KR" sz="2000" b="0" baseline="0" dirty="0">
                          <a:latin typeface="+mn-ea"/>
                          <a:ea typeface="+mn-ea"/>
                        </a:rPr>
                        <a:t>~~~~~~~</a:t>
                      </a:r>
                      <a:r>
                        <a:rPr lang="ko-KR" altLang="en-US" sz="2000" b="0" baseline="0" dirty="0">
                          <a:latin typeface="+mn-ea"/>
                          <a:ea typeface="+mn-ea"/>
                        </a:rPr>
                        <a:t>을 배울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예를 들면 </a:t>
                      </a:r>
                      <a:r>
                        <a:rPr lang="en-US" altLang="ko-KR" sz="2000" b="0" baseline="0" dirty="0">
                          <a:latin typeface="+mn-ea"/>
                          <a:ea typeface="+mn-ea"/>
                        </a:rPr>
                        <a:t>~~</a:t>
                      </a:r>
                      <a:r>
                        <a:rPr lang="ko-KR" altLang="en-US" sz="2000" b="0" baseline="0" dirty="0">
                          <a:latin typeface="+mn-ea"/>
                          <a:ea typeface="+mn-ea"/>
                        </a:rPr>
                        <a:t>이론</a:t>
                      </a:r>
                      <a:r>
                        <a:rPr lang="en-US" altLang="ko-KR" sz="2000" b="0" baseline="0" dirty="0">
                          <a:latin typeface="+mn-ea"/>
                          <a:ea typeface="+mn-ea"/>
                        </a:rPr>
                        <a:t>, ~~~ </a:t>
                      </a:r>
                      <a:r>
                        <a:rPr lang="ko-KR" altLang="en-US" sz="2000" b="0" baseline="0" dirty="0">
                          <a:latin typeface="+mn-ea"/>
                          <a:ea typeface="+mn-ea"/>
                        </a:rPr>
                        <a:t>공식 등 </a:t>
                      </a:r>
                      <a:r>
                        <a:rPr lang="en-US" altLang="ko-KR" sz="2000" b="0" baseline="0" dirty="0">
                          <a:latin typeface="+mn-ea"/>
                          <a:ea typeface="+mn-ea"/>
                        </a:rPr>
                        <a:t>OO</a:t>
                      </a:r>
                      <a:r>
                        <a:rPr lang="ko-KR" altLang="en-US" sz="2000" b="0" baseline="0" dirty="0">
                          <a:latin typeface="+mn-ea"/>
                          <a:ea typeface="+mn-ea"/>
                        </a:rPr>
                        <a:t>분야에서 필요한 </a:t>
                      </a:r>
                      <a:r>
                        <a:rPr lang="en-US" altLang="ko-KR" sz="2000" b="0" baseline="0" dirty="0">
                          <a:latin typeface="+mn-ea"/>
                          <a:ea typeface="+mn-ea"/>
                        </a:rPr>
                        <a:t>~~~</a:t>
                      </a:r>
                      <a:r>
                        <a:rPr lang="ko-KR" altLang="en-US" sz="2000" b="0" baseline="0" dirty="0">
                          <a:latin typeface="+mn-ea"/>
                          <a:ea typeface="+mn-ea"/>
                        </a:rPr>
                        <a:t>을 위한 지식</a:t>
                      </a: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을 쌓는 중요한 기반을 마련할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둘째</a:t>
                      </a:r>
                      <a:r>
                        <a:rPr lang="en-US" altLang="ko-KR" sz="2000" b="0" baseline="0" dirty="0">
                          <a:latin typeface="+mn-ea"/>
                          <a:ea typeface="+mn-ea"/>
                        </a:rPr>
                        <a:t>,</a:t>
                      </a:r>
                      <a:r>
                        <a:rPr lang="ko-KR" altLang="en-US" sz="2000" b="0" baseline="0" dirty="0">
                          <a:latin typeface="+mn-ea"/>
                          <a:ea typeface="+mn-ea"/>
                        </a:rPr>
                        <a:t> </a:t>
                      </a:r>
                      <a:r>
                        <a:rPr lang="en-US" altLang="ko-KR" sz="2000" b="0" baseline="0" dirty="0">
                          <a:latin typeface="+mn-ea"/>
                          <a:ea typeface="+mn-ea"/>
                        </a:rPr>
                        <a:t>OO </a:t>
                      </a:r>
                      <a:r>
                        <a:rPr lang="ko-KR" altLang="en-US" sz="2000" b="0" baseline="0" dirty="0">
                          <a:latin typeface="+mn-ea"/>
                          <a:ea typeface="+mn-ea"/>
                        </a:rPr>
                        <a:t>분야의 기술을 </a:t>
                      </a:r>
                      <a:r>
                        <a:rPr lang="ko-KR" altLang="en-US" sz="2000" b="0" baseline="0" dirty="0" err="1">
                          <a:latin typeface="+mn-ea"/>
                          <a:ea typeface="+mn-ea"/>
                        </a:rPr>
                        <a:t>쌓기위해</a:t>
                      </a:r>
                      <a:r>
                        <a:rPr lang="ko-KR" altLang="en-US" sz="2000" b="0" baseline="0" dirty="0">
                          <a:latin typeface="+mn-ea"/>
                          <a:ea typeface="+mn-ea"/>
                        </a:rPr>
                        <a:t> </a:t>
                      </a:r>
                      <a:r>
                        <a:rPr lang="en-US" altLang="ko-KR" sz="2000" b="0" baseline="0" dirty="0">
                          <a:latin typeface="+mn-ea"/>
                          <a:ea typeface="+mn-ea"/>
                        </a:rPr>
                        <a:t>A,B,C </a:t>
                      </a:r>
                      <a:r>
                        <a:rPr lang="ko-KR" altLang="en-US" sz="2000" b="0" baseline="0" dirty="0">
                          <a:latin typeface="+mn-ea"/>
                          <a:ea typeface="+mn-ea"/>
                        </a:rPr>
                        <a:t>수업을 들었습니다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특히 </a:t>
                      </a:r>
                      <a:r>
                        <a:rPr lang="en-US" altLang="ko-KR" sz="2000" b="0" baseline="0" dirty="0">
                          <a:latin typeface="+mn-ea"/>
                          <a:ea typeface="+mn-ea"/>
                        </a:rPr>
                        <a:t>A</a:t>
                      </a:r>
                      <a:r>
                        <a:rPr lang="ko-KR" altLang="en-US" sz="2000" b="0" baseline="0" dirty="0">
                          <a:latin typeface="+mn-ea"/>
                          <a:ea typeface="+mn-ea"/>
                        </a:rPr>
                        <a:t>과목을 통해 </a:t>
                      </a:r>
                      <a:r>
                        <a:rPr lang="en-US" altLang="ko-KR" sz="2000" b="0" baseline="0" dirty="0">
                          <a:latin typeface="+mn-ea"/>
                          <a:ea typeface="+mn-ea"/>
                        </a:rPr>
                        <a:t>~~~~~~~</a:t>
                      </a:r>
                      <a:r>
                        <a:rPr lang="ko-KR" altLang="en-US" sz="2000" b="0" baseline="0" dirty="0">
                          <a:latin typeface="+mn-ea"/>
                          <a:ea typeface="+mn-ea"/>
                        </a:rPr>
                        <a:t>을 배울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예를 들면 </a:t>
                      </a:r>
                      <a:r>
                        <a:rPr lang="en-US" altLang="ko-KR" sz="2000" b="0" baseline="0" dirty="0">
                          <a:latin typeface="+mn-ea"/>
                          <a:ea typeface="+mn-ea"/>
                        </a:rPr>
                        <a:t>~~</a:t>
                      </a:r>
                      <a:r>
                        <a:rPr lang="ko-KR" altLang="en-US" sz="2000" b="0" baseline="0" dirty="0" err="1">
                          <a:latin typeface="+mn-ea"/>
                          <a:ea typeface="+mn-ea"/>
                        </a:rPr>
                        <a:t>계측법</a:t>
                      </a:r>
                      <a:r>
                        <a:rPr lang="en-US" altLang="ko-KR" sz="2000" b="0" baseline="0" dirty="0">
                          <a:latin typeface="+mn-ea"/>
                          <a:ea typeface="+mn-ea"/>
                        </a:rPr>
                        <a:t>, ~~~ </a:t>
                      </a:r>
                      <a:r>
                        <a:rPr lang="ko-KR" altLang="en-US" sz="2000" b="0" baseline="0" dirty="0">
                          <a:latin typeface="+mn-ea"/>
                          <a:ea typeface="+mn-ea"/>
                        </a:rPr>
                        <a:t> 등 </a:t>
                      </a:r>
                      <a:r>
                        <a:rPr lang="en-US" altLang="ko-KR" sz="2000" b="0" baseline="0" dirty="0">
                          <a:latin typeface="+mn-ea"/>
                          <a:ea typeface="+mn-ea"/>
                        </a:rPr>
                        <a:t>OO</a:t>
                      </a:r>
                      <a:r>
                        <a:rPr lang="ko-KR" altLang="en-US" sz="2000" b="0" baseline="0" dirty="0">
                          <a:latin typeface="+mn-ea"/>
                          <a:ea typeface="+mn-ea"/>
                        </a:rPr>
                        <a:t>분야에서 필요한 </a:t>
                      </a:r>
                      <a:r>
                        <a:rPr lang="en-US" altLang="ko-KR" sz="2000" b="0" baseline="0" dirty="0">
                          <a:latin typeface="+mn-ea"/>
                          <a:ea typeface="+mn-ea"/>
                        </a:rPr>
                        <a:t>~~~</a:t>
                      </a:r>
                      <a:r>
                        <a:rPr lang="ko-KR" altLang="en-US" sz="2000" b="0" baseline="0" dirty="0">
                          <a:latin typeface="+mn-ea"/>
                          <a:ea typeface="+mn-ea"/>
                        </a:rPr>
                        <a:t>을 위한 기술</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        을 직접 경험할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셋째</a:t>
                      </a:r>
                      <a:r>
                        <a:rPr lang="en-US" altLang="ko-KR" sz="2000" b="0" baseline="0" dirty="0">
                          <a:latin typeface="+mn-ea"/>
                          <a:ea typeface="+mn-ea"/>
                        </a:rPr>
                        <a:t>, </a:t>
                      </a:r>
                      <a:r>
                        <a:rPr lang="ko-KR" altLang="en-US" sz="2000" b="0" baseline="0" dirty="0">
                          <a:latin typeface="+mn-ea"/>
                          <a:ea typeface="+mn-ea"/>
                        </a:rPr>
                        <a:t>이러한 지식과 기술을 기반으로 </a:t>
                      </a:r>
                      <a:r>
                        <a:rPr lang="en-US" altLang="ko-KR" sz="2000" b="0" baseline="0" dirty="0">
                          <a:latin typeface="+mn-ea"/>
                          <a:ea typeface="+mn-ea"/>
                        </a:rPr>
                        <a:t>~~</a:t>
                      </a:r>
                      <a:r>
                        <a:rPr lang="ko-KR" altLang="en-US" sz="2000" b="0" baseline="0" dirty="0">
                          <a:latin typeface="+mn-ea"/>
                          <a:ea typeface="+mn-ea"/>
                        </a:rPr>
                        <a:t>공모전에 참여하였습니다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공모전의 목표를 달성하는 과정에서 </a:t>
                      </a:r>
                      <a:r>
                        <a:rPr lang="en-US" altLang="ko-KR" sz="2000" b="0" baseline="0" dirty="0">
                          <a:latin typeface="+mn-ea"/>
                          <a:ea typeface="+mn-ea"/>
                        </a:rPr>
                        <a:t>~~</a:t>
                      </a:r>
                      <a:r>
                        <a:rPr lang="ko-KR" altLang="en-US" sz="2000" b="0" baseline="0" dirty="0">
                          <a:latin typeface="+mn-ea"/>
                          <a:ea typeface="+mn-ea"/>
                        </a:rPr>
                        <a:t>배경지식과 </a:t>
                      </a:r>
                      <a:r>
                        <a:rPr lang="en-US" altLang="ko-KR" sz="2000" b="0" baseline="0" dirty="0">
                          <a:latin typeface="+mn-ea"/>
                          <a:ea typeface="+mn-ea"/>
                        </a:rPr>
                        <a:t>~~ </a:t>
                      </a:r>
                      <a:r>
                        <a:rPr lang="ko-KR" altLang="en-US" sz="2000" b="0" baseline="0" dirty="0">
                          <a:latin typeface="+mn-ea"/>
                          <a:ea typeface="+mn-ea"/>
                        </a:rPr>
                        <a:t>기술들을 직접 활용할 수 있었</a:t>
                      </a: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습니다</a:t>
                      </a:r>
                      <a:r>
                        <a:rPr lang="en-US" altLang="ko-KR" sz="2000" b="0" baseline="0" dirty="0">
                          <a:latin typeface="+mn-ea"/>
                          <a:ea typeface="+mn-ea"/>
                        </a:rPr>
                        <a:t>. </a:t>
                      </a:r>
                      <a:r>
                        <a:rPr lang="ko-KR" altLang="en-US" sz="2000" b="0" baseline="0" dirty="0">
                          <a:latin typeface="+mn-ea"/>
                          <a:ea typeface="+mn-ea"/>
                        </a:rPr>
                        <a:t>무엇보다도 공모전을 통해 배운 것은 </a:t>
                      </a:r>
                      <a:r>
                        <a:rPr lang="en-US" altLang="ko-KR" sz="2000" b="0" baseline="0" dirty="0">
                          <a:latin typeface="+mn-ea"/>
                          <a:ea typeface="+mn-ea"/>
                        </a:rPr>
                        <a:t>~~~~ </a:t>
                      </a:r>
                      <a:r>
                        <a:rPr lang="ko-KR" altLang="en-US" sz="2000" b="0" baseline="0" dirty="0">
                          <a:latin typeface="+mn-ea"/>
                          <a:ea typeface="+mn-ea"/>
                        </a:rPr>
                        <a:t>점</a:t>
                      </a:r>
                      <a:r>
                        <a:rPr lang="en-US" altLang="ko-KR" sz="2000" b="0" baseline="0" dirty="0">
                          <a:latin typeface="+mn-ea"/>
                          <a:ea typeface="+mn-ea"/>
                        </a:rPr>
                        <a:t>(</a:t>
                      </a:r>
                      <a:r>
                        <a:rPr lang="ko-KR" altLang="en-US" sz="2000" b="0" baseline="0" dirty="0">
                          <a:latin typeface="+mn-ea"/>
                          <a:ea typeface="+mn-ea"/>
                        </a:rPr>
                        <a:t>혹은 차이점</a:t>
                      </a:r>
                      <a:r>
                        <a:rPr lang="en-US" altLang="ko-KR" sz="2000" b="0" baseline="0" dirty="0">
                          <a:latin typeface="+mn-ea"/>
                          <a:ea typeface="+mn-ea"/>
                        </a:rPr>
                        <a:t>)</a:t>
                      </a:r>
                      <a:r>
                        <a:rPr lang="ko-KR" altLang="en-US" sz="2000" b="0" baseline="0" dirty="0">
                          <a:latin typeface="+mn-ea"/>
                          <a:ea typeface="+mn-ea"/>
                        </a:rPr>
                        <a:t>이었습니다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이러한 노력을 발판으로 </a:t>
                      </a:r>
                      <a:r>
                        <a:rPr lang="en-US" altLang="ko-KR" sz="2000" b="0" baseline="0" dirty="0">
                          <a:latin typeface="+mn-ea"/>
                          <a:ea typeface="+mn-ea"/>
                        </a:rPr>
                        <a:t>___________ </a:t>
                      </a:r>
                      <a:r>
                        <a:rPr lang="ko-KR" altLang="en-US" sz="2000" b="0" baseline="0" dirty="0">
                          <a:latin typeface="+mn-ea"/>
                          <a:ea typeface="+mn-ea"/>
                        </a:rPr>
                        <a:t>직무에 있어 회사발전과 저의 성장에 밑거름이 되도록 최선을 다하겠습니다</a:t>
                      </a:r>
                      <a:r>
                        <a:rPr lang="en-US" altLang="ko-KR" sz="2400" b="0" baseline="0" dirty="0">
                          <a:latin typeface="+mn-ea"/>
                          <a:ea typeface="+mn-ea"/>
                        </a:rPr>
                        <a:t>.</a:t>
                      </a:r>
                    </a:p>
                  </a:txBody>
                  <a:tcPr marL="20637" marR="20637" marT="10319" marB="10319">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bl>
          </a:graphicData>
        </a:graphic>
      </p:graphicFrame>
      <p:sp>
        <p:nvSpPr>
          <p:cNvPr id="3" name="제목 2">
            <a:extLst>
              <a:ext uri="{FF2B5EF4-FFF2-40B4-BE49-F238E27FC236}">
                <a16:creationId xmlns:a16="http://schemas.microsoft.com/office/drawing/2014/main" id="{CACCCDDB-574E-4F2A-A787-3DAECB758E13}"/>
              </a:ext>
            </a:extLst>
          </p:cNvPr>
          <p:cNvSpPr>
            <a:spLocks noGrp="1"/>
          </p:cNvSpPr>
          <p:nvPr>
            <p:ph type="title"/>
          </p:nvPr>
        </p:nvSpPr>
        <p:spPr/>
        <p:txBody>
          <a:bodyPr>
            <a:normAutofit/>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지원동기 작성 워크샵</a:t>
            </a:r>
            <a:r>
              <a:rPr lang="en-US" altLang="ko-KR" sz="2000" dirty="0">
                <a:solidFill>
                  <a:srgbClr val="FF0000"/>
                </a:solidFill>
              </a:rPr>
              <a:t>(</a:t>
            </a:r>
            <a:r>
              <a:rPr lang="ko-KR" altLang="en-US" sz="2000" dirty="0">
                <a:solidFill>
                  <a:srgbClr val="FF0000"/>
                </a:solidFill>
              </a:rPr>
              <a:t>예시입니다</a:t>
            </a:r>
            <a:r>
              <a:rPr lang="en-US" altLang="ko-KR" sz="2000">
                <a:solidFill>
                  <a:srgbClr val="FF0000"/>
                </a:solidFill>
              </a:rPr>
              <a:t>. </a:t>
            </a:r>
            <a:r>
              <a:rPr lang="ko-KR" altLang="en-US" sz="2000">
                <a:solidFill>
                  <a:srgbClr val="FF0000"/>
                </a:solidFill>
              </a:rPr>
              <a:t>구성에 </a:t>
            </a:r>
            <a:r>
              <a:rPr lang="ko-KR" altLang="en-US" sz="2000" dirty="0">
                <a:solidFill>
                  <a:srgbClr val="FF0000"/>
                </a:solidFill>
              </a:rPr>
              <a:t>집중해서 보세요</a:t>
            </a:r>
            <a:r>
              <a:rPr lang="en-US" altLang="ko-KR" sz="2000" dirty="0">
                <a:solidFill>
                  <a:srgbClr val="FF0000"/>
                </a:solidFill>
              </a:rPr>
              <a:t>)</a:t>
            </a:r>
            <a:endParaRPr lang="ko-KR" altLang="en-US" sz="2000" dirty="0">
              <a:solidFill>
                <a:srgbClr val="FF0000"/>
              </a:solidFill>
            </a:endParaRPr>
          </a:p>
        </p:txBody>
      </p:sp>
    </p:spTree>
    <p:extLst>
      <p:ext uri="{BB962C8B-B14F-4D97-AF65-F5344CB8AC3E}">
        <p14:creationId xmlns:p14="http://schemas.microsoft.com/office/powerpoint/2010/main" val="190061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097" y="629265"/>
            <a:ext cx="10923638" cy="5368411"/>
          </a:xfrm>
        </p:spPr>
        <p:txBody>
          <a:bodyPr anchor="t">
            <a:normAutofit fontScale="90000"/>
          </a:bodyPr>
          <a:lstStyle/>
          <a:p>
            <a:pPr algn="l"/>
            <a:r>
              <a:rPr lang="ko-KR" altLang="en-US" sz="2400" dirty="0"/>
              <a:t>저는 </a:t>
            </a:r>
            <a:r>
              <a:rPr lang="en-US" altLang="ko-KR" sz="2400" dirty="0"/>
              <a:t>OOO</a:t>
            </a:r>
            <a:r>
              <a:rPr lang="ko-KR" altLang="en-US" sz="2400" dirty="0"/>
              <a:t>기업 데이터 분석직무를 수행하기 위해서 다음과 같은 노력을 했습니다</a:t>
            </a:r>
            <a:r>
              <a:rPr lang="en-US" altLang="ko-KR" sz="2400" dirty="0"/>
              <a:t>.</a:t>
            </a:r>
            <a:br>
              <a:rPr lang="en-US" altLang="ko-KR" sz="2400" dirty="0"/>
            </a:br>
            <a:r>
              <a:rPr lang="en-US" altLang="ko-KR" sz="2400" dirty="0"/>
              <a:t/>
            </a:r>
            <a:br>
              <a:rPr lang="en-US" altLang="ko-KR" sz="2400" dirty="0"/>
            </a:br>
            <a:r>
              <a:rPr lang="en-US" altLang="ko-KR" sz="2400" dirty="0"/>
              <a:t/>
            </a:r>
            <a:br>
              <a:rPr lang="en-US" altLang="ko-KR" sz="2400" dirty="0"/>
            </a:br>
            <a:r>
              <a:rPr lang="ko-KR" altLang="en-US" sz="2400" dirty="0"/>
              <a:t>첫째</a:t>
            </a:r>
            <a:r>
              <a:rPr lang="en-US" altLang="ko-KR" sz="2400" dirty="0"/>
              <a:t>, </a:t>
            </a:r>
            <a:r>
              <a:rPr lang="ko-KR" altLang="en-US" sz="2400" dirty="0"/>
              <a:t>데이터 직무에 필요한 기초 이론을 쌓기 위하여 탐색적 자료분석</a:t>
            </a:r>
            <a:r>
              <a:rPr lang="en-US" altLang="ko-KR" sz="2400" dirty="0"/>
              <a:t>, </a:t>
            </a:r>
            <a:r>
              <a:rPr lang="ko-KR" altLang="en-US" sz="2400" dirty="0"/>
              <a:t>기초통계</a:t>
            </a:r>
            <a:r>
              <a:rPr lang="en-US" altLang="ko-KR" sz="2400" dirty="0"/>
              <a:t>, </a:t>
            </a:r>
            <a:r>
              <a:rPr lang="ko-KR" altLang="en-US" sz="2400" dirty="0" err="1"/>
              <a:t>표본방법론</a:t>
            </a:r>
            <a:r>
              <a:rPr lang="ko-KR" altLang="en-US" sz="2400" dirty="0"/>
              <a:t> 등을 수강하였습니다</a:t>
            </a:r>
            <a:r>
              <a:rPr lang="en-US" altLang="ko-KR" sz="2400" dirty="0"/>
              <a:t>. </a:t>
            </a:r>
            <a:br>
              <a:rPr lang="en-US" altLang="ko-KR" sz="2400" dirty="0"/>
            </a:br>
            <a:r>
              <a:rPr lang="ko-KR" altLang="en-US" sz="2400" dirty="0"/>
              <a:t>특히</a:t>
            </a:r>
            <a:r>
              <a:rPr lang="en-US" altLang="ko-KR" sz="2400" dirty="0"/>
              <a:t>, </a:t>
            </a:r>
            <a:r>
              <a:rPr lang="ko-KR" altLang="en-US" sz="2400" b="1" dirty="0">
                <a:solidFill>
                  <a:srgbClr val="FF0000"/>
                </a:solidFill>
              </a:rPr>
              <a:t>기초통계 수업</a:t>
            </a:r>
            <a:r>
              <a:rPr lang="ko-KR" altLang="en-US" sz="2400" dirty="0"/>
              <a:t>을 통하여 </a:t>
            </a:r>
            <a:r>
              <a:rPr lang="ko-KR" altLang="en-US" sz="2400" b="1" dirty="0">
                <a:solidFill>
                  <a:srgbClr val="FF0000"/>
                </a:solidFill>
              </a:rPr>
              <a:t>데이터의 성질과 분석의 올바른 자료가 될 수 있는지에 대한 기초 지식</a:t>
            </a:r>
            <a:r>
              <a:rPr lang="ko-KR" altLang="en-US" sz="2400" dirty="0"/>
              <a:t>을 쌓을 수 있었습니다</a:t>
            </a:r>
            <a:r>
              <a:rPr lang="en-US" altLang="ko-KR" sz="2400" dirty="0"/>
              <a:t>. </a:t>
            </a:r>
            <a:br>
              <a:rPr lang="en-US" altLang="ko-KR" sz="2400" dirty="0"/>
            </a:br>
            <a:r>
              <a:rPr lang="en-US" altLang="ko-KR" sz="2400" dirty="0"/>
              <a:t> </a:t>
            </a:r>
            <a:r>
              <a:rPr lang="ko-KR" altLang="en-US" sz="2400" b="1" u="sng" dirty="0"/>
              <a:t>대표적</a:t>
            </a:r>
            <a:r>
              <a:rPr lang="ko-KR" altLang="en-US" sz="2400" u="sng" dirty="0"/>
              <a:t>으로 </a:t>
            </a:r>
            <a:r>
              <a:rPr lang="ko-KR" altLang="en-US" sz="2400" u="sng" dirty="0" err="1"/>
              <a:t>표집</a:t>
            </a:r>
            <a:r>
              <a:rPr lang="ko-KR" altLang="en-US" sz="2400" u="sng" dirty="0"/>
              <a:t> 방법을 통하여 </a:t>
            </a:r>
            <a:r>
              <a:rPr lang="ko-KR" altLang="en-US" sz="2400" b="1" u="sng" dirty="0">
                <a:solidFill>
                  <a:srgbClr val="FF0000"/>
                </a:solidFill>
              </a:rPr>
              <a:t>데이터의 근본적인 사용 유무를 판단하는 법</a:t>
            </a:r>
            <a:r>
              <a:rPr lang="en-US" altLang="ko-KR" sz="2400" u="sng" dirty="0"/>
              <a:t>, </a:t>
            </a:r>
            <a:r>
              <a:rPr lang="ko-KR" altLang="en-US" sz="2400" u="sng" dirty="0"/>
              <a:t>기초 통계의 수학적 기법을 기반으로 </a:t>
            </a:r>
            <a:r>
              <a:rPr lang="ko-KR" altLang="en-US" sz="2400" b="1" u="sng" dirty="0">
                <a:solidFill>
                  <a:srgbClr val="FF0000"/>
                </a:solidFill>
              </a:rPr>
              <a:t>불필요한 데이터를 제거할 수 있는 법</a:t>
            </a:r>
            <a:r>
              <a:rPr lang="ko-KR" altLang="en-US" sz="2400" u="sng" dirty="0"/>
              <a:t> </a:t>
            </a:r>
            <a:r>
              <a:rPr lang="ko-KR" altLang="en-US" sz="2400" dirty="0"/>
              <a:t>등 데이터 직무에 필요한 기초 지식을 쌓았습니다</a:t>
            </a:r>
            <a:r>
              <a:rPr lang="en-US" altLang="ko-KR" sz="2400" dirty="0"/>
              <a:t>.</a:t>
            </a:r>
            <a:br>
              <a:rPr lang="en-US" altLang="ko-KR" sz="2400" dirty="0"/>
            </a:br>
            <a:r>
              <a:rPr lang="en-US" altLang="ko-KR" sz="2400" dirty="0"/>
              <a:t/>
            </a:r>
            <a:br>
              <a:rPr lang="en-US" altLang="ko-KR" sz="2400" dirty="0"/>
            </a:br>
            <a:r>
              <a:rPr lang="ko-KR" altLang="en-US" sz="2400" dirty="0"/>
              <a:t>둘째</a:t>
            </a:r>
            <a:r>
              <a:rPr lang="en-US" altLang="ko-KR" sz="2400" dirty="0"/>
              <a:t>, </a:t>
            </a:r>
            <a:r>
              <a:rPr lang="ko-KR" altLang="en-US" sz="2400" dirty="0"/>
              <a:t>이론 뿐만 아니라</a:t>
            </a:r>
            <a:r>
              <a:rPr lang="en-US" altLang="ko-KR" sz="2400" dirty="0"/>
              <a:t>, </a:t>
            </a:r>
            <a:r>
              <a:rPr lang="ko-KR" altLang="en-US" sz="2400" dirty="0"/>
              <a:t>실제 활용 가능한 기술을 익히기 위하여</a:t>
            </a:r>
            <a:r>
              <a:rPr lang="en-US" altLang="ko-KR" sz="2400" dirty="0"/>
              <a:t>, </a:t>
            </a:r>
            <a:r>
              <a:rPr lang="en-US" altLang="ko-KR" sz="2400" b="1" dirty="0">
                <a:solidFill>
                  <a:srgbClr val="FF0000"/>
                </a:solidFill>
              </a:rPr>
              <a:t>R</a:t>
            </a:r>
            <a:r>
              <a:rPr lang="ko-KR" altLang="en-US" sz="2400" b="1" dirty="0">
                <a:solidFill>
                  <a:srgbClr val="FF0000"/>
                </a:solidFill>
              </a:rPr>
              <a:t>을 활용한 데이터분석</a:t>
            </a:r>
            <a:r>
              <a:rPr lang="en-US" altLang="ko-KR" sz="2400" dirty="0"/>
              <a:t>, </a:t>
            </a:r>
            <a:r>
              <a:rPr lang="en-US" altLang="ko-KR" sz="2400" b="1" dirty="0">
                <a:solidFill>
                  <a:srgbClr val="FF0000"/>
                </a:solidFill>
              </a:rPr>
              <a:t>SAS</a:t>
            </a:r>
            <a:r>
              <a:rPr lang="ko-KR" altLang="en-US" sz="2400" b="1" dirty="0">
                <a:solidFill>
                  <a:srgbClr val="FF0000"/>
                </a:solidFill>
              </a:rPr>
              <a:t>통계분석</a:t>
            </a:r>
            <a:r>
              <a:rPr lang="en-US" altLang="ko-KR" sz="2400" b="1" dirty="0">
                <a:solidFill>
                  <a:srgbClr val="FF0000"/>
                </a:solidFill>
              </a:rPr>
              <a:t> </a:t>
            </a:r>
            <a:r>
              <a:rPr lang="ko-KR" altLang="en-US" sz="2400" dirty="0"/>
              <a:t>등의 전공 수업과 데이터진흥원에서 주최한 </a:t>
            </a:r>
            <a:r>
              <a:rPr lang="ko-KR" altLang="en-US" sz="2400" b="1" dirty="0" err="1">
                <a:solidFill>
                  <a:srgbClr val="FF0000"/>
                </a:solidFill>
              </a:rPr>
              <a:t>청년인재</a:t>
            </a:r>
            <a:r>
              <a:rPr lang="ko-KR" altLang="en-US" sz="2400" b="1" dirty="0">
                <a:solidFill>
                  <a:srgbClr val="FF0000"/>
                </a:solidFill>
              </a:rPr>
              <a:t> 데이터 프로그램</a:t>
            </a:r>
            <a:r>
              <a:rPr lang="ko-KR" altLang="en-US" sz="2400" dirty="0"/>
              <a:t>에 참여하였습니다</a:t>
            </a:r>
            <a:r>
              <a:rPr lang="en-US" altLang="ko-KR" sz="2400" dirty="0"/>
              <a:t>. </a:t>
            </a:r>
            <a:br>
              <a:rPr lang="en-US" altLang="ko-KR" sz="2400" dirty="0"/>
            </a:br>
            <a:r>
              <a:rPr lang="en-US" altLang="ko-KR" sz="2400" dirty="0"/>
              <a:t> </a:t>
            </a:r>
            <a:r>
              <a:rPr lang="ko-KR" altLang="en-US" sz="2400" dirty="0"/>
              <a:t>특히</a:t>
            </a:r>
            <a:r>
              <a:rPr lang="en-US" altLang="ko-KR" sz="2400" dirty="0"/>
              <a:t>, </a:t>
            </a:r>
            <a:r>
              <a:rPr lang="ko-KR" altLang="en-US" sz="2400" b="1" dirty="0" err="1">
                <a:solidFill>
                  <a:srgbClr val="FF0000"/>
                </a:solidFill>
              </a:rPr>
              <a:t>청년인재</a:t>
            </a:r>
            <a:r>
              <a:rPr lang="ko-KR" altLang="en-US" sz="2400" b="1" dirty="0">
                <a:solidFill>
                  <a:srgbClr val="FF0000"/>
                </a:solidFill>
              </a:rPr>
              <a:t> 데이터 프로그램</a:t>
            </a:r>
            <a:r>
              <a:rPr lang="ko-KR" altLang="en-US" sz="2400" dirty="0"/>
              <a:t> 참여를 통하여 </a:t>
            </a:r>
            <a:r>
              <a:rPr lang="ko-KR" altLang="en-US" sz="2400" b="1" dirty="0">
                <a:solidFill>
                  <a:srgbClr val="FF0000"/>
                </a:solidFill>
              </a:rPr>
              <a:t>전공에서 사용했던 분석을 서비스화를 시킬 수 있는 방법</a:t>
            </a:r>
            <a:r>
              <a:rPr lang="ko-KR" altLang="en-US" sz="2400" dirty="0"/>
              <a:t>들을 숙지할 수 있었습니다</a:t>
            </a:r>
            <a:r>
              <a:rPr lang="en-US" altLang="ko-KR" sz="2400" dirty="0"/>
              <a:t>.</a:t>
            </a:r>
            <a:br>
              <a:rPr lang="en-US" altLang="ko-KR" sz="2400" dirty="0"/>
            </a:br>
            <a:r>
              <a:rPr lang="en-US" altLang="ko-KR" sz="2400" dirty="0"/>
              <a:t> </a:t>
            </a:r>
            <a:r>
              <a:rPr lang="ko-KR" altLang="en-US" sz="2400" dirty="0"/>
              <a:t>예를 들어 기존에 </a:t>
            </a:r>
            <a:r>
              <a:rPr lang="en-US" altLang="ko-KR" sz="2400" dirty="0"/>
              <a:t>R</a:t>
            </a:r>
            <a:r>
              <a:rPr lang="ko-KR" altLang="en-US" sz="2400" dirty="0"/>
              <a:t>과 </a:t>
            </a:r>
            <a:r>
              <a:rPr lang="en-US" altLang="ko-KR" sz="2400" dirty="0"/>
              <a:t>SAS</a:t>
            </a:r>
            <a:r>
              <a:rPr lang="ko-KR" altLang="en-US" sz="2400" dirty="0"/>
              <a:t>로는 할 수 없었던 </a:t>
            </a:r>
            <a:r>
              <a:rPr lang="ko-KR" altLang="en-US" sz="2400" dirty="0" err="1"/>
              <a:t>데어터의</a:t>
            </a:r>
            <a:r>
              <a:rPr lang="ko-KR" altLang="en-US" sz="2400" dirty="0"/>
              <a:t> 값이나 정보에 따라 변형 가능한 </a:t>
            </a:r>
            <a:r>
              <a:rPr lang="ko-KR" altLang="en-US" sz="2400" b="1" dirty="0">
                <a:solidFill>
                  <a:srgbClr val="FF0000"/>
                </a:solidFill>
              </a:rPr>
              <a:t>능동적인 보고서</a:t>
            </a:r>
            <a:r>
              <a:rPr lang="ko-KR" altLang="en-US" sz="2400" dirty="0"/>
              <a:t>를 작성하는 법이나</a:t>
            </a:r>
            <a:r>
              <a:rPr lang="en-US" altLang="ko-KR" sz="2400" dirty="0"/>
              <a:t>, </a:t>
            </a:r>
            <a:r>
              <a:rPr lang="ko-KR" altLang="en-US" sz="2400" b="1" dirty="0">
                <a:solidFill>
                  <a:srgbClr val="FF0000"/>
                </a:solidFill>
              </a:rPr>
              <a:t>사용자의 필요한 요구나 상황에 따라 특수 데이터를 찾아주는 법</a:t>
            </a:r>
            <a:r>
              <a:rPr lang="ko-KR" altLang="en-US" sz="2400" dirty="0"/>
              <a:t> 등을 익힐 수 있었습니다</a:t>
            </a:r>
            <a:r>
              <a:rPr lang="en-US" altLang="ko-KR" sz="2400" dirty="0"/>
              <a:t>.</a:t>
            </a:r>
            <a:br>
              <a:rPr lang="en-US" altLang="ko-KR" sz="2400" dirty="0"/>
            </a:br>
            <a:endParaRPr lang="ko-KR" altLang="en-US" sz="2400" dirty="0"/>
          </a:p>
        </p:txBody>
      </p:sp>
    </p:spTree>
    <p:extLst>
      <p:ext uri="{BB962C8B-B14F-4D97-AF65-F5344CB8AC3E}">
        <p14:creationId xmlns:p14="http://schemas.microsoft.com/office/powerpoint/2010/main" val="210482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097" y="629265"/>
            <a:ext cx="10923638" cy="5368411"/>
          </a:xfrm>
        </p:spPr>
        <p:txBody>
          <a:bodyPr anchor="t">
            <a:normAutofit/>
          </a:bodyPr>
          <a:lstStyle/>
          <a:p>
            <a:pPr algn="l"/>
            <a:r>
              <a:rPr lang="ko-KR" altLang="en-US" sz="2400" dirty="0"/>
              <a:t>셋째</a:t>
            </a:r>
            <a:r>
              <a:rPr lang="en-US" altLang="ko-KR" sz="2400" dirty="0"/>
              <a:t>, </a:t>
            </a:r>
            <a:r>
              <a:rPr lang="ko-KR" altLang="en-US" sz="2400" dirty="0"/>
              <a:t>이러한 지식과 기술을 바탕으로 데이터 분석 분야에 적용시켜 보기 위하여 </a:t>
            </a:r>
            <a:r>
              <a:rPr lang="ko-KR" altLang="en-US" sz="2400" b="1" dirty="0" err="1">
                <a:solidFill>
                  <a:srgbClr val="FF0000"/>
                </a:solidFill>
              </a:rPr>
              <a:t>엘포인트에서</a:t>
            </a:r>
            <a:r>
              <a:rPr lang="ko-KR" altLang="en-US" sz="2400" b="1" dirty="0">
                <a:solidFill>
                  <a:srgbClr val="FF0000"/>
                </a:solidFill>
              </a:rPr>
              <a:t> 진행한 빅데이터 관련 공모전</a:t>
            </a:r>
            <a:r>
              <a:rPr lang="ko-KR" altLang="en-US" sz="2400" dirty="0"/>
              <a:t>에 참여하였습니다</a:t>
            </a:r>
            <a:r>
              <a:rPr lang="en-US" altLang="ko-KR" sz="2400" dirty="0"/>
              <a:t>. </a:t>
            </a:r>
            <a:br>
              <a:rPr lang="en-US" altLang="ko-KR" sz="2400" dirty="0"/>
            </a:br>
            <a:r>
              <a:rPr lang="en-US" altLang="ko-KR" sz="2400" dirty="0"/>
              <a:t> </a:t>
            </a:r>
            <a:r>
              <a:rPr lang="ko-KR" altLang="en-US" sz="2400" dirty="0"/>
              <a:t>가장 중점을 둔 것은 일반적인 보고서가 아닌 </a:t>
            </a:r>
            <a:r>
              <a:rPr lang="ko-KR" altLang="en-US" sz="2400" b="1" dirty="0">
                <a:solidFill>
                  <a:srgbClr val="FF0000"/>
                </a:solidFill>
              </a:rPr>
              <a:t>서비스에 특화된 결과</a:t>
            </a:r>
            <a:r>
              <a:rPr lang="ko-KR" altLang="en-US" sz="2400" dirty="0"/>
              <a:t>를 만들어 내기 위해 노력하였습니다</a:t>
            </a:r>
            <a:r>
              <a:rPr lang="en-US" altLang="ko-KR" sz="2400" dirty="0"/>
              <a:t>. </a:t>
            </a:r>
            <a:r>
              <a:rPr lang="ko-KR" altLang="en-US" sz="2400" b="1" dirty="0">
                <a:solidFill>
                  <a:srgbClr val="FF0000"/>
                </a:solidFill>
              </a:rPr>
              <a:t>파이선</a:t>
            </a:r>
            <a:r>
              <a:rPr lang="ko-KR" altLang="en-US" sz="2400" dirty="0"/>
              <a:t>에서의</a:t>
            </a:r>
            <a:r>
              <a:rPr lang="ko-KR" altLang="en-US" sz="2400" b="1" dirty="0">
                <a:solidFill>
                  <a:srgbClr val="FF0000"/>
                </a:solidFill>
              </a:rPr>
              <a:t> </a:t>
            </a:r>
            <a:r>
              <a:rPr lang="ko-KR" altLang="en-US" sz="2400" b="1" dirty="0" err="1">
                <a:solidFill>
                  <a:srgbClr val="FF0000"/>
                </a:solidFill>
              </a:rPr>
              <a:t>웹서비스를</a:t>
            </a:r>
            <a:r>
              <a:rPr lang="ko-KR" altLang="en-US" sz="2400" b="1" dirty="0">
                <a:solidFill>
                  <a:srgbClr val="FF0000"/>
                </a:solidFill>
              </a:rPr>
              <a:t> 접목할 수 있는 다양성의 도입</a:t>
            </a:r>
            <a:r>
              <a:rPr lang="ko-KR" altLang="en-US" sz="2400" dirty="0"/>
              <a:t>을 바탕으로 </a:t>
            </a:r>
            <a:r>
              <a:rPr lang="ko-KR" altLang="en-US" sz="2400" b="1" dirty="0">
                <a:solidFill>
                  <a:srgbClr val="FF0000"/>
                </a:solidFill>
              </a:rPr>
              <a:t>실제 서비스화가 가능한 목표를 달성</a:t>
            </a:r>
            <a:r>
              <a:rPr lang="ko-KR" altLang="en-US" sz="2400" dirty="0"/>
              <a:t> 할 수 있었습니다</a:t>
            </a:r>
            <a:r>
              <a:rPr lang="en-US" altLang="ko-KR" sz="2400" dirty="0"/>
              <a:t>. </a:t>
            </a:r>
            <a:r>
              <a:rPr lang="ko-KR" altLang="en-US" sz="2400" dirty="0"/>
              <a:t>무엇보다 지식 및 기술 뿐만 아니라 </a:t>
            </a:r>
            <a:r>
              <a:rPr lang="ko-KR" altLang="en-US" sz="2400" b="1" dirty="0">
                <a:solidFill>
                  <a:srgbClr val="FF0000"/>
                </a:solidFill>
              </a:rPr>
              <a:t>남들과 다른 차별화를 하고 싶다는 마음</a:t>
            </a:r>
            <a:r>
              <a:rPr lang="ko-KR" altLang="en-US" sz="2400" dirty="0"/>
              <a:t>이 프로젝트의 결과에 큰 영향을 준다는 것을 배울 수 있었던 경험이었습니다</a:t>
            </a:r>
            <a:r>
              <a:rPr lang="en-US" altLang="ko-KR" sz="2400" dirty="0"/>
              <a:t>.</a:t>
            </a:r>
            <a:br>
              <a:rPr lang="en-US" altLang="ko-KR" sz="2400" dirty="0"/>
            </a:br>
            <a:r>
              <a:rPr lang="en-US" altLang="ko-KR" sz="2400" dirty="0"/>
              <a:t/>
            </a:r>
            <a:br>
              <a:rPr lang="en-US" altLang="ko-KR" sz="2400" dirty="0"/>
            </a:br>
            <a:r>
              <a:rPr lang="ko-KR" altLang="en-US" sz="2400" dirty="0"/>
              <a:t>이러한 노력들을 바탕으로 </a:t>
            </a:r>
            <a:r>
              <a:rPr lang="en-US" altLang="ko-KR" sz="2400" dirty="0"/>
              <a:t>OOO</a:t>
            </a:r>
            <a:r>
              <a:rPr lang="ko-KR" altLang="en-US" sz="2400" dirty="0"/>
              <a:t>기업 데이터 분석직무 수행에 있어서 지속적으로 차별화에 도전하는 사원이 되겠습니다</a:t>
            </a:r>
            <a:r>
              <a:rPr lang="en-US" altLang="ko-KR" sz="2400" dirty="0"/>
              <a:t>.</a:t>
            </a:r>
            <a:br>
              <a:rPr lang="en-US" altLang="ko-KR" sz="2400" dirty="0"/>
            </a:br>
            <a:endParaRPr lang="ko-KR" altLang="en-US" sz="2400" dirty="0"/>
          </a:p>
        </p:txBody>
      </p:sp>
    </p:spTree>
    <p:extLst>
      <p:ext uri="{BB962C8B-B14F-4D97-AF65-F5344CB8AC3E}">
        <p14:creationId xmlns:p14="http://schemas.microsoft.com/office/powerpoint/2010/main" val="284403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B16CA90B-76B8-43FA-88B1-B34E9A80FDD7}"/>
              </a:ext>
            </a:extLst>
          </p:cNvPr>
          <p:cNvGraphicFramePr>
            <a:graphicFrameLocks noGrp="1"/>
          </p:cNvGraphicFramePr>
          <p:nvPr>
            <p:extLst>
              <p:ext uri="{D42A27DB-BD31-4B8C-83A1-F6EECF244321}">
                <p14:modId xmlns:p14="http://schemas.microsoft.com/office/powerpoint/2010/main" val="1476495991"/>
              </p:ext>
            </p:extLst>
          </p:nvPr>
        </p:nvGraphicFramePr>
        <p:xfrm>
          <a:off x="584200" y="1196975"/>
          <a:ext cx="10983913" cy="5318226"/>
        </p:xfrm>
        <a:graphic>
          <a:graphicData uri="http://schemas.openxmlformats.org/drawingml/2006/table">
            <a:tbl>
              <a:tblPr firstRow="1" bandRow="1">
                <a:tableStyleId>{5940675A-B579-460E-94D1-54222C63F5DA}</a:tableStyleId>
              </a:tblPr>
              <a:tblGrid>
                <a:gridCol w="3495610">
                  <a:extLst>
                    <a:ext uri="{9D8B030D-6E8A-4147-A177-3AD203B41FA5}">
                      <a16:colId xmlns:a16="http://schemas.microsoft.com/office/drawing/2014/main" val="20000"/>
                    </a:ext>
                  </a:extLst>
                </a:gridCol>
                <a:gridCol w="7488303">
                  <a:extLst>
                    <a:ext uri="{9D8B030D-6E8A-4147-A177-3AD203B41FA5}">
                      <a16:colId xmlns:a16="http://schemas.microsoft.com/office/drawing/2014/main" val="20001"/>
                    </a:ext>
                  </a:extLst>
                </a:gridCol>
              </a:tblGrid>
              <a:tr h="457167">
                <a:tc>
                  <a:txBody>
                    <a:bodyPr/>
                    <a:lstStyle/>
                    <a:p>
                      <a:pPr algn="ctr" latinLnBrk="1"/>
                      <a:r>
                        <a:rPr lang="ko-KR" altLang="en-US" sz="2400" b="1" dirty="0">
                          <a:latin typeface="08서울남산체 M" panose="02020603020101020101" pitchFamily="18" charset="-127"/>
                          <a:ea typeface="08서울남산체 M" panose="02020603020101020101" pitchFamily="18" charset="-127"/>
                        </a:rPr>
                        <a:t>구분</a:t>
                      </a:r>
                    </a:p>
                  </a:txBody>
                  <a:tcPr marL="91435" marR="91435" marT="45717" marB="45717" anchor="ctr">
                    <a:solidFill>
                      <a:schemeClr val="bg1">
                        <a:lumMod val="85000"/>
                      </a:schemeClr>
                    </a:solidFill>
                  </a:tcPr>
                </a:tc>
                <a:tc>
                  <a:txBody>
                    <a:bodyPr/>
                    <a:lstStyle/>
                    <a:p>
                      <a:pPr algn="ctr" latinLnBrk="1"/>
                      <a:r>
                        <a:rPr lang="ko-KR" altLang="en-US" sz="1400" b="1" dirty="0">
                          <a:latin typeface="08서울남산체 M" panose="02020603020101020101" pitchFamily="18" charset="-127"/>
                          <a:ea typeface="08서울남산체 M" panose="02020603020101020101" pitchFamily="18" charset="-127"/>
                        </a:rPr>
                        <a:t>내용</a:t>
                      </a:r>
                    </a:p>
                  </a:txBody>
                  <a:tcPr marL="91435" marR="91435" marT="45717" marB="45717" anchor="ctr">
                    <a:solidFill>
                      <a:schemeClr val="bg1">
                        <a:lumMod val="85000"/>
                      </a:schemeClr>
                    </a:solidFill>
                  </a:tcPr>
                </a:tc>
                <a:extLst>
                  <a:ext uri="{0D108BD9-81ED-4DB2-BD59-A6C34878D82A}">
                    <a16:rowId xmlns:a16="http://schemas.microsoft.com/office/drawing/2014/main" val="10000"/>
                  </a:ext>
                </a:extLst>
              </a:tr>
              <a:tr h="1127679">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WHAT / </a:t>
                      </a:r>
                      <a:r>
                        <a:rPr lang="ko-KR" altLang="en-US" sz="2800" b="1" dirty="0" err="1">
                          <a:latin typeface="08서울남산체 M" panose="02020603020101020101" pitchFamily="18" charset="-127"/>
                          <a:ea typeface="08서울남산체 M" panose="02020603020101020101" pitchFamily="18" charset="-127"/>
                        </a:rPr>
                        <a:t>시작말</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err="1">
                          <a:latin typeface="08서울남산체 M" panose="02020603020101020101" pitchFamily="18" charset="-127"/>
                          <a:ea typeface="08서울남산체 M" panose="02020603020101020101" pitchFamily="18" charset="-127"/>
                        </a:rPr>
                        <a:t>캐치프라이즈</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키워드</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smtClean="0">
                          <a:latin typeface="08서울남산체 M" panose="02020603020101020101" pitchFamily="18" charset="-127"/>
                          <a:ea typeface="08서울남산체 M" panose="02020603020101020101" pitchFamily="18" charset="-127"/>
                        </a:rPr>
                        <a:t>안녕하십니까 웹 프로그래밍 분야에 지원 </a:t>
                      </a:r>
                      <a:r>
                        <a:rPr lang="ko-KR" altLang="en-US" sz="1600" baseline="0" dirty="0" smtClean="0">
                          <a:latin typeface="08서울남산체 M" panose="02020603020101020101" pitchFamily="18" charset="-127"/>
                          <a:ea typeface="08서울남산체 M" panose="02020603020101020101" pitchFamily="18" charset="-127"/>
                        </a:rPr>
                        <a:t>한 </a:t>
                      </a:r>
                      <a:r>
                        <a:rPr lang="ko-KR" altLang="en-US" sz="1600" baseline="0" dirty="0" err="1" smtClean="0">
                          <a:latin typeface="08서울남산체 M" panose="02020603020101020101" pitchFamily="18" charset="-127"/>
                          <a:ea typeface="08서울남산체 M" panose="02020603020101020101" pitchFamily="18" charset="-127"/>
                        </a:rPr>
                        <a:t>김재현입니다</a:t>
                      </a:r>
                      <a:endParaRPr lang="en-US" altLang="ko-KR" sz="1600" baseline="0" dirty="0" smtClean="0">
                        <a:latin typeface="08서울남산체 M" panose="02020603020101020101" pitchFamily="18" charset="-127"/>
                        <a:ea typeface="08서울남산체 M" panose="02020603020101020101" pitchFamily="18" charset="-127"/>
                      </a:endParaRPr>
                    </a:p>
                    <a:p>
                      <a:pPr algn="ctr" latinLnBrk="1"/>
                      <a:r>
                        <a:rPr lang="ko-KR" altLang="en-US" sz="1600" dirty="0" smtClean="0">
                          <a:latin typeface="08서울남산체 M" panose="02020603020101020101" pitchFamily="18" charset="-127"/>
                          <a:ea typeface="08서울남산체 M" panose="02020603020101020101" pitchFamily="18" charset="-127"/>
                        </a:rPr>
                        <a:t>저는 프로그래밍 분야에 적성과 흥미가 있는 사람입니다</a:t>
                      </a:r>
                      <a:endParaRPr lang="ko-KR" altLang="en-US"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1"/>
                  </a:ext>
                </a:extLst>
              </a:tr>
              <a:tr h="2518103">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HOW / </a:t>
                      </a:r>
                      <a:r>
                        <a:rPr lang="ko-KR" altLang="en-US" sz="2800" b="1" dirty="0">
                          <a:latin typeface="08서울남산체 M" panose="02020603020101020101" pitchFamily="18" charset="-127"/>
                          <a:ea typeface="08서울남산체 M" panose="02020603020101020101" pitchFamily="18" charset="-127"/>
                        </a:rPr>
                        <a:t>본론</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관련경험</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증거</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smtClean="0">
                          <a:latin typeface="08서울남산체 M" panose="02020603020101020101" pitchFamily="18" charset="-127"/>
                          <a:ea typeface="08서울남산체 M" panose="02020603020101020101" pitchFamily="18" charset="-127"/>
                        </a:rPr>
                        <a:t>저는 고등학교 때 앱 만들기 수업을 통해 프로그래밍에 처음 입문하게 되었습니다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이때 제가 기획한 대로 무언가를 만들 수 있다는 것에 많은 흥미를 느끼게 되었습니다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이후에는 개발자가 되고 싶어서 정보처리기사</a:t>
                      </a:r>
                      <a:r>
                        <a:rPr lang="en-US" altLang="ko-KR" sz="1600" dirty="0" smtClean="0">
                          <a:latin typeface="08서울남산체 M" panose="02020603020101020101" pitchFamily="18" charset="-127"/>
                          <a:ea typeface="08서울남산체 M" panose="02020603020101020101" pitchFamily="18" charset="-127"/>
                        </a:rPr>
                        <a:t>,</a:t>
                      </a:r>
                      <a:r>
                        <a:rPr lang="en-US" altLang="ko-KR" sz="1600" dirty="0" err="1" smtClean="0">
                          <a:latin typeface="08서울남산체 M" panose="02020603020101020101" pitchFamily="18" charset="-127"/>
                          <a:ea typeface="08서울남산체 M" panose="02020603020101020101" pitchFamily="18" charset="-127"/>
                        </a:rPr>
                        <a:t>sqld</a:t>
                      </a:r>
                      <a:r>
                        <a:rPr lang="ko-KR" altLang="en-US" sz="1600" dirty="0" smtClean="0">
                          <a:latin typeface="08서울남산체 M" panose="02020603020101020101" pitchFamily="18" charset="-127"/>
                          <a:ea typeface="08서울남산체 M" panose="02020603020101020101" pitchFamily="18" charset="-127"/>
                        </a:rPr>
                        <a:t> 등 관련 자격증 취득했습니다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또한 </a:t>
                      </a:r>
                      <a:r>
                        <a:rPr lang="en-US" altLang="ko-KR" sz="1600" dirty="0" smtClean="0">
                          <a:latin typeface="08서울남산체 M" panose="02020603020101020101" pitchFamily="18" charset="-127"/>
                          <a:ea typeface="08서울남산체 M" panose="02020603020101020101" pitchFamily="18" charset="-127"/>
                        </a:rPr>
                        <a:t>4</a:t>
                      </a:r>
                      <a:r>
                        <a:rPr lang="ko-KR" altLang="en-US" sz="1600" dirty="0" err="1" smtClean="0">
                          <a:latin typeface="08서울남산체 M" panose="02020603020101020101" pitchFamily="18" charset="-127"/>
                          <a:ea typeface="08서울남산체 M" panose="02020603020101020101" pitchFamily="18" charset="-127"/>
                        </a:rPr>
                        <a:t>차산업혁명</a:t>
                      </a:r>
                      <a:r>
                        <a:rPr lang="ko-KR" altLang="en-US" sz="1600" dirty="0" smtClean="0">
                          <a:latin typeface="08서울남산체 M" panose="02020603020101020101" pitchFamily="18" charset="-127"/>
                          <a:ea typeface="08서울남산체 M" panose="02020603020101020101" pitchFamily="18" charset="-127"/>
                        </a:rPr>
                        <a:t> 선도인력양성 프로그램을 하는 멀티캠퍼스에서 빅데이터를 활용한 </a:t>
                      </a:r>
                      <a:r>
                        <a:rPr lang="en-US" altLang="ko-KR" sz="1600" dirty="0" err="1" smtClean="0">
                          <a:latin typeface="08서울남산체 M" panose="02020603020101020101" pitchFamily="18" charset="-127"/>
                          <a:ea typeface="08서울남산체 M" panose="02020603020101020101" pitchFamily="18" charset="-127"/>
                        </a:rPr>
                        <a:t>IoT</a:t>
                      </a:r>
                      <a:r>
                        <a:rPr lang="ko-KR" altLang="en-US" sz="1600" dirty="0" smtClean="0">
                          <a:latin typeface="08서울남산체 M" panose="02020603020101020101" pitchFamily="18" charset="-127"/>
                          <a:ea typeface="08서울남산체 M" panose="02020603020101020101" pitchFamily="18" charset="-127"/>
                        </a:rPr>
                        <a:t>시스템개발 과정을 수료하였습니다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이를 통해서 자바</a:t>
                      </a:r>
                      <a:r>
                        <a:rPr lang="en-US" altLang="ko-KR" sz="1600" dirty="0" smtClean="0">
                          <a:latin typeface="08서울남산체 M" panose="02020603020101020101" pitchFamily="18" charset="-127"/>
                          <a:ea typeface="08서울남산체 M" panose="02020603020101020101" pitchFamily="18" charset="-127"/>
                        </a:rPr>
                        <a:t>,HTML,SQL </a:t>
                      </a:r>
                      <a:r>
                        <a:rPr lang="ko-KR" altLang="en-US" sz="1600" dirty="0" smtClean="0">
                          <a:latin typeface="08서울남산체 M" panose="02020603020101020101" pitchFamily="18" charset="-127"/>
                          <a:ea typeface="08서울남산체 M" panose="02020603020101020101" pitchFamily="18" charset="-127"/>
                        </a:rPr>
                        <a:t>등</a:t>
                      </a:r>
                      <a:r>
                        <a:rPr lang="en-US" altLang="ko-KR" sz="1600" dirty="0" smtClean="0">
                          <a:latin typeface="08서울남산체 M" panose="02020603020101020101" pitchFamily="18" charset="-127"/>
                          <a:ea typeface="08서울남산체 M" panose="02020603020101020101" pitchFamily="18" charset="-127"/>
                        </a:rPr>
                        <a:t> </a:t>
                      </a:r>
                      <a:r>
                        <a:rPr lang="ko-KR" altLang="en-US" sz="1600" dirty="0" smtClean="0">
                          <a:latin typeface="08서울남산체 M" panose="02020603020101020101" pitchFamily="18" charset="-127"/>
                          <a:ea typeface="08서울남산체 M" panose="02020603020101020101" pitchFamily="18" charset="-127"/>
                        </a:rPr>
                        <a:t>프로그래밍 기술을 습득하고 적용할 수 있게 되었습니다</a:t>
                      </a:r>
                      <a:r>
                        <a:rPr lang="en-US" altLang="ko-KR" sz="1600" dirty="0" smtClean="0">
                          <a:latin typeface="08서울남산체 M" panose="02020603020101020101" pitchFamily="18" charset="-127"/>
                          <a:ea typeface="08서울남산체 M" panose="02020603020101020101" pitchFamily="18" charset="-127"/>
                        </a:rPr>
                        <a:t>.</a:t>
                      </a:r>
                      <a:endParaRPr lang="en-US" altLang="ko-KR" sz="1600" dirty="0">
                        <a:latin typeface="08서울남산체 M" panose="02020603020101020101" pitchFamily="18" charset="-127"/>
                        <a:ea typeface="08서울남산체 M" panose="02020603020101020101" pitchFamily="18" charset="-127"/>
                      </a:endParaRPr>
                    </a:p>
                    <a:p>
                      <a:pPr algn="ctr" latinLnBrk="1"/>
                      <a:endParaRPr lang="en-US" altLang="ko-KR" sz="1600" dirty="0" smtClean="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2"/>
                  </a:ext>
                </a:extLst>
              </a:tr>
              <a:tr h="1215175">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WHY / </a:t>
                      </a:r>
                      <a:r>
                        <a:rPr lang="ko-KR" altLang="en-US" sz="2800" b="1" dirty="0">
                          <a:latin typeface="08서울남산체 M" panose="02020603020101020101" pitchFamily="18" charset="-127"/>
                          <a:ea typeface="08서울남산체 M" panose="02020603020101020101" pitchFamily="18" charset="-127"/>
                        </a:rPr>
                        <a:t>결론</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직무 연관성</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앞으로의 포부</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smtClean="0">
                          <a:latin typeface="08서울남산체 M" panose="02020603020101020101" pitchFamily="18" charset="-127"/>
                          <a:ea typeface="08서울남산체 M" panose="02020603020101020101" pitchFamily="18" charset="-127"/>
                        </a:rPr>
                        <a:t>이런 프로그래밍 기술들과 제 강점인 분석적 사고를 바탕으로 웹 프로그래밍 직무에 있어 회사의 발전과 저의 성장에 밑거름이 되도록 최선을 다하겠습니다</a:t>
                      </a:r>
                      <a:r>
                        <a:rPr lang="en-US" altLang="ko-KR" sz="1600" dirty="0" smtClean="0">
                          <a:latin typeface="08서울남산체 M" panose="02020603020101020101" pitchFamily="18" charset="-127"/>
                          <a:ea typeface="08서울남산체 M" panose="02020603020101020101" pitchFamily="18" charset="-127"/>
                        </a:rPr>
                        <a:t>.</a:t>
                      </a:r>
                      <a:endParaRPr lang="ko-KR" altLang="en-US"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3"/>
                  </a:ext>
                </a:extLst>
              </a:tr>
            </a:tbl>
          </a:graphicData>
        </a:graphic>
      </p:graphicFrame>
      <p:sp>
        <p:nvSpPr>
          <p:cNvPr id="2" name="제목 1">
            <a:extLst>
              <a:ext uri="{FF2B5EF4-FFF2-40B4-BE49-F238E27FC236}">
                <a16:creationId xmlns:a16="http://schemas.microsoft.com/office/drawing/2014/main" id="{FC1109E6-D3EC-422E-86EC-601F310012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면접 </a:t>
            </a:r>
            <a:r>
              <a:rPr lang="en-US" altLang="ko-KR" dirty="0"/>
              <a:t>1</a:t>
            </a:r>
            <a:r>
              <a:rPr lang="ko-KR" altLang="en-US" dirty="0"/>
              <a:t>분 스피치 구조화하기</a:t>
            </a:r>
          </a:p>
        </p:txBody>
      </p:sp>
    </p:spTree>
    <p:extLst>
      <p:ext uri="{BB962C8B-B14F-4D97-AF65-F5344CB8AC3E}">
        <p14:creationId xmlns:p14="http://schemas.microsoft.com/office/powerpoint/2010/main" val="33916632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53218-4C8C-4359-A251-FF7B67D34164}"/>
              </a:ext>
            </a:extLst>
          </p:cNvPr>
          <p:cNvSpPr>
            <a:spLocks noGrp="1"/>
          </p:cNvSpPr>
          <p:nvPr>
            <p:ph type="title"/>
          </p:nvPr>
        </p:nvSpPr>
        <p:spPr/>
        <p:txBody>
          <a:bodyPr/>
          <a:lstStyle/>
          <a:p>
            <a:r>
              <a:rPr lang="en-US" altLang="ko-KR" dirty="0"/>
              <a:t>1. </a:t>
            </a:r>
            <a:r>
              <a:rPr lang="ko-KR" altLang="en-US" dirty="0"/>
              <a:t>세부 프로그램 내용 </a:t>
            </a:r>
            <a:r>
              <a:rPr lang="en-US" altLang="ko-KR" dirty="0"/>
              <a:t>(</a:t>
            </a:r>
            <a:r>
              <a:rPr lang="ko-KR" altLang="en-US" dirty="0"/>
              <a:t>취업특강 </a:t>
            </a:r>
            <a:r>
              <a:rPr lang="en-US" altLang="ko-KR" dirty="0"/>
              <a:t>3)</a:t>
            </a:r>
            <a:endParaRPr lang="ko-KR" altLang="en-US" dirty="0"/>
          </a:p>
        </p:txBody>
      </p:sp>
      <p:sp>
        <p:nvSpPr>
          <p:cNvPr id="9" name="평행 사변형 13">
            <a:extLst>
              <a:ext uri="{FF2B5EF4-FFF2-40B4-BE49-F238E27FC236}">
                <a16:creationId xmlns:a16="http://schemas.microsoft.com/office/drawing/2014/main" id="{28A3168C-EE62-4BB7-BA39-00096D911984}"/>
              </a:ext>
            </a:extLst>
          </p:cNvPr>
          <p:cNvSpPr/>
          <p:nvPr/>
        </p:nvSpPr>
        <p:spPr>
          <a:xfrm flipH="1">
            <a:off x="1713079" y="1060106"/>
            <a:ext cx="1578869" cy="905837"/>
          </a:xfrm>
          <a:prstGeom prst="rect">
            <a:avLst/>
          </a:prstGeom>
          <a:solidFill>
            <a:srgbClr val="1F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prstClr val="white"/>
                </a:solidFill>
              </a:rPr>
              <a:t>자기소개서 및</a:t>
            </a:r>
            <a:endParaRPr lang="en-US" altLang="ko-KR" sz="1400" b="1" dirty="0">
              <a:solidFill>
                <a:prstClr val="white"/>
              </a:solidFill>
            </a:endParaRPr>
          </a:p>
          <a:p>
            <a:pPr algn="ctr"/>
            <a:r>
              <a:rPr lang="ko-KR" altLang="en-US" sz="1400" b="1" dirty="0">
                <a:solidFill>
                  <a:prstClr val="white"/>
                </a:solidFill>
              </a:rPr>
              <a:t>모의 면접</a:t>
            </a:r>
            <a:endParaRPr lang="en-US" altLang="ko-KR" sz="1400" b="1" dirty="0">
              <a:solidFill>
                <a:prstClr val="white"/>
              </a:solidFill>
            </a:endParaRPr>
          </a:p>
          <a:p>
            <a:pPr algn="ctr"/>
            <a:r>
              <a:rPr lang="ko-KR" altLang="en-US" sz="1400" b="1" dirty="0">
                <a:solidFill>
                  <a:prstClr val="white"/>
                </a:solidFill>
              </a:rPr>
              <a:t>트레이닝 교육 </a:t>
            </a:r>
            <a:r>
              <a:rPr lang="en-US" altLang="ko-KR" sz="1400" b="1" dirty="0">
                <a:solidFill>
                  <a:prstClr val="white"/>
                </a:solidFill>
              </a:rPr>
              <a:t>(8H)</a:t>
            </a:r>
            <a:endParaRPr lang="ko-KR" altLang="en-US" sz="1400" b="1" dirty="0">
              <a:solidFill>
                <a:prstClr val="white"/>
              </a:solidFill>
            </a:endParaRPr>
          </a:p>
        </p:txBody>
      </p:sp>
      <p:sp>
        <p:nvSpPr>
          <p:cNvPr id="10" name="평행 사변형 13">
            <a:extLst>
              <a:ext uri="{FF2B5EF4-FFF2-40B4-BE49-F238E27FC236}">
                <a16:creationId xmlns:a16="http://schemas.microsoft.com/office/drawing/2014/main" id="{535B54E4-DE79-4D85-8934-9C087635A4DD}"/>
              </a:ext>
            </a:extLst>
          </p:cNvPr>
          <p:cNvSpPr/>
          <p:nvPr/>
        </p:nvSpPr>
        <p:spPr>
          <a:xfrm flipH="1">
            <a:off x="3323187" y="1059564"/>
            <a:ext cx="6962509" cy="90691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200" b="1" dirty="0">
                <a:solidFill>
                  <a:prstClr val="black"/>
                </a:solidFill>
              </a:rPr>
              <a:t>   - </a:t>
            </a:r>
            <a:r>
              <a:rPr lang="ko-KR" altLang="en-US" sz="1200" b="1" dirty="0">
                <a:solidFill>
                  <a:prstClr val="black"/>
                </a:solidFill>
              </a:rPr>
              <a:t>자기소개서 작성 전략 및 기업분석 방법</a:t>
            </a:r>
            <a:r>
              <a:rPr lang="en-US" altLang="ko-KR" sz="1200" b="1" dirty="0">
                <a:solidFill>
                  <a:prstClr val="black"/>
                </a:solidFill>
              </a:rPr>
              <a:t> </a:t>
            </a:r>
          </a:p>
          <a:p>
            <a:pPr>
              <a:lnSpc>
                <a:spcPct val="150000"/>
              </a:lnSpc>
            </a:pPr>
            <a:r>
              <a:rPr lang="ko-KR" altLang="en-US" sz="1200" b="1" dirty="0">
                <a:solidFill>
                  <a:prstClr val="black"/>
                </a:solidFill>
              </a:rPr>
              <a:t>   </a:t>
            </a:r>
            <a:r>
              <a:rPr lang="en-US" altLang="ko-KR" sz="1200" b="1" dirty="0">
                <a:solidFill>
                  <a:prstClr val="black"/>
                </a:solidFill>
              </a:rPr>
              <a:t>- </a:t>
            </a:r>
            <a:r>
              <a:rPr lang="ko-KR" altLang="en-US" sz="1200" b="1" dirty="0">
                <a:solidFill>
                  <a:prstClr val="black"/>
                </a:solidFill>
              </a:rPr>
              <a:t>면접의 이해 및 면접 준비 전략</a:t>
            </a:r>
            <a:r>
              <a:rPr lang="en-US" altLang="ko-KR" sz="1200" b="1" dirty="0">
                <a:solidFill>
                  <a:prstClr val="black"/>
                </a:solidFill>
              </a:rPr>
              <a:t/>
            </a:r>
            <a:br>
              <a:rPr lang="en-US" altLang="ko-KR" sz="1200" b="1" dirty="0">
                <a:solidFill>
                  <a:prstClr val="black"/>
                </a:solidFill>
              </a:rPr>
            </a:br>
            <a:r>
              <a:rPr lang="en-US" altLang="ko-KR" sz="1200" b="1" dirty="0">
                <a:solidFill>
                  <a:prstClr val="black"/>
                </a:solidFill>
              </a:rPr>
              <a:t>   - </a:t>
            </a:r>
            <a:r>
              <a:rPr lang="ko-KR" altLang="en-US" sz="1200" b="1" dirty="0">
                <a:solidFill>
                  <a:prstClr val="black"/>
                </a:solidFill>
              </a:rPr>
              <a:t>준비된 자기소개서 기반 면접 실전 트레이닝</a:t>
            </a:r>
            <a:endParaRPr lang="en-US" altLang="ko-KR" sz="1200" b="1" dirty="0">
              <a:solidFill>
                <a:prstClr val="black"/>
              </a:solidFill>
            </a:endParaRPr>
          </a:p>
        </p:txBody>
      </p:sp>
      <p:graphicFrame>
        <p:nvGraphicFramePr>
          <p:cNvPr id="12" name="표 11">
            <a:extLst>
              <a:ext uri="{FF2B5EF4-FFF2-40B4-BE49-F238E27FC236}">
                <a16:creationId xmlns:a16="http://schemas.microsoft.com/office/drawing/2014/main" id="{16B5B2BD-6DCA-43F7-BAD0-FC688B7AA3F1}"/>
              </a:ext>
            </a:extLst>
          </p:cNvPr>
          <p:cNvGraphicFramePr>
            <a:graphicFrameLocks noGrp="1"/>
          </p:cNvGraphicFramePr>
          <p:nvPr/>
        </p:nvGraphicFramePr>
        <p:xfrm>
          <a:off x="1779182" y="2234189"/>
          <a:ext cx="8506515" cy="4039385"/>
        </p:xfrm>
        <a:graphic>
          <a:graphicData uri="http://schemas.openxmlformats.org/drawingml/2006/table">
            <a:tbl>
              <a:tblPr firstRow="1" bandRow="1"/>
              <a:tblGrid>
                <a:gridCol w="918773">
                  <a:extLst>
                    <a:ext uri="{9D8B030D-6E8A-4147-A177-3AD203B41FA5}">
                      <a16:colId xmlns:a16="http://schemas.microsoft.com/office/drawing/2014/main" val="20000"/>
                    </a:ext>
                  </a:extLst>
                </a:gridCol>
                <a:gridCol w="4499387">
                  <a:extLst>
                    <a:ext uri="{9D8B030D-6E8A-4147-A177-3AD203B41FA5}">
                      <a16:colId xmlns:a16="http://schemas.microsoft.com/office/drawing/2014/main" val="20003"/>
                    </a:ext>
                  </a:extLst>
                </a:gridCol>
                <a:gridCol w="1280352">
                  <a:extLst>
                    <a:ext uri="{9D8B030D-6E8A-4147-A177-3AD203B41FA5}">
                      <a16:colId xmlns:a16="http://schemas.microsoft.com/office/drawing/2014/main" val="3236342586"/>
                    </a:ext>
                  </a:extLst>
                </a:gridCol>
                <a:gridCol w="778551">
                  <a:extLst>
                    <a:ext uri="{9D8B030D-6E8A-4147-A177-3AD203B41FA5}">
                      <a16:colId xmlns:a16="http://schemas.microsoft.com/office/drawing/2014/main" val="20004"/>
                    </a:ext>
                  </a:extLst>
                </a:gridCol>
                <a:gridCol w="1029452">
                  <a:extLst>
                    <a:ext uri="{9D8B030D-6E8A-4147-A177-3AD203B41FA5}">
                      <a16:colId xmlns:a16="http://schemas.microsoft.com/office/drawing/2014/main" val="4158380450"/>
                    </a:ext>
                  </a:extLst>
                </a:gridCol>
              </a:tblGrid>
              <a:tr h="379577">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0" i="0" kern="1200" dirty="0" err="1">
                          <a:ln>
                            <a:solidFill>
                              <a:schemeClr val="bg1"/>
                            </a:solidFill>
                          </a:ln>
                          <a:solidFill>
                            <a:schemeClr val="lt1"/>
                          </a:solidFill>
                          <a:latin typeface="맑은 고딕" panose="020B0503020000020004" pitchFamily="50" charset="-127"/>
                          <a:ea typeface="맑은 고딕" panose="020B0503020000020004" pitchFamily="50" charset="-127"/>
                          <a:cs typeface="+mn-cs"/>
                        </a:rPr>
                        <a:t>모듈명</a:t>
                      </a:r>
                      <a:endPar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endParaRPr>
                    </a:p>
                  </a:txBody>
                  <a:tcPr marL="91441" marR="91441" marT="45719" marB="4571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400" b="0" i="0" dirty="0">
                          <a:ln>
                            <a:solidFill>
                              <a:schemeClr val="bg1"/>
                            </a:solidFill>
                          </a:ln>
                          <a:latin typeface="맑은 고딕" panose="020B0503020000020004" pitchFamily="50" charset="-127"/>
                          <a:ea typeface="맑은 고딕" panose="020B0503020000020004" pitchFamily="50" charset="-127"/>
                        </a:rPr>
                        <a:t>세부 내용</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주요 결과물</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시간</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교수 방법</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extLst>
                  <a:ext uri="{0D108BD9-81ED-4DB2-BD59-A6C34878D82A}">
                    <a16:rowId xmlns:a16="http://schemas.microsoft.com/office/drawing/2014/main" val="10000"/>
                  </a:ext>
                </a:extLst>
              </a:tr>
              <a:tr h="47739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자기소개서</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특강</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nSpc>
                          <a:spcPct val="130000"/>
                        </a:lnSpc>
                        <a:buClr>
                          <a:srgbClr val="0070C0"/>
                        </a:buClr>
                        <a:buFont typeface="Wingdings" panose="05000000000000000000" pitchFamily="2" charset="2"/>
                        <a:buChar char="ü"/>
                      </a:pPr>
                      <a:r>
                        <a:rPr lang="ko-KR" altLang="en-US" sz="1200" b="0" kern="1200" spc="-100" dirty="0">
                          <a:ln>
                            <a:solidFill>
                              <a:schemeClr val="bg2">
                                <a:alpha val="0"/>
                              </a:schemeClr>
                            </a:solidFill>
                          </a:ln>
                          <a:solidFill>
                            <a:srgbClr val="262626"/>
                          </a:solidFill>
                          <a:latin typeface="맑은 고딕"/>
                          <a:ea typeface="+mn-ea"/>
                          <a:cs typeface="+mn-cs"/>
                        </a:rPr>
                        <a:t>자기소개서 작성 전략</a:t>
                      </a:r>
                      <a:endParaRPr lang="ko-KR" altLang="en-US" sz="1200" b="0" kern="1200" spc="-100" dirty="0">
                        <a:ln>
                          <a:solidFill>
                            <a:schemeClr val="bg2">
                              <a:alpha val="0"/>
                            </a:schemeClr>
                          </a:solidFill>
                        </a:ln>
                        <a:solidFill>
                          <a:srgbClr val="FF0000"/>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0.5</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강의</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5196269"/>
                  </a:ext>
                </a:extLst>
              </a:tr>
              <a:tr h="6794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자기소개서</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작성 실습</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및</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피드백</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Char char="ü"/>
                        <a:tabLst/>
                        <a:defRPr/>
                      </a:pPr>
                      <a:r>
                        <a:rPr lang="ko-KR" altLang="en-US" sz="1200" b="0" kern="1200" spc="-100" dirty="0">
                          <a:ln>
                            <a:solidFill>
                              <a:schemeClr val="bg2">
                                <a:alpha val="0"/>
                              </a:schemeClr>
                            </a:solidFill>
                          </a:ln>
                          <a:solidFill>
                            <a:srgbClr val="262626"/>
                          </a:solidFill>
                          <a:latin typeface="맑은 고딕"/>
                          <a:ea typeface="+mn-ea"/>
                          <a:cs typeface="+mn-cs"/>
                        </a:rPr>
                        <a:t>자기소개서 </a:t>
                      </a:r>
                      <a:r>
                        <a:rPr lang="en-US" altLang="ko-KR" sz="1200" b="0" kern="1200" spc="-100" dirty="0">
                          <a:ln>
                            <a:solidFill>
                              <a:schemeClr val="bg2">
                                <a:alpha val="0"/>
                              </a:schemeClr>
                            </a:solidFill>
                          </a:ln>
                          <a:solidFill>
                            <a:srgbClr val="262626"/>
                          </a:solidFill>
                          <a:latin typeface="맑은 고딕"/>
                          <a:ea typeface="+mn-ea"/>
                          <a:cs typeface="+mn-cs"/>
                        </a:rPr>
                        <a:t>1~2</a:t>
                      </a:r>
                      <a:r>
                        <a:rPr lang="ko-KR" altLang="en-US" sz="1200" b="0" kern="1200" spc="-100" dirty="0">
                          <a:ln>
                            <a:solidFill>
                              <a:schemeClr val="bg2">
                                <a:alpha val="0"/>
                              </a:schemeClr>
                            </a:solidFill>
                          </a:ln>
                          <a:solidFill>
                            <a:srgbClr val="262626"/>
                          </a:solidFill>
                          <a:latin typeface="맑은 고딕"/>
                          <a:ea typeface="+mn-ea"/>
                          <a:cs typeface="+mn-cs"/>
                        </a:rPr>
                        <a:t>개 항목만 작성 실습 후 희망하는 교육생 </a:t>
                      </a:r>
                      <a:r>
                        <a:rPr lang="en-US" altLang="ko-KR" sz="1200" b="0" kern="1200" spc="-100" dirty="0">
                          <a:ln>
                            <a:solidFill>
                              <a:schemeClr val="bg2">
                                <a:alpha val="0"/>
                              </a:schemeClr>
                            </a:solidFill>
                          </a:ln>
                          <a:solidFill>
                            <a:srgbClr val="262626"/>
                          </a:solidFill>
                          <a:latin typeface="맑은 고딕"/>
                          <a:ea typeface="+mn-ea"/>
                          <a:cs typeface="+mn-cs"/>
                        </a:rPr>
                        <a:t>8 </a:t>
                      </a:r>
                      <a:r>
                        <a:rPr lang="ko-KR" altLang="en-US" sz="1200" b="0" kern="1200" spc="-100" dirty="0">
                          <a:ln>
                            <a:solidFill>
                              <a:schemeClr val="bg2">
                                <a:alpha val="0"/>
                              </a:schemeClr>
                            </a:solidFill>
                          </a:ln>
                          <a:solidFill>
                            <a:srgbClr val="262626"/>
                          </a:solidFill>
                          <a:latin typeface="맑은 고딕"/>
                          <a:ea typeface="+mn-ea"/>
                          <a:cs typeface="+mn-cs"/>
                        </a:rPr>
                        <a:t>명 자기소개서  피드백</a:t>
                      </a:r>
                      <a:r>
                        <a:rPr lang="en-US" altLang="ko-KR" sz="1200" b="0" kern="1200" spc="-100" dirty="0">
                          <a:ln>
                            <a:solidFill>
                              <a:schemeClr val="bg2">
                                <a:alpha val="0"/>
                              </a:schemeClr>
                            </a:solidFill>
                          </a:ln>
                          <a:solidFill>
                            <a:srgbClr val="262626"/>
                          </a:solidFill>
                          <a:latin typeface="맑은 고딕"/>
                          <a:ea typeface="+mn-ea"/>
                          <a:cs typeface="+mn-cs"/>
                        </a:rPr>
                        <a:t>(</a:t>
                      </a:r>
                      <a:r>
                        <a:rPr lang="ko-KR" altLang="en-US" sz="1200" b="0" kern="1200" spc="-100" dirty="0">
                          <a:ln>
                            <a:solidFill>
                              <a:schemeClr val="bg2">
                                <a:alpha val="0"/>
                              </a:schemeClr>
                            </a:solidFill>
                          </a:ln>
                          <a:solidFill>
                            <a:srgbClr val="262626"/>
                          </a:solidFill>
                          <a:latin typeface="맑은 고딕"/>
                          <a:ea typeface="+mn-ea"/>
                          <a:cs typeface="+mn-cs"/>
                        </a:rPr>
                        <a:t>소회의실 이용</a:t>
                      </a:r>
                      <a:r>
                        <a:rPr lang="en-US" altLang="ko-KR" sz="1200" b="0" kern="1200" spc="-100" dirty="0">
                          <a:ln>
                            <a:solidFill>
                              <a:schemeClr val="bg2">
                                <a:alpha val="0"/>
                              </a:schemeClr>
                            </a:solidFill>
                          </a:ln>
                          <a:solidFill>
                            <a:srgbClr val="262626"/>
                          </a:solidFill>
                          <a:latin typeface="맑은 고딕"/>
                          <a:ea typeface="+mn-ea"/>
                          <a:cs typeface="+mn-cs"/>
                        </a:rPr>
                        <a:t>)</a:t>
                      </a:r>
                      <a:br>
                        <a:rPr lang="en-US" altLang="ko-KR" sz="1200" b="0" kern="1200" spc="-100" dirty="0">
                          <a:ln>
                            <a:solidFill>
                              <a:schemeClr val="bg2">
                                <a:alpha val="0"/>
                              </a:schemeClr>
                            </a:solidFill>
                          </a:ln>
                          <a:solidFill>
                            <a:srgbClr val="262626"/>
                          </a:solidFill>
                          <a:latin typeface="맑은 고딕"/>
                          <a:ea typeface="+mn-ea"/>
                          <a:cs typeface="+mn-cs"/>
                        </a:rPr>
                      </a:br>
                      <a:r>
                        <a:rPr lang="en-US" altLang="ko-KR" sz="1200" b="0" kern="1200" spc="-100" dirty="0">
                          <a:ln>
                            <a:solidFill>
                              <a:schemeClr val="bg2">
                                <a:alpha val="0"/>
                              </a:schemeClr>
                            </a:solidFill>
                          </a:ln>
                          <a:solidFill>
                            <a:srgbClr val="FF0000"/>
                          </a:solidFill>
                          <a:latin typeface="맑은 고딕"/>
                          <a:ea typeface="+mn-ea"/>
                          <a:cs typeface="+mn-cs"/>
                        </a:rPr>
                        <a:t>※ </a:t>
                      </a:r>
                      <a:r>
                        <a:rPr lang="ko-KR" altLang="en-US" sz="1200" b="0" kern="1200" spc="-100" dirty="0">
                          <a:ln>
                            <a:solidFill>
                              <a:schemeClr val="bg2">
                                <a:alpha val="0"/>
                              </a:schemeClr>
                            </a:solidFill>
                          </a:ln>
                          <a:solidFill>
                            <a:srgbClr val="FF0000"/>
                          </a:solidFill>
                          <a:latin typeface="맑은 고딕"/>
                          <a:ea typeface="+mn-ea"/>
                          <a:cs typeface="+mn-cs"/>
                        </a:rPr>
                        <a:t>희망하지 않는 교육생들에게는 소회의실에서 진행 시 </a:t>
                      </a:r>
                      <a:r>
                        <a:rPr lang="en-US" altLang="ko-KR" sz="1200" b="0" kern="1200" spc="-100" dirty="0">
                          <a:ln>
                            <a:solidFill>
                              <a:schemeClr val="bg2">
                                <a:alpha val="0"/>
                              </a:schemeClr>
                            </a:solidFill>
                          </a:ln>
                          <a:solidFill>
                            <a:srgbClr val="FF0000"/>
                          </a:solidFill>
                          <a:latin typeface="맑은 고딕"/>
                          <a:ea typeface="+mn-ea"/>
                          <a:cs typeface="+mn-cs"/>
                        </a:rPr>
                        <a:t>1~2</a:t>
                      </a:r>
                      <a:r>
                        <a:rPr lang="ko-KR" altLang="en-US" sz="1200" b="0" kern="1200" spc="-100" dirty="0">
                          <a:ln>
                            <a:solidFill>
                              <a:schemeClr val="bg2">
                                <a:alpha val="0"/>
                              </a:schemeClr>
                            </a:solidFill>
                          </a:ln>
                          <a:solidFill>
                            <a:srgbClr val="FF0000"/>
                          </a:solidFill>
                          <a:latin typeface="맑은 고딕"/>
                          <a:ea typeface="+mn-ea"/>
                          <a:cs typeface="+mn-cs"/>
                        </a:rPr>
                        <a:t>개 항목</a:t>
                      </a:r>
                      <a:endParaRPr lang="en-US" altLang="ko-KR" sz="1200" b="0" kern="1200" spc="-100" dirty="0">
                        <a:ln>
                          <a:solidFill>
                            <a:schemeClr val="bg2">
                              <a:alpha val="0"/>
                            </a:schemeClr>
                          </a:solidFill>
                        </a:ln>
                        <a:solidFill>
                          <a:srgbClr val="FF0000"/>
                        </a:solidFill>
                        <a:latin typeface="맑은 고딕"/>
                        <a:ea typeface="+mn-ea"/>
                        <a:cs typeface="+mn-cs"/>
                      </a:endParaRP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작성할 수 있도록 안내 </a:t>
                      </a:r>
                      <a:r>
                        <a:rPr lang="en-US" altLang="ko-KR" sz="1200" b="0" kern="1200" spc="-100" baseline="0" dirty="0">
                          <a:ln>
                            <a:solidFill>
                              <a:schemeClr val="bg2">
                                <a:alpha val="0"/>
                              </a:schemeClr>
                            </a:solidFill>
                          </a:ln>
                          <a:solidFill>
                            <a:srgbClr val="FF0000"/>
                          </a:solidFill>
                          <a:latin typeface="맑은 고딕"/>
                          <a:ea typeface="+mn-ea"/>
                          <a:cs typeface="+mn-cs"/>
                        </a:rPr>
                        <a:t>(</a:t>
                      </a:r>
                      <a:r>
                        <a:rPr lang="ko-KR" altLang="en-US" sz="1200" b="0" kern="1200" spc="-100" baseline="0" dirty="0">
                          <a:ln>
                            <a:solidFill>
                              <a:schemeClr val="bg2">
                                <a:alpha val="0"/>
                              </a:schemeClr>
                            </a:solidFill>
                          </a:ln>
                          <a:solidFill>
                            <a:srgbClr val="FF0000"/>
                          </a:solidFill>
                          <a:latin typeface="맑은 고딕"/>
                          <a:ea typeface="+mn-ea"/>
                          <a:cs typeface="+mn-cs"/>
                        </a:rPr>
                        <a:t>실전 면접훈련 시 진행 예정 안내</a:t>
                      </a:r>
                      <a:r>
                        <a:rPr lang="en-US" altLang="ko-KR" sz="1200" b="0" kern="1200" spc="-100" baseline="0" dirty="0">
                          <a:ln>
                            <a:solidFill>
                              <a:schemeClr val="bg2">
                                <a:alpha val="0"/>
                              </a:schemeClr>
                            </a:solidFill>
                          </a:ln>
                          <a:solidFill>
                            <a:srgbClr val="FF0000"/>
                          </a:solidFill>
                          <a:latin typeface="맑은 고딕"/>
                          <a:ea typeface="+mn-ea"/>
                          <a:cs typeface="+mn-cs"/>
                        </a:rPr>
                        <a:t>)</a:t>
                      </a: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en-US" altLang="ko-KR" sz="1200" b="0" kern="1200" spc="-100" dirty="0">
                          <a:ln>
                            <a:solidFill>
                              <a:schemeClr val="bg2">
                                <a:alpha val="0"/>
                              </a:schemeClr>
                            </a:solidFill>
                          </a:ln>
                          <a:solidFill>
                            <a:srgbClr val="FF0000"/>
                          </a:solidFill>
                          <a:latin typeface="맑은 고딕"/>
                          <a:ea typeface="+mn-ea"/>
                          <a:cs typeface="+mn-cs"/>
                        </a:rPr>
                        <a:t>※ 1:1</a:t>
                      </a: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피드백 시 공통적인 부분 교육생에게 공유해도 되는지 확인 후 </a:t>
                      </a:r>
                      <a:endParaRPr lang="en-US" altLang="ko-KR" sz="1200" b="0" kern="1200" spc="-100" baseline="0" dirty="0">
                        <a:ln>
                          <a:solidFill>
                            <a:schemeClr val="bg2">
                              <a:alpha val="0"/>
                            </a:schemeClr>
                          </a:solidFill>
                        </a:ln>
                        <a:solidFill>
                          <a:srgbClr val="FF0000"/>
                        </a:solidFill>
                        <a:latin typeface="맑은 고딕"/>
                        <a:ea typeface="+mn-ea"/>
                        <a:cs typeface="+mn-cs"/>
                      </a:endParaRP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가능하면 </a:t>
                      </a:r>
                      <a:r>
                        <a:rPr lang="en-US" altLang="ko-KR" sz="1200" b="0" kern="1200" spc="-100" baseline="0" dirty="0">
                          <a:ln>
                            <a:solidFill>
                              <a:schemeClr val="bg2">
                                <a:alpha val="0"/>
                              </a:schemeClr>
                            </a:solidFill>
                          </a:ln>
                          <a:solidFill>
                            <a:srgbClr val="FF0000"/>
                          </a:solidFill>
                          <a:latin typeface="맑은 고딕"/>
                          <a:ea typeface="+mn-ea"/>
                          <a:cs typeface="+mn-cs"/>
                        </a:rPr>
                        <a:t>1~2</a:t>
                      </a:r>
                      <a:r>
                        <a:rPr lang="ko-KR" altLang="en-US" sz="1200" b="0" kern="1200" spc="-100" baseline="0" dirty="0">
                          <a:ln>
                            <a:solidFill>
                              <a:schemeClr val="bg2">
                                <a:alpha val="0"/>
                              </a:schemeClr>
                            </a:solidFill>
                          </a:ln>
                          <a:solidFill>
                            <a:srgbClr val="FF0000"/>
                          </a:solidFill>
                          <a:latin typeface="맑은 고딕"/>
                          <a:ea typeface="+mn-ea"/>
                          <a:cs typeface="+mn-cs"/>
                        </a:rPr>
                        <a:t>개 정도 전체 공유</a:t>
                      </a:r>
                      <a:r>
                        <a:rPr lang="en-US" altLang="ko-KR" sz="1200" b="0" kern="1200" spc="-100" dirty="0">
                          <a:ln>
                            <a:solidFill>
                              <a:schemeClr val="bg2">
                                <a:alpha val="0"/>
                              </a:schemeClr>
                            </a:solidFill>
                          </a:ln>
                          <a:solidFill>
                            <a:srgbClr val="FF0000"/>
                          </a:solidFill>
                          <a:latin typeface="맑은 고딕"/>
                          <a:ea typeface="+mn-ea"/>
                          <a:cs typeface="+mn-cs"/>
                        </a:rPr>
                        <a:t> </a:t>
                      </a:r>
                      <a:endParaRPr lang="en-US" altLang="ko-KR" sz="1200" b="0" kern="1200" spc="-100" dirty="0">
                        <a:ln>
                          <a:solidFill>
                            <a:schemeClr val="bg2">
                              <a:alpha val="0"/>
                            </a:schemeClr>
                          </a:solidFill>
                        </a:ln>
                        <a:solidFill>
                          <a:srgbClr val="262626"/>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kern="1200" spc="-100" dirty="0">
                          <a:ln>
                            <a:solidFill>
                              <a:schemeClr val="bg2">
                                <a:alpha val="0"/>
                              </a:schemeClr>
                            </a:solidFill>
                          </a:ln>
                          <a:solidFill>
                            <a:srgbClr val="262626"/>
                          </a:solidFill>
                          <a:latin typeface="+mn-lt"/>
                          <a:ea typeface="+mn-ea"/>
                          <a:cs typeface="+mn-cs"/>
                        </a:rPr>
                        <a:t>자기소개서</a:t>
                      </a:r>
                      <a:endParaRPr lang="en-US" altLang="ko-KR" sz="1200" b="0" kern="1200" spc="-100" dirty="0">
                        <a:ln>
                          <a:solidFill>
                            <a:schemeClr val="bg2">
                              <a:alpha val="0"/>
                            </a:schemeClr>
                          </a:solidFill>
                        </a:ln>
                        <a:solidFill>
                          <a:srgbClr val="262626"/>
                        </a:solidFill>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kern="1200" spc="-100" dirty="0">
                          <a:ln>
                            <a:solidFill>
                              <a:schemeClr val="bg2">
                                <a:alpha val="0"/>
                              </a:schemeClr>
                            </a:solidFill>
                          </a:ln>
                          <a:solidFill>
                            <a:srgbClr val="262626"/>
                          </a:solidFill>
                          <a:latin typeface="+mn-lt"/>
                          <a:ea typeface="+mn-ea"/>
                          <a:cs typeface="+mn-cs"/>
                        </a:rPr>
                        <a:t>1~2</a:t>
                      </a:r>
                      <a:r>
                        <a:rPr lang="ko-KR" altLang="en-US" sz="1200" b="0" kern="1200" spc="-100" dirty="0">
                          <a:ln>
                            <a:solidFill>
                              <a:schemeClr val="bg2">
                                <a:alpha val="0"/>
                              </a:schemeClr>
                            </a:solidFill>
                          </a:ln>
                          <a:solidFill>
                            <a:srgbClr val="262626"/>
                          </a:solidFill>
                          <a:latin typeface="+mn-lt"/>
                          <a:ea typeface="+mn-ea"/>
                          <a:cs typeface="+mn-cs"/>
                        </a:rPr>
                        <a:t>개 항목 작성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1.5</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개별</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활동</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및</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피드백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5351290"/>
                  </a:ext>
                </a:extLst>
              </a:tr>
              <a:tr h="1208466">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타겟</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기업</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분석</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171450" indent="-171450">
                        <a:lnSpc>
                          <a:spcPct val="130000"/>
                        </a:lnSpc>
                        <a:buClr>
                          <a:srgbClr val="0070C0"/>
                        </a:buClr>
                        <a:buFont typeface="Wingdings" panose="05000000000000000000" pitchFamily="2" charset="2"/>
                        <a:buChar char="ü"/>
                      </a:pPr>
                      <a:r>
                        <a:rPr lang="ko-KR" altLang="en-US" sz="1200" b="0" kern="1200" spc="-100" dirty="0">
                          <a:ln>
                            <a:solidFill>
                              <a:schemeClr val="bg2">
                                <a:alpha val="0"/>
                              </a:schemeClr>
                            </a:solidFill>
                          </a:ln>
                          <a:solidFill>
                            <a:srgbClr val="262626"/>
                          </a:solidFill>
                          <a:latin typeface="맑은 고딕"/>
                          <a:ea typeface="+mn-ea"/>
                          <a:cs typeface="+mn-cs"/>
                        </a:rPr>
                        <a:t>타겟 기업 분석 방법 제시 후 실습</a:t>
                      </a:r>
                    </a:p>
                    <a:p>
                      <a:pPr marL="0" indent="0">
                        <a:lnSpc>
                          <a:spcPct val="130000"/>
                        </a:lnSpc>
                        <a:buClr>
                          <a:srgbClr val="0070C0"/>
                        </a:buClr>
                        <a:buFont typeface="Wingdings" panose="05000000000000000000" pitchFamily="2" charset="2"/>
                        <a:buNone/>
                      </a:pPr>
                      <a:r>
                        <a:rPr lang="ko-KR" altLang="en-US" sz="1200" b="0" kern="1200" spc="-100" dirty="0">
                          <a:ln>
                            <a:solidFill>
                              <a:schemeClr val="bg2">
                                <a:alpha val="0"/>
                              </a:schemeClr>
                            </a:solidFill>
                          </a:ln>
                          <a:solidFill>
                            <a:srgbClr val="262626"/>
                          </a:solidFill>
                          <a:latin typeface="맑은 고딕"/>
                          <a:ea typeface="+mn-ea"/>
                          <a:cs typeface="+mn-cs"/>
                        </a:rPr>
                        <a:t>       </a:t>
                      </a:r>
                      <a:r>
                        <a:rPr lang="en-US" altLang="ko-KR" sz="1200" b="0" kern="1200" spc="-100" dirty="0">
                          <a:ln>
                            <a:solidFill>
                              <a:schemeClr val="bg2">
                                <a:alpha val="0"/>
                              </a:schemeClr>
                            </a:solidFill>
                          </a:ln>
                          <a:solidFill>
                            <a:srgbClr val="262626"/>
                          </a:solidFill>
                          <a:latin typeface="맑은 고딕"/>
                          <a:ea typeface="+mn-ea"/>
                          <a:cs typeface="+mn-cs"/>
                        </a:rPr>
                        <a:t>- </a:t>
                      </a:r>
                      <a:r>
                        <a:rPr lang="en-US" altLang="ko-KR" sz="1200" b="1" kern="1200" spc="-100" dirty="0">
                          <a:ln>
                            <a:solidFill>
                              <a:schemeClr val="bg2">
                                <a:alpha val="0"/>
                              </a:schemeClr>
                            </a:solidFill>
                          </a:ln>
                          <a:solidFill>
                            <a:srgbClr val="FF0000"/>
                          </a:solidFill>
                          <a:latin typeface="맑은 고딕"/>
                          <a:ea typeface="+mn-ea"/>
                          <a:cs typeface="+mn-cs"/>
                        </a:rPr>
                        <a:t>[</a:t>
                      </a:r>
                      <a:r>
                        <a:rPr lang="ko-KR" altLang="en-US" sz="1200" b="1" kern="1200" spc="-100" dirty="0">
                          <a:ln>
                            <a:solidFill>
                              <a:schemeClr val="bg2">
                                <a:alpha val="0"/>
                              </a:schemeClr>
                            </a:solidFill>
                          </a:ln>
                          <a:solidFill>
                            <a:srgbClr val="FF0000"/>
                          </a:solidFill>
                          <a:latin typeface="맑은 고딕"/>
                          <a:ea typeface="+mn-ea"/>
                          <a:cs typeface="+mn-cs"/>
                        </a:rPr>
                        <a:t>실습</a:t>
                      </a:r>
                      <a:r>
                        <a:rPr lang="en-US" altLang="ko-KR" sz="1200" b="1" kern="1200" spc="-100" dirty="0">
                          <a:ln>
                            <a:solidFill>
                              <a:schemeClr val="bg2">
                                <a:alpha val="0"/>
                              </a:schemeClr>
                            </a:solidFill>
                          </a:ln>
                          <a:solidFill>
                            <a:srgbClr val="FF0000"/>
                          </a:solidFill>
                          <a:latin typeface="맑은 고딕"/>
                          <a:ea typeface="+mn-ea"/>
                          <a:cs typeface="+mn-cs"/>
                        </a:rPr>
                        <a:t>] </a:t>
                      </a:r>
                      <a:r>
                        <a:rPr lang="ko-KR" altLang="en-US" sz="1200" b="1" kern="1200" spc="-100" dirty="0" err="1">
                          <a:ln>
                            <a:solidFill>
                              <a:schemeClr val="bg2">
                                <a:alpha val="0"/>
                              </a:schemeClr>
                            </a:solidFill>
                          </a:ln>
                          <a:solidFill>
                            <a:srgbClr val="FF0000"/>
                          </a:solidFill>
                          <a:latin typeface="맑은 고딕"/>
                          <a:ea typeface="+mn-ea"/>
                          <a:cs typeface="+mn-cs"/>
                        </a:rPr>
                        <a:t>타겟기업</a:t>
                      </a:r>
                      <a:r>
                        <a:rPr lang="ko-KR" altLang="en-US" sz="1200" b="1" kern="1200" spc="-100" dirty="0">
                          <a:ln>
                            <a:solidFill>
                              <a:schemeClr val="bg2">
                                <a:alpha val="0"/>
                              </a:schemeClr>
                            </a:solidFill>
                          </a:ln>
                          <a:solidFill>
                            <a:srgbClr val="FF0000"/>
                          </a:solidFill>
                          <a:latin typeface="맑은 고딕"/>
                          <a:ea typeface="+mn-ea"/>
                          <a:cs typeface="+mn-cs"/>
                        </a:rPr>
                        <a:t> 분석 조사 및 발표 및 피드백</a:t>
                      </a:r>
                      <a:endParaRPr lang="en-US" altLang="ko-KR" sz="1200" b="1" kern="1200" spc="-100" dirty="0">
                        <a:ln>
                          <a:solidFill>
                            <a:schemeClr val="bg2">
                              <a:alpha val="0"/>
                            </a:schemeClr>
                          </a:solidFill>
                        </a:ln>
                        <a:solidFill>
                          <a:srgbClr val="FF0000"/>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kern="1200" spc="-100" dirty="0">
                          <a:ln>
                            <a:solidFill>
                              <a:schemeClr val="bg2">
                                <a:alpha val="0"/>
                              </a:schemeClr>
                            </a:solidFill>
                          </a:ln>
                          <a:solidFill>
                            <a:srgbClr val="262626"/>
                          </a:solidFill>
                          <a:latin typeface="+mn-lt"/>
                          <a:ea typeface="+mn-ea"/>
                          <a:cs typeface="+mn-cs"/>
                        </a:rPr>
                        <a:t>기업 분석</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2.0H</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조별 활동</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5236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2A14E865-E96B-4161-8506-595DD4D40784}"/>
              </a:ext>
            </a:extLst>
          </p:cNvPr>
          <p:cNvGraphicFramePr>
            <a:graphicFrameLocks noGrp="1"/>
          </p:cNvGraphicFramePr>
          <p:nvPr/>
        </p:nvGraphicFramePr>
        <p:xfrm>
          <a:off x="334963" y="1125538"/>
          <a:ext cx="5699125" cy="5149850"/>
        </p:xfrm>
        <a:graphic>
          <a:graphicData uri="http://schemas.openxmlformats.org/drawingml/2006/table">
            <a:tbl>
              <a:tblPr firstRow="1" bandRow="1">
                <a:tableStyleId>{5940675A-B579-460E-94D1-54222C63F5DA}</a:tableStyleId>
              </a:tblPr>
              <a:tblGrid>
                <a:gridCol w="1008169">
                  <a:extLst>
                    <a:ext uri="{9D8B030D-6E8A-4147-A177-3AD203B41FA5}">
                      <a16:colId xmlns:a16="http://schemas.microsoft.com/office/drawing/2014/main" val="20000"/>
                    </a:ext>
                  </a:extLst>
                </a:gridCol>
                <a:gridCol w="1296218">
                  <a:extLst>
                    <a:ext uri="{9D8B030D-6E8A-4147-A177-3AD203B41FA5}">
                      <a16:colId xmlns:a16="http://schemas.microsoft.com/office/drawing/2014/main" val="20001"/>
                    </a:ext>
                  </a:extLst>
                </a:gridCol>
                <a:gridCol w="3394738">
                  <a:extLst>
                    <a:ext uri="{9D8B030D-6E8A-4147-A177-3AD203B41FA5}">
                      <a16:colId xmlns:a16="http://schemas.microsoft.com/office/drawing/2014/main" val="20002"/>
                    </a:ext>
                  </a:extLst>
                </a:gridCol>
              </a:tblGrid>
              <a:tr h="400305">
                <a:tc>
                  <a:txBody>
                    <a:bodyPr/>
                    <a:lstStyle/>
                    <a:p>
                      <a:pPr algn="ctr" latinLnBrk="1"/>
                      <a:r>
                        <a:rPr lang="ko-KR" altLang="en-US" sz="1600" dirty="0">
                          <a:latin typeface="08서울남산체 B" panose="02020603020101020101" pitchFamily="18" charset="-127"/>
                          <a:ea typeface="08서울남산체 B" panose="02020603020101020101" pitchFamily="18" charset="-127"/>
                        </a:rPr>
                        <a:t>구분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고민사항</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예시 작성</a:t>
                      </a:r>
                    </a:p>
                  </a:txBody>
                  <a:tcPr marL="91446" marR="91446" anchor="ctr"/>
                </a:tc>
                <a:extLst>
                  <a:ext uri="{0D108BD9-81ED-4DB2-BD59-A6C34878D82A}">
                    <a16:rowId xmlns:a16="http://schemas.microsoft.com/office/drawing/2014/main" val="10000"/>
                  </a:ext>
                </a:extLst>
              </a:tr>
              <a:tr h="941052">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(S)</a:t>
                      </a:r>
                    </a:p>
                    <a:p>
                      <a:pPr algn="ctr" latinLnBrk="1"/>
                      <a:r>
                        <a:rPr lang="en-US" altLang="ko-KR" sz="1600" dirty="0">
                          <a:latin typeface="08서울남산체 B" panose="02020603020101020101" pitchFamily="18" charset="-127"/>
                          <a:ea typeface="08서울남산체 B" panose="02020603020101020101" pitchFamily="18" charset="-127"/>
                        </a:rPr>
                        <a:t>Situation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직면한 상황</a:t>
                      </a:r>
                    </a:p>
                  </a:txBody>
                  <a:tcPr marL="91446" marR="91446" anchor="ctr"/>
                </a:tc>
                <a:tc>
                  <a:txBody>
                    <a:bodyPr/>
                    <a:lstStyle/>
                    <a:p>
                      <a:pPr algn="ctr" latinLnBrk="1"/>
                      <a:r>
                        <a:rPr lang="en-US" altLang="ko-KR" sz="1200" dirty="0">
                          <a:latin typeface="08서울남산체 M" panose="02020603020101020101" pitchFamily="18" charset="-127"/>
                          <a:ea typeface="08서울남산체 M" panose="02020603020101020101" pitchFamily="18" charset="-127"/>
                        </a:rPr>
                        <a:t>2019</a:t>
                      </a:r>
                      <a:r>
                        <a:rPr lang="ko-KR" altLang="en-US" sz="1200" dirty="0">
                          <a:latin typeface="08서울남산체 M" panose="02020603020101020101" pitchFamily="18" charset="-127"/>
                          <a:ea typeface="08서울남산체 M" panose="02020603020101020101" pitchFamily="18" charset="-127"/>
                        </a:rPr>
                        <a:t>년 여름방학 구청 아르바이트 당시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주민 대상 교육 프로그램을 개발하는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부서에서 지원 업무를 수행</a:t>
                      </a:r>
                    </a:p>
                  </a:txBody>
                  <a:tcPr marL="91446" marR="91446" anchor="ctr"/>
                </a:tc>
                <a:extLst>
                  <a:ext uri="{0D108BD9-81ED-4DB2-BD59-A6C34878D82A}">
                    <a16:rowId xmlns:a16="http://schemas.microsoft.com/office/drawing/2014/main" val="10001"/>
                  </a:ext>
                </a:extLst>
              </a:tr>
              <a:tr h="1088214">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(T)</a:t>
                      </a:r>
                      <a:r>
                        <a:rPr lang="en-US" altLang="ko-KR" sz="1600" dirty="0">
                          <a:latin typeface="08서울남산체 B" panose="02020603020101020101" pitchFamily="18" charset="-127"/>
                          <a:ea typeface="08서울남산체 B" panose="02020603020101020101" pitchFamily="18" charset="-127"/>
                        </a:rPr>
                        <a:t/>
                      </a:r>
                      <a:br>
                        <a:rPr lang="en-US" altLang="ko-KR" sz="1600" dirty="0">
                          <a:latin typeface="08서울남산체 B" panose="02020603020101020101" pitchFamily="18" charset="-127"/>
                          <a:ea typeface="08서울남산체 B" panose="02020603020101020101" pitchFamily="18" charset="-127"/>
                        </a:rPr>
                      </a:br>
                      <a:r>
                        <a:rPr lang="en-US" altLang="ko-KR" sz="1600" dirty="0">
                          <a:latin typeface="08서울남산체 B" panose="02020603020101020101" pitchFamily="18" charset="-127"/>
                          <a:ea typeface="08서울남산체 B" panose="02020603020101020101" pitchFamily="18" charset="-127"/>
                        </a:rPr>
                        <a:t>Task</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나에게 주어진</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과제 업무 책임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과거 </a:t>
                      </a:r>
                      <a:r>
                        <a:rPr lang="en-US" altLang="ko-KR" sz="1200" dirty="0">
                          <a:latin typeface="08서울남산체 M" panose="02020603020101020101" pitchFamily="18" charset="-127"/>
                          <a:ea typeface="08서울남산체 M" panose="02020603020101020101" pitchFamily="18" charset="-127"/>
                        </a:rPr>
                        <a:t>3</a:t>
                      </a:r>
                      <a:r>
                        <a:rPr lang="ko-KR" altLang="en-US" sz="1200" dirty="0">
                          <a:latin typeface="08서울남산체 M" panose="02020603020101020101" pitchFamily="18" charset="-127"/>
                          <a:ea typeface="08서울남산체 M" panose="02020603020101020101" pitchFamily="18" charset="-127"/>
                        </a:rPr>
                        <a:t>년 동안 교육생 참여가 정원의 절반을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채우지 못한</a:t>
                      </a:r>
                      <a:r>
                        <a:rPr lang="ko-KR" altLang="en-US" sz="1200" baseline="0" dirty="0">
                          <a:latin typeface="08서울남산체 M" panose="02020603020101020101" pitchFamily="18" charset="-127"/>
                          <a:ea typeface="08서울남산체 M" panose="02020603020101020101" pitchFamily="18" charset="-127"/>
                        </a:rPr>
                        <a:t> 과정이 전체의 </a:t>
                      </a:r>
                      <a:r>
                        <a:rPr lang="en-US" altLang="ko-KR" sz="1200" baseline="0" dirty="0">
                          <a:latin typeface="08서울남산체 M" panose="02020603020101020101" pitchFamily="18" charset="-127"/>
                          <a:ea typeface="08서울남산체 M" panose="02020603020101020101" pitchFamily="18" charset="-127"/>
                        </a:rPr>
                        <a:t>60%</a:t>
                      </a:r>
                      <a:r>
                        <a:rPr lang="ko-KR" altLang="en-US" sz="1200" baseline="0" dirty="0">
                          <a:latin typeface="08서울남산체 M" panose="02020603020101020101" pitchFamily="18" charset="-127"/>
                          <a:ea typeface="08서울남산체 M" panose="02020603020101020101" pitchFamily="18" charset="-127"/>
                        </a:rPr>
                        <a:t>에 달하는</a:t>
                      </a:r>
                      <a:endParaRPr lang="en-US" altLang="ko-KR" sz="1200" baseline="0" dirty="0">
                        <a:latin typeface="08서울남산체 M" panose="02020603020101020101" pitchFamily="18" charset="-127"/>
                        <a:ea typeface="08서울남산체 M" panose="02020603020101020101" pitchFamily="18" charset="-127"/>
                      </a:endParaRPr>
                    </a:p>
                    <a:p>
                      <a:pPr algn="ctr" latinLnBrk="1"/>
                      <a:r>
                        <a:rPr lang="ko-KR" altLang="en-US" sz="1200" baseline="0" dirty="0">
                          <a:latin typeface="08서울남산체 M" panose="02020603020101020101" pitchFamily="18" charset="-127"/>
                          <a:ea typeface="08서울남산체 M" panose="02020603020101020101" pitchFamily="18" charset="-127"/>
                        </a:rPr>
                        <a:t>커리큘럼을 주민이 희망하고</a:t>
                      </a:r>
                      <a:r>
                        <a:rPr lang="en-US" altLang="ko-KR" sz="1200" baseline="0" dirty="0">
                          <a:latin typeface="08서울남산체 M" panose="02020603020101020101" pitchFamily="18" charset="-127"/>
                          <a:ea typeface="08서울남산체 M" panose="02020603020101020101" pitchFamily="18" charset="-127"/>
                        </a:rPr>
                        <a:t>, </a:t>
                      </a:r>
                      <a:r>
                        <a:rPr lang="ko-KR" altLang="en-US" sz="1200" baseline="0" dirty="0">
                          <a:latin typeface="08서울남산체 M" panose="02020603020101020101" pitchFamily="18" charset="-127"/>
                          <a:ea typeface="08서울남산체 M" panose="02020603020101020101" pitchFamily="18" charset="-127"/>
                        </a:rPr>
                        <a:t>필요로 하는</a:t>
                      </a:r>
                      <a:endParaRPr lang="en-US" altLang="ko-KR" sz="1200" baseline="0" dirty="0">
                        <a:latin typeface="08서울남산체 M" panose="02020603020101020101" pitchFamily="18" charset="-127"/>
                        <a:ea typeface="08서울남산체 M" panose="02020603020101020101" pitchFamily="18" charset="-127"/>
                      </a:endParaRPr>
                    </a:p>
                    <a:p>
                      <a:pPr algn="ctr" latinLnBrk="1"/>
                      <a:r>
                        <a:rPr lang="ko-KR" altLang="en-US" sz="1200" baseline="0" dirty="0">
                          <a:latin typeface="08서울남산체 M" panose="02020603020101020101" pitchFamily="18" charset="-127"/>
                          <a:ea typeface="08서울남산체 M" panose="02020603020101020101" pitchFamily="18" charset="-127"/>
                        </a:rPr>
                        <a:t>교육내용으로 재 구성하는 과제 부여 받음</a:t>
                      </a:r>
                      <a:endParaRPr lang="en-US" altLang="ko-KR" sz="1200" baseline="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2"/>
                  </a:ext>
                </a:extLst>
              </a:tr>
              <a:tr h="1554469">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(A)</a:t>
                      </a:r>
                    </a:p>
                    <a:p>
                      <a:pPr algn="ctr" latinLnBrk="1"/>
                      <a:r>
                        <a:rPr lang="en-US" altLang="ko-KR" sz="1600" dirty="0">
                          <a:latin typeface="08서울남산체 B" panose="02020603020101020101" pitchFamily="18" charset="-127"/>
                          <a:ea typeface="08서울남산체 B" panose="02020603020101020101" pitchFamily="18" charset="-127"/>
                        </a:rPr>
                        <a:t>Action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 실행한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노력과 행동</a:t>
                      </a:r>
                      <a:endParaRPr lang="en-US" altLang="ko-KR" sz="1200" dirty="0">
                        <a:latin typeface="08서울남산체 M" panose="02020603020101020101" pitchFamily="18" charset="-127"/>
                        <a:ea typeface="08서울남산체 M" panose="02020603020101020101" pitchFamily="18" charset="-127"/>
                      </a:endParaRPr>
                    </a:p>
                  </a:txBody>
                  <a:tcPr marL="91446" marR="91446" anchor="ctr"/>
                </a:tc>
                <a:tc>
                  <a:txBody>
                    <a:bodyPr/>
                    <a:lstStyle/>
                    <a:p>
                      <a:pPr algn="ctr" latinLnBrk="1"/>
                      <a:r>
                        <a:rPr lang="ko-KR" altLang="en-US" sz="1100" dirty="0">
                          <a:latin typeface="08서울남산체 M" panose="02020603020101020101" pitchFamily="18" charset="-127"/>
                          <a:ea typeface="08서울남산체 M" panose="02020603020101020101" pitchFamily="18" charset="-127"/>
                        </a:rPr>
                        <a:t>시청민원실을 찾는 다양한 계층의 구민들을</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대상으로 인터뷰를 통해서 어떤 교육이 필요한지</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조사하고</a:t>
                      </a:r>
                      <a:r>
                        <a:rPr lang="en-US" altLang="ko-KR" sz="1100" dirty="0">
                          <a:latin typeface="08서울남산체 M" panose="02020603020101020101" pitchFamily="18" charset="-127"/>
                          <a:ea typeface="08서울남산체 M" panose="02020603020101020101" pitchFamily="18" charset="-127"/>
                        </a:rPr>
                        <a:t>, </a:t>
                      </a:r>
                      <a:r>
                        <a:rPr lang="ko-KR" altLang="en-US" sz="1100" dirty="0">
                          <a:latin typeface="08서울남산체 M" panose="02020603020101020101" pitchFamily="18" charset="-127"/>
                          <a:ea typeface="08서울남산체 M" panose="02020603020101020101" pitchFamily="18" charset="-127"/>
                        </a:rPr>
                        <a:t>그 결과를 근거로 다양한 계층을 </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대상으로 교육 프로그램을 재 구성하였음</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홍보를 위하여 산업 디자인을 전공한 동료와</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함께 그래픽 위주의 홍보자료를 만들어</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구청 입구</a:t>
                      </a:r>
                      <a:r>
                        <a:rPr lang="en-US" altLang="ko-KR" sz="1100" dirty="0">
                          <a:latin typeface="08서울남산체 M" panose="02020603020101020101" pitchFamily="18" charset="-127"/>
                          <a:ea typeface="08서울남산체 M" panose="02020603020101020101" pitchFamily="18" charset="-127"/>
                        </a:rPr>
                        <a:t>, </a:t>
                      </a:r>
                      <a:r>
                        <a:rPr lang="ko-KR" altLang="en-US" sz="1100" dirty="0">
                          <a:latin typeface="08서울남산체 M" panose="02020603020101020101" pitchFamily="18" charset="-127"/>
                          <a:ea typeface="08서울남산체 M" panose="02020603020101020101" pitchFamily="18" charset="-127"/>
                        </a:rPr>
                        <a:t>홈페이지에 홍보를 하였음</a:t>
                      </a:r>
                    </a:p>
                  </a:txBody>
                  <a:tcPr marL="91446" marR="91446" anchor="ctr"/>
                </a:tc>
                <a:extLst>
                  <a:ext uri="{0D108BD9-81ED-4DB2-BD59-A6C34878D82A}">
                    <a16:rowId xmlns:a16="http://schemas.microsoft.com/office/drawing/2014/main" val="10003"/>
                  </a:ext>
                </a:extLst>
              </a:tr>
              <a:tr h="1165810">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(R)</a:t>
                      </a:r>
                    </a:p>
                    <a:p>
                      <a:pPr algn="ctr" latinLnBrk="1"/>
                      <a:r>
                        <a:rPr lang="en-US" altLang="ko-KR" sz="1600" dirty="0">
                          <a:latin typeface="08서울남산체 B" panose="02020603020101020101" pitchFamily="18" charset="-127"/>
                          <a:ea typeface="08서울남산체 B" panose="02020603020101020101" pitchFamily="18" charset="-127"/>
                        </a:rPr>
                        <a:t>Result</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결과</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프로그램 신규 </a:t>
                      </a:r>
                      <a:r>
                        <a:rPr lang="ko-KR" altLang="en-US" sz="1200" dirty="0" err="1">
                          <a:latin typeface="08서울남산체 M" panose="02020603020101020101" pitchFamily="18" charset="-127"/>
                          <a:ea typeface="08서울남산체 M" panose="02020603020101020101" pitchFamily="18" charset="-127"/>
                        </a:rPr>
                        <a:t>접수율</a:t>
                      </a:r>
                      <a:r>
                        <a:rPr lang="ko-KR" altLang="en-US" sz="1200" dirty="0">
                          <a:latin typeface="08서울남산체 M" panose="02020603020101020101" pitchFamily="18" charset="-127"/>
                          <a:ea typeface="08서울남산체 M" panose="02020603020101020101" pitchFamily="18" charset="-127"/>
                        </a:rPr>
                        <a:t> </a:t>
                      </a:r>
                      <a:r>
                        <a:rPr lang="en-US" altLang="ko-KR" sz="1200" dirty="0">
                          <a:latin typeface="08서울남산체 M" panose="02020603020101020101" pitchFamily="18" charset="-127"/>
                          <a:ea typeface="08서울남산체 M" panose="02020603020101020101" pitchFamily="18" charset="-127"/>
                        </a:rPr>
                        <a:t>35% </a:t>
                      </a:r>
                      <a:r>
                        <a:rPr lang="ko-KR" altLang="en-US" sz="1200" dirty="0">
                          <a:latin typeface="08서울남산체 M" panose="02020603020101020101" pitchFamily="18" charset="-127"/>
                          <a:ea typeface="08서울남산체 M" panose="02020603020101020101" pitchFamily="18" charset="-127"/>
                        </a:rPr>
                        <a:t>증가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특히 어르신 대상 코스는 상시로 마련해야 할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정도로 활성화 되었으며</a:t>
                      </a:r>
                      <a:r>
                        <a:rPr lang="en-US" altLang="ko-KR" sz="1200" dirty="0">
                          <a:latin typeface="08서울남산체 M" panose="02020603020101020101" pitchFamily="18" charset="-127"/>
                          <a:ea typeface="08서울남산체 M" panose="02020603020101020101" pitchFamily="18" charset="-127"/>
                        </a:rPr>
                        <a:t>, </a:t>
                      </a:r>
                      <a:r>
                        <a:rPr lang="ko-KR" altLang="en-US" sz="1200" dirty="0">
                          <a:latin typeface="08서울남산체 M" panose="02020603020101020101" pitchFamily="18" charset="-127"/>
                          <a:ea typeface="08서울남산체 M" panose="02020603020101020101" pitchFamily="18" charset="-127"/>
                        </a:rPr>
                        <a:t>주말 </a:t>
                      </a:r>
                      <a:r>
                        <a:rPr lang="ko-KR" altLang="en-US" sz="1200" dirty="0" err="1">
                          <a:latin typeface="08서울남산체 M" panose="02020603020101020101" pitchFamily="18" charset="-127"/>
                          <a:ea typeface="08서울남산체 M" panose="02020603020101020101" pitchFamily="18" charset="-127"/>
                        </a:rPr>
                        <a:t>구립</a:t>
                      </a:r>
                      <a:r>
                        <a:rPr lang="ko-KR" altLang="en-US" sz="1200" dirty="0">
                          <a:latin typeface="08서울남산체 M" panose="02020603020101020101" pitchFamily="18" charset="-127"/>
                          <a:ea typeface="08서울남산체 M" panose="02020603020101020101" pitchFamily="18" charset="-127"/>
                        </a:rPr>
                        <a:t> 도서관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err="1">
                          <a:latin typeface="08서울남산체 M" panose="02020603020101020101" pitchFamily="18" charset="-127"/>
                          <a:ea typeface="08서울남산체 M" panose="02020603020101020101" pitchFamily="18" charset="-127"/>
                        </a:rPr>
                        <a:t>열람신</a:t>
                      </a:r>
                      <a:r>
                        <a:rPr lang="ko-KR" altLang="en-US" sz="1200" dirty="0">
                          <a:latin typeface="08서울남산체 M" panose="02020603020101020101" pitchFamily="18" charset="-127"/>
                          <a:ea typeface="08서울남산체 M" panose="02020603020101020101" pitchFamily="18" charset="-127"/>
                        </a:rPr>
                        <a:t> 관리 업무 한 학기 연장이 되었음</a:t>
                      </a:r>
                    </a:p>
                  </a:txBody>
                  <a:tcPr marL="91446" marR="91446" anchor="ctr"/>
                </a:tc>
                <a:extLst>
                  <a:ext uri="{0D108BD9-81ED-4DB2-BD59-A6C34878D82A}">
                    <a16:rowId xmlns:a16="http://schemas.microsoft.com/office/drawing/2014/main" val="10004"/>
                  </a:ext>
                </a:extLst>
              </a:tr>
            </a:tbl>
          </a:graphicData>
        </a:graphic>
      </p:graphicFrame>
      <p:graphicFrame>
        <p:nvGraphicFramePr>
          <p:cNvPr id="9" name="표 8">
            <a:extLst>
              <a:ext uri="{FF2B5EF4-FFF2-40B4-BE49-F238E27FC236}">
                <a16:creationId xmlns:a16="http://schemas.microsoft.com/office/drawing/2014/main" id="{066B44F2-7557-41DD-8E2A-A066E30C72E2}"/>
              </a:ext>
            </a:extLst>
          </p:cNvPr>
          <p:cNvGraphicFramePr>
            <a:graphicFrameLocks noGrp="1"/>
          </p:cNvGraphicFramePr>
          <p:nvPr/>
        </p:nvGraphicFramePr>
        <p:xfrm>
          <a:off x="6167438" y="1125538"/>
          <a:ext cx="5699125" cy="5149850"/>
        </p:xfrm>
        <a:graphic>
          <a:graphicData uri="http://schemas.openxmlformats.org/drawingml/2006/table">
            <a:tbl>
              <a:tblPr firstRow="1" bandRow="1">
                <a:tableStyleId>{5940675A-B579-460E-94D1-54222C63F5DA}</a:tableStyleId>
              </a:tblPr>
              <a:tblGrid>
                <a:gridCol w="1059392">
                  <a:extLst>
                    <a:ext uri="{9D8B030D-6E8A-4147-A177-3AD203B41FA5}">
                      <a16:colId xmlns:a16="http://schemas.microsoft.com/office/drawing/2014/main" val="20000"/>
                    </a:ext>
                  </a:extLst>
                </a:gridCol>
                <a:gridCol w="1213467">
                  <a:extLst>
                    <a:ext uri="{9D8B030D-6E8A-4147-A177-3AD203B41FA5}">
                      <a16:colId xmlns:a16="http://schemas.microsoft.com/office/drawing/2014/main" val="20001"/>
                    </a:ext>
                  </a:extLst>
                </a:gridCol>
                <a:gridCol w="3426266">
                  <a:extLst>
                    <a:ext uri="{9D8B030D-6E8A-4147-A177-3AD203B41FA5}">
                      <a16:colId xmlns:a16="http://schemas.microsoft.com/office/drawing/2014/main" val="20002"/>
                    </a:ext>
                  </a:extLst>
                </a:gridCol>
              </a:tblGrid>
              <a:tr h="400305">
                <a:tc>
                  <a:txBody>
                    <a:bodyPr/>
                    <a:lstStyle/>
                    <a:p>
                      <a:pPr algn="ctr" latinLnBrk="1"/>
                      <a:r>
                        <a:rPr lang="ko-KR" altLang="en-US" sz="1600" dirty="0">
                          <a:latin typeface="08서울남산체 B" panose="02020603020101020101" pitchFamily="18" charset="-127"/>
                          <a:ea typeface="08서울남산체 B" panose="02020603020101020101" pitchFamily="18" charset="-127"/>
                        </a:rPr>
                        <a:t>구분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고민사항</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예시 작성</a:t>
                      </a:r>
                    </a:p>
                  </a:txBody>
                  <a:tcPr marL="91446" marR="91446" anchor="ctr"/>
                </a:tc>
                <a:extLst>
                  <a:ext uri="{0D108BD9-81ED-4DB2-BD59-A6C34878D82A}">
                    <a16:rowId xmlns:a16="http://schemas.microsoft.com/office/drawing/2014/main" val="10000"/>
                  </a:ext>
                </a:extLst>
              </a:tr>
              <a:tr h="941052">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(S)</a:t>
                      </a:r>
                    </a:p>
                    <a:p>
                      <a:pPr algn="ctr" latinLnBrk="1"/>
                      <a:r>
                        <a:rPr lang="en-US" altLang="ko-KR" sz="1600" dirty="0">
                          <a:latin typeface="08서울남산체 B" panose="02020603020101020101" pitchFamily="18" charset="-127"/>
                          <a:ea typeface="08서울남산체 B" panose="02020603020101020101" pitchFamily="18" charset="-127"/>
                        </a:rPr>
                        <a:t>Situation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직면한 상황</a:t>
                      </a: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1"/>
                  </a:ext>
                </a:extLst>
              </a:tr>
              <a:tr h="1088214">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(T)</a:t>
                      </a:r>
                      <a:r>
                        <a:rPr lang="en-US" altLang="ko-KR" sz="1600" dirty="0">
                          <a:latin typeface="08서울남산체 B" panose="02020603020101020101" pitchFamily="18" charset="-127"/>
                          <a:ea typeface="08서울남산체 B" panose="02020603020101020101" pitchFamily="18" charset="-127"/>
                        </a:rPr>
                        <a:t/>
                      </a:r>
                      <a:br>
                        <a:rPr lang="en-US" altLang="ko-KR" sz="1600" dirty="0">
                          <a:latin typeface="08서울남산체 B" panose="02020603020101020101" pitchFamily="18" charset="-127"/>
                          <a:ea typeface="08서울남산체 B" panose="02020603020101020101" pitchFamily="18" charset="-127"/>
                        </a:rPr>
                      </a:br>
                      <a:r>
                        <a:rPr lang="en-US" altLang="ko-KR" sz="1600" dirty="0">
                          <a:latin typeface="08서울남산체 B" panose="02020603020101020101" pitchFamily="18" charset="-127"/>
                          <a:ea typeface="08서울남산체 B" panose="02020603020101020101" pitchFamily="18" charset="-127"/>
                        </a:rPr>
                        <a:t>Task</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나에게 주어진</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과제 업무 책임</a:t>
                      </a:r>
                    </a:p>
                  </a:txBody>
                  <a:tcPr marL="91446" marR="91446" anchor="ctr"/>
                </a:tc>
                <a:tc>
                  <a:txBody>
                    <a:bodyPr/>
                    <a:lstStyle/>
                    <a:p>
                      <a:pPr algn="ctr" latinLnBrk="1"/>
                      <a:endParaRPr lang="en-US" altLang="ko-KR" sz="1200" baseline="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2"/>
                  </a:ext>
                </a:extLst>
              </a:tr>
              <a:tr h="1554469">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(A)</a:t>
                      </a:r>
                    </a:p>
                    <a:p>
                      <a:pPr algn="ctr" latinLnBrk="1"/>
                      <a:r>
                        <a:rPr lang="en-US" altLang="ko-KR" sz="1600" dirty="0">
                          <a:latin typeface="08서울남산체 B" panose="02020603020101020101" pitchFamily="18" charset="-127"/>
                          <a:ea typeface="08서울남산체 B" panose="02020603020101020101" pitchFamily="18" charset="-127"/>
                        </a:rPr>
                        <a:t>Action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 실행한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노력과 행동</a:t>
                      </a:r>
                      <a:endParaRPr lang="en-US" altLang="ko-KR" sz="1200" dirty="0">
                        <a:latin typeface="08서울남산체 M" panose="02020603020101020101" pitchFamily="18" charset="-127"/>
                        <a:ea typeface="08서울남산체 M" panose="02020603020101020101" pitchFamily="18" charset="-127"/>
                      </a:endParaRP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3"/>
                  </a:ext>
                </a:extLst>
              </a:tr>
              <a:tr h="1165810">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(R)</a:t>
                      </a:r>
                    </a:p>
                    <a:p>
                      <a:pPr algn="ctr" latinLnBrk="1"/>
                      <a:r>
                        <a:rPr lang="en-US" altLang="ko-KR" sz="1600" dirty="0">
                          <a:latin typeface="08서울남산체 B" panose="02020603020101020101" pitchFamily="18" charset="-127"/>
                          <a:ea typeface="08서울남산체 B" panose="02020603020101020101" pitchFamily="18" charset="-127"/>
                        </a:rPr>
                        <a:t>Result</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결과</a:t>
                      </a: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4"/>
                  </a:ext>
                </a:extLst>
              </a:tr>
            </a:tbl>
          </a:graphicData>
        </a:graphic>
      </p:graphicFrame>
      <p:sp>
        <p:nvSpPr>
          <p:cNvPr id="2" name="제목 1">
            <a:extLst>
              <a:ext uri="{FF2B5EF4-FFF2-40B4-BE49-F238E27FC236}">
                <a16:creationId xmlns:a16="http://schemas.microsoft.com/office/drawing/2014/main" id="{620A3076-1327-4B14-BBD6-4780F1EF9C8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en-US" altLang="ko-KR" dirty="0"/>
              <a:t>STAR</a:t>
            </a:r>
            <a:r>
              <a:rPr lang="ko-KR" altLang="en-US" dirty="0"/>
              <a:t>기법을 활용한 경험 구조화 하기</a:t>
            </a:r>
          </a:p>
        </p:txBody>
      </p:sp>
      <p:graphicFrame>
        <p:nvGraphicFramePr>
          <p:cNvPr id="3" name="표 2"/>
          <p:cNvGraphicFramePr>
            <a:graphicFrameLocks noGrp="1"/>
          </p:cNvGraphicFramePr>
          <p:nvPr>
            <p:extLst>
              <p:ext uri="{D42A27DB-BD31-4B8C-83A1-F6EECF244321}">
                <p14:modId xmlns:p14="http://schemas.microsoft.com/office/powerpoint/2010/main" val="498367856"/>
              </p:ext>
            </p:extLst>
          </p:nvPr>
        </p:nvGraphicFramePr>
        <p:xfrm>
          <a:off x="153984" y="813573"/>
          <a:ext cx="11852961" cy="5789995"/>
        </p:xfrm>
        <a:graphic>
          <a:graphicData uri="http://schemas.openxmlformats.org/drawingml/2006/table">
            <a:tbl>
              <a:tblPr>
                <a:tableStyleId>{5C22544A-7EE6-4342-B048-85BDC9FD1C3A}</a:tableStyleId>
              </a:tblPr>
              <a:tblGrid>
                <a:gridCol w="1167901">
                  <a:extLst>
                    <a:ext uri="{9D8B030D-6E8A-4147-A177-3AD203B41FA5}">
                      <a16:colId xmlns:a16="http://schemas.microsoft.com/office/drawing/2014/main" val="3014877592"/>
                    </a:ext>
                  </a:extLst>
                </a:gridCol>
                <a:gridCol w="2137012">
                  <a:extLst>
                    <a:ext uri="{9D8B030D-6E8A-4147-A177-3AD203B41FA5}">
                      <a16:colId xmlns:a16="http://schemas.microsoft.com/office/drawing/2014/main" val="2150641598"/>
                    </a:ext>
                  </a:extLst>
                </a:gridCol>
                <a:gridCol w="2137012">
                  <a:extLst>
                    <a:ext uri="{9D8B030D-6E8A-4147-A177-3AD203B41FA5}">
                      <a16:colId xmlns:a16="http://schemas.microsoft.com/office/drawing/2014/main" val="681793261"/>
                    </a:ext>
                  </a:extLst>
                </a:gridCol>
                <a:gridCol w="2137012">
                  <a:extLst>
                    <a:ext uri="{9D8B030D-6E8A-4147-A177-3AD203B41FA5}">
                      <a16:colId xmlns:a16="http://schemas.microsoft.com/office/drawing/2014/main" val="226357487"/>
                    </a:ext>
                  </a:extLst>
                </a:gridCol>
                <a:gridCol w="2137012">
                  <a:extLst>
                    <a:ext uri="{9D8B030D-6E8A-4147-A177-3AD203B41FA5}">
                      <a16:colId xmlns:a16="http://schemas.microsoft.com/office/drawing/2014/main" val="2551147446"/>
                    </a:ext>
                  </a:extLst>
                </a:gridCol>
                <a:gridCol w="2137012">
                  <a:extLst>
                    <a:ext uri="{9D8B030D-6E8A-4147-A177-3AD203B41FA5}">
                      <a16:colId xmlns:a16="http://schemas.microsoft.com/office/drawing/2014/main" val="2455761862"/>
                    </a:ext>
                  </a:extLst>
                </a:gridCol>
              </a:tblGrid>
              <a:tr h="284465">
                <a:tc>
                  <a:txBody>
                    <a:bodyPr/>
                    <a:lstStyle/>
                    <a:p>
                      <a:pPr algn="ctr" fontAlgn="ctr"/>
                      <a:r>
                        <a:rPr lang="ko-KR" altLang="en-US" sz="1000" u="none" strike="noStrike">
                          <a:effectLst/>
                        </a:rPr>
                        <a:t>주요경험</a:t>
                      </a:r>
                      <a:r>
                        <a:rPr lang="en-US" altLang="ko-KR" sz="1000" u="none" strike="noStrike">
                          <a:effectLst/>
                        </a:rPr>
                        <a:t>/</a:t>
                      </a:r>
                      <a:r>
                        <a:rPr lang="ko-KR" altLang="en-US" sz="1000" u="none" strike="noStrike">
                          <a:effectLst/>
                        </a:rPr>
                        <a:t>사건</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상황</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과제</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행동</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결과</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배운점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3448818364"/>
                  </a:ext>
                </a:extLst>
              </a:tr>
              <a:tr h="1344741">
                <a:tc>
                  <a:txBody>
                    <a:bodyPr/>
                    <a:lstStyle/>
                    <a:p>
                      <a:pPr algn="ctr" fontAlgn="ctr"/>
                      <a:r>
                        <a:rPr lang="en-US" sz="1000" u="none" strike="noStrike">
                          <a:effectLst/>
                        </a:rPr>
                        <a:t>RT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dirty="0">
                          <a:effectLst/>
                        </a:rPr>
                        <a:t>&lt;</a:t>
                      </a:r>
                      <a:r>
                        <a:rPr lang="ko-KR" altLang="en-US" sz="1200" u="none" strike="noStrike" dirty="0">
                          <a:effectLst/>
                        </a:rPr>
                        <a:t>성장과정</a:t>
                      </a:r>
                      <a:r>
                        <a:rPr lang="en-US" altLang="ko-KR" sz="1200" u="none" strike="noStrike" dirty="0">
                          <a:effectLst/>
                        </a:rPr>
                        <a:t>,</a:t>
                      </a:r>
                      <a:r>
                        <a:rPr lang="ko-KR" altLang="en-US" sz="1200" u="none" strike="noStrike" dirty="0" err="1">
                          <a:effectLst/>
                        </a:rPr>
                        <a:t>필수역량</a:t>
                      </a:r>
                      <a:r>
                        <a:rPr lang="en-US" altLang="ko-KR" sz="1200" u="none" strike="noStrike" dirty="0">
                          <a:effectLst/>
                        </a:rPr>
                        <a:t>&gt;</a:t>
                      </a:r>
                      <a:r>
                        <a:rPr lang="ko-KR" altLang="en-US" sz="1200" u="none" strike="noStrike" dirty="0">
                          <a:effectLst/>
                        </a:rPr>
                        <a:t>대학졸업 후 </a:t>
                      </a:r>
                      <a:r>
                        <a:rPr lang="ko-KR" altLang="en-US" sz="1200" u="none" strike="noStrike" dirty="0" err="1">
                          <a:effectLst/>
                        </a:rPr>
                        <a:t>임관시험을</a:t>
                      </a:r>
                      <a:r>
                        <a:rPr lang="ko-KR" altLang="en-US" sz="1200" u="none" strike="noStrike" dirty="0">
                          <a:effectLst/>
                        </a:rPr>
                        <a:t> 합격하여 </a:t>
                      </a:r>
                      <a:r>
                        <a:rPr lang="ko-KR" altLang="en-US" sz="1200" u="none" strike="noStrike" dirty="0" err="1">
                          <a:effectLst/>
                        </a:rPr>
                        <a:t>육군장교로</a:t>
                      </a:r>
                      <a:r>
                        <a:rPr lang="ko-KR" altLang="en-US" sz="1200" u="none" strike="noStrike" dirty="0">
                          <a:effectLst/>
                        </a:rPr>
                        <a:t> 군생활을 </a:t>
                      </a:r>
                      <a:r>
                        <a:rPr lang="ko-KR" altLang="en-US" sz="1200" u="none" strike="noStrike" dirty="0" err="1">
                          <a:effectLst/>
                        </a:rPr>
                        <a:t>하게되었습니다</a:t>
                      </a:r>
                      <a:endParaRPr lang="ko-KR" alt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통신소대장으로 지휘관의 통신체계를 보장하는 임무를 수행하였습니다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통신은 </a:t>
                      </a:r>
                      <a:r>
                        <a:rPr lang="en-US" altLang="ko-KR" sz="1200" u="none" strike="noStrike">
                          <a:effectLst/>
                        </a:rPr>
                        <a:t>Communication</a:t>
                      </a:r>
                      <a:r>
                        <a:rPr lang="ko-KR" altLang="en-US" sz="1200" u="none" strike="noStrike">
                          <a:effectLst/>
                        </a:rPr>
                        <a:t>즉 의사소통이기 때문에 양측의 입장을 모두 관리해야했습니다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처음에는 많이 서툴렀지만 제 특유의 성실함으로 후임이든 상관이든 상관없이 많이 습득하였고 전역때는 대대장님께 상장도 수여받았습니다</a:t>
                      </a:r>
                      <a:r>
                        <a:rPr lang="en-US" altLang="ko-KR" sz="1200" u="none" strike="noStrike">
                          <a:effectLst/>
                        </a:rPr>
                        <a:t>. </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개발자로서의 필수 역량이라고 생각되는 의사소통 능력과 무었이든 할 수 있다는 자신감을 갖고 전역을 할 수 있었습니다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1360011178"/>
                  </a:ext>
                </a:extLst>
              </a:tr>
              <a:tr h="1344741">
                <a:tc>
                  <a:txBody>
                    <a:bodyPr/>
                    <a:lstStyle/>
                    <a:p>
                      <a:pPr algn="ctr" fontAlgn="ctr"/>
                      <a:r>
                        <a:rPr lang="ko-KR" altLang="en-US" sz="1000" u="none" strike="noStrike">
                          <a:effectLst/>
                        </a:rPr>
                        <a:t>졸업작품</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a:effectLst/>
                        </a:rPr>
                        <a:t>&lt;</a:t>
                      </a:r>
                      <a:r>
                        <a:rPr lang="ko-KR" altLang="en-US" sz="1200" u="none" strike="noStrike">
                          <a:effectLst/>
                        </a:rPr>
                        <a:t>팀웍</a:t>
                      </a:r>
                      <a:r>
                        <a:rPr lang="en-US" altLang="ko-KR" sz="1200" u="none" strike="noStrike">
                          <a:effectLst/>
                        </a:rPr>
                        <a:t>,</a:t>
                      </a:r>
                      <a:r>
                        <a:rPr lang="ko-KR" altLang="en-US" sz="1200" u="none" strike="noStrike">
                          <a:effectLst/>
                        </a:rPr>
                        <a:t>갈등</a:t>
                      </a:r>
                      <a:r>
                        <a:rPr lang="en-US" altLang="ko-KR" sz="1200" u="none" strike="noStrike">
                          <a:effectLst/>
                        </a:rPr>
                        <a:t>,</a:t>
                      </a:r>
                      <a:r>
                        <a:rPr lang="ko-KR" altLang="en-US" sz="1200" u="none" strike="noStrike">
                          <a:effectLst/>
                        </a:rPr>
                        <a:t>어려움극복</a:t>
                      </a:r>
                      <a:r>
                        <a:rPr lang="en-US" altLang="ko-KR" sz="1200" u="none" strike="noStrike">
                          <a:effectLst/>
                        </a:rPr>
                        <a:t>,</a:t>
                      </a:r>
                      <a:r>
                        <a:rPr lang="ko-KR" altLang="en-US" sz="1200" u="none" strike="noStrike">
                          <a:effectLst/>
                        </a:rPr>
                        <a:t>창의성</a:t>
                      </a:r>
                      <a:r>
                        <a:rPr lang="en-US" altLang="ko-KR" sz="1200" u="none" strike="noStrike">
                          <a:effectLst/>
                        </a:rPr>
                        <a:t>&gt; </a:t>
                      </a:r>
                      <a:r>
                        <a:rPr lang="ko-KR" altLang="en-US" sz="1200" u="none" strike="noStrike">
                          <a:effectLst/>
                        </a:rPr>
                        <a:t>스마트 독서실 관리 시스템 졸업작품간에 팀원과의 트러블이 있었습니다</a:t>
                      </a:r>
                      <a:r>
                        <a:rPr lang="en-US" altLang="ko-KR" sz="1200" u="none" strike="noStrike">
                          <a:effectLst/>
                        </a:rPr>
                        <a:t>.  </a:t>
                      </a:r>
                      <a:r>
                        <a:rPr lang="ko-KR" altLang="en-US" sz="1200" u="none" strike="noStrike">
                          <a:effectLst/>
                        </a:rPr>
                        <a:t>한정된 재료와 크기 때문에 작품을 크게 만들지 못하는 상태였습니다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저는 소프트웨어를 팀원은 하드웨어를 맡아 작품을 만들어나갔습니다</a:t>
                      </a:r>
                      <a:r>
                        <a:rPr lang="en-US" altLang="ko-KR" sz="1200" u="none" strike="noStrike">
                          <a:effectLst/>
                        </a:rPr>
                        <a:t>.  </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하지만 저는 이 문제를 소프트웨어적으로 해결 할 수 있을 거란 생각이 들었습니다</a:t>
                      </a:r>
                      <a:r>
                        <a:rPr lang="en-US" altLang="ko-KR" sz="1200" u="none" strike="noStrike" dirty="0">
                          <a:effectLst/>
                        </a:rPr>
                        <a:t>. </a:t>
                      </a:r>
                      <a:r>
                        <a:rPr lang="ko-KR" altLang="en-US" sz="1200" u="none" strike="noStrike" dirty="0">
                          <a:effectLst/>
                        </a:rPr>
                        <a:t>그래서 교수님 및 주변 선배들에게 적극적으로 </a:t>
                      </a:r>
                      <a:r>
                        <a:rPr lang="ko-KR" altLang="en-US" sz="1200" u="none" strike="noStrike" dirty="0" err="1">
                          <a:effectLst/>
                        </a:rPr>
                        <a:t>문제공유를</a:t>
                      </a:r>
                      <a:r>
                        <a:rPr lang="ko-KR" altLang="en-US" sz="1200" u="none" strike="noStrike" dirty="0">
                          <a:effectLst/>
                        </a:rPr>
                        <a:t> 하였고 센서 </a:t>
                      </a:r>
                      <a:r>
                        <a:rPr lang="ko-KR" altLang="en-US" sz="1200" u="none" strike="noStrike" dirty="0" err="1">
                          <a:effectLst/>
                        </a:rPr>
                        <a:t>임곗값을</a:t>
                      </a:r>
                      <a:r>
                        <a:rPr lang="ko-KR" altLang="en-US" sz="1200" u="none" strike="noStrike" dirty="0">
                          <a:effectLst/>
                        </a:rPr>
                        <a:t> 조절해 해결 할 수 있다는 방법을 알아낼 수 있었습니다</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임관시험도 같이 준비해야해서 빡빡한 일정에도 불구하고 기간안에 성공적으로 졸업작품을 완성할 수 있었습니다</a:t>
                      </a:r>
                      <a:r>
                        <a:rPr lang="en-US" altLang="ko-KR" sz="1200" u="none" strike="noStrike">
                          <a:effectLst/>
                        </a:rPr>
                        <a:t>. </a:t>
                      </a:r>
                      <a:r>
                        <a:rPr lang="ko-KR" altLang="en-US" sz="1200" u="none" strike="noStrike">
                          <a:effectLst/>
                        </a:rPr>
                        <a:t>작품발표 간 교수님에게 칭찬을 받으며 대학생활을 잘 마무리 할 수 있었습니다</a:t>
                      </a:r>
                      <a:r>
                        <a:rPr lang="en-US" altLang="ko-KR" sz="1200" u="none" strike="noStrike">
                          <a:effectLst/>
                        </a:rPr>
                        <a:t>. </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팀원과 문제가 있었지만 창의적인 해결방법을 생각해보며 주변 팀원들과 적극적인 의사소통을 통해 극복할 수 있다는 것을 깨달았습니다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1315446002"/>
                  </a:ext>
                </a:extLst>
              </a:tr>
              <a:tr h="1344741">
                <a:tc>
                  <a:txBody>
                    <a:bodyPr/>
                    <a:lstStyle/>
                    <a:p>
                      <a:pPr algn="ctr" fontAlgn="ctr"/>
                      <a:r>
                        <a:rPr lang="en-US" altLang="ko-KR" sz="1000" u="none" strike="noStrike">
                          <a:effectLst/>
                        </a:rPr>
                        <a:t>4</a:t>
                      </a:r>
                      <a:r>
                        <a:rPr lang="ko-KR" altLang="en-US" sz="1000" u="none" strike="noStrike">
                          <a:effectLst/>
                        </a:rPr>
                        <a:t>차산업혁명 선도인력양성</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a:effectLst/>
                        </a:rPr>
                        <a:t>&lt;</a:t>
                      </a:r>
                      <a:r>
                        <a:rPr lang="ko-KR" altLang="en-US" sz="1200" u="none" strike="noStrike">
                          <a:effectLst/>
                        </a:rPr>
                        <a:t>직무 전문성</a:t>
                      </a:r>
                      <a:r>
                        <a:rPr lang="en-US" altLang="ko-KR" sz="1200" u="none" strike="noStrike">
                          <a:effectLst/>
                        </a:rPr>
                        <a:t>&gt; </a:t>
                      </a:r>
                      <a:r>
                        <a:rPr lang="ko-KR" altLang="en-US" sz="1200" u="none" strike="noStrike">
                          <a:effectLst/>
                        </a:rPr>
                        <a:t>멀티캠퍼스에서 </a:t>
                      </a:r>
                      <a:r>
                        <a:rPr lang="en-US" altLang="ko-KR" sz="1200" u="none" strike="noStrike">
                          <a:effectLst/>
                        </a:rPr>
                        <a:t>920</a:t>
                      </a:r>
                      <a:r>
                        <a:rPr lang="ko-KR" altLang="en-US" sz="1200" u="none" strike="noStrike">
                          <a:effectLst/>
                        </a:rPr>
                        <a:t>시간 동안 빅데이터를 활용한 </a:t>
                      </a:r>
                      <a:r>
                        <a:rPr lang="en-US" altLang="ko-KR" sz="1200" u="none" strike="noStrike">
                          <a:effectLst/>
                        </a:rPr>
                        <a:t>IoT</a:t>
                      </a:r>
                      <a:r>
                        <a:rPr lang="ko-KR" altLang="en-US" sz="1200" u="none" strike="noStrike">
                          <a:effectLst/>
                        </a:rPr>
                        <a:t>시스템 개발 교육을 받으면서 배운점과 느낀점이 참 많습니다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자바</a:t>
                      </a:r>
                      <a:r>
                        <a:rPr lang="en-US" altLang="ko-KR" sz="1200" u="none" strike="noStrike">
                          <a:effectLst/>
                        </a:rPr>
                        <a:t>,</a:t>
                      </a:r>
                      <a:r>
                        <a:rPr lang="ko-KR" altLang="en-US" sz="1200" u="none" strike="noStrike">
                          <a:effectLst/>
                        </a:rPr>
                        <a:t>오라클 데이터베이스</a:t>
                      </a:r>
                      <a:r>
                        <a:rPr lang="en-US" altLang="ko-KR" sz="1200" u="none" strike="noStrike">
                          <a:effectLst/>
                        </a:rPr>
                        <a:t>,HTMl,CSS </a:t>
                      </a:r>
                      <a:r>
                        <a:rPr lang="ko-KR" altLang="en-US" sz="1200" u="none" strike="noStrike">
                          <a:effectLst/>
                        </a:rPr>
                        <a:t>등 웹어플리케이션 및 </a:t>
                      </a:r>
                      <a:r>
                        <a:rPr lang="en-US" altLang="ko-KR" sz="1200" u="none" strike="noStrike">
                          <a:effectLst/>
                        </a:rPr>
                        <a:t>IoT</a:t>
                      </a:r>
                      <a:r>
                        <a:rPr lang="ko-KR" altLang="en-US" sz="1200" u="none" strike="noStrike">
                          <a:effectLst/>
                        </a:rPr>
                        <a:t>에 필요한 기술들을 습득하였습니다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거의 다 처음 배우는 </a:t>
                      </a:r>
                      <a:r>
                        <a:rPr lang="ko-KR" altLang="en-US" sz="1200" u="none" strike="noStrike" dirty="0" err="1">
                          <a:effectLst/>
                        </a:rPr>
                        <a:t>기술들이였고</a:t>
                      </a:r>
                      <a:r>
                        <a:rPr lang="ko-KR" altLang="en-US" sz="1200" u="none" strike="noStrike" dirty="0">
                          <a:effectLst/>
                        </a:rPr>
                        <a:t> 매일 </a:t>
                      </a:r>
                      <a:r>
                        <a:rPr lang="ko-KR" altLang="en-US" sz="1200" u="none" strike="noStrike" dirty="0" err="1">
                          <a:effectLst/>
                        </a:rPr>
                        <a:t>먼거리를</a:t>
                      </a:r>
                      <a:r>
                        <a:rPr lang="ko-KR" altLang="en-US" sz="1200" u="none" strike="noStrike" dirty="0">
                          <a:effectLst/>
                        </a:rPr>
                        <a:t> 가서 </a:t>
                      </a:r>
                      <a:r>
                        <a:rPr lang="ko-KR" altLang="en-US" sz="1200" u="none" strike="noStrike" dirty="0" err="1">
                          <a:effectLst/>
                        </a:rPr>
                        <a:t>교육받는것이</a:t>
                      </a:r>
                      <a:r>
                        <a:rPr lang="ko-KR" altLang="en-US" sz="1200" u="none" strike="noStrike" dirty="0">
                          <a:effectLst/>
                        </a:rPr>
                        <a:t> 피곤하긴 했지만 재미가 있어서 나름 잘 </a:t>
                      </a:r>
                      <a:r>
                        <a:rPr lang="ko-KR" altLang="en-US" sz="1200" u="none" strike="noStrike" dirty="0" err="1">
                          <a:effectLst/>
                        </a:rPr>
                        <a:t>극복해나가며</a:t>
                      </a:r>
                      <a:r>
                        <a:rPr lang="ko-KR" altLang="en-US" sz="1200" u="none" strike="noStrike" dirty="0">
                          <a:effectLst/>
                        </a:rPr>
                        <a:t> 교육을 받을 수 있었습니다</a:t>
                      </a:r>
                      <a:r>
                        <a:rPr lang="en-US" altLang="ko-KR" sz="1200" u="none" strike="noStrike" dirty="0">
                          <a:effectLst/>
                        </a:rPr>
                        <a:t>. </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기술들을 배워갈수록 할 수 있는 것이 많아지는 것이 흥미로웠습니다</a:t>
                      </a:r>
                      <a:r>
                        <a:rPr lang="en-US" altLang="ko-KR" sz="1200" u="none" strike="noStrike" dirty="0">
                          <a:effectLst/>
                        </a:rPr>
                        <a:t>. </a:t>
                      </a:r>
                      <a:r>
                        <a:rPr lang="ko-KR" altLang="en-US" sz="1200" u="none" strike="noStrike" dirty="0">
                          <a:effectLst/>
                        </a:rPr>
                        <a:t>결과적으로 </a:t>
                      </a:r>
                      <a:r>
                        <a:rPr lang="en-US" altLang="ko-KR" sz="1200" u="none" strike="noStrike" dirty="0" err="1">
                          <a:effectLst/>
                        </a:rPr>
                        <a:t>oooo</a:t>
                      </a:r>
                      <a:r>
                        <a:rPr lang="ko-KR" altLang="en-US" sz="1200" u="none" strike="noStrike" dirty="0">
                          <a:effectLst/>
                        </a:rPr>
                        <a:t>이라는 프로젝트를 완성했을 때는 정말 많은 뿌듯함을 느꼈습니다</a:t>
                      </a:r>
                      <a:endParaRPr lang="ko-KR" alt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개발자가 되서도 빠르게 변화하는 </a:t>
                      </a:r>
                      <a:r>
                        <a:rPr lang="en-US" altLang="ko-KR" sz="1200" u="none" strike="noStrike">
                          <a:effectLst/>
                        </a:rPr>
                        <a:t>IT</a:t>
                      </a:r>
                      <a:r>
                        <a:rPr lang="ko-KR" altLang="en-US" sz="1200" u="none" strike="noStrike">
                          <a:effectLst/>
                        </a:rPr>
                        <a:t>기술 흐름을 놓지않고 배우며 습득하고 제가 배운 </a:t>
                      </a:r>
                      <a:r>
                        <a:rPr lang="en-US" altLang="ko-KR" sz="1200" u="none" strike="noStrike">
                          <a:effectLst/>
                        </a:rPr>
                        <a:t>ooo</a:t>
                      </a:r>
                      <a:r>
                        <a:rPr lang="ko-KR" altLang="en-US" sz="1200" u="none" strike="noStrike">
                          <a:effectLst/>
                        </a:rPr>
                        <a:t>기술을 활용하여 </a:t>
                      </a:r>
                      <a:r>
                        <a:rPr lang="en-US" altLang="ko-KR" sz="1200" u="none" strike="noStrike">
                          <a:effectLst/>
                        </a:rPr>
                        <a:t>ooo</a:t>
                      </a:r>
                      <a:r>
                        <a:rPr lang="ko-KR" altLang="en-US" sz="1200" u="none" strike="noStrike">
                          <a:effectLst/>
                        </a:rPr>
                        <a:t>회사에 </a:t>
                      </a:r>
                      <a:r>
                        <a:rPr lang="en-US" altLang="ko-KR" sz="1200" u="none" strike="noStrike">
                          <a:effectLst/>
                        </a:rPr>
                        <a:t>ooo</a:t>
                      </a:r>
                      <a:r>
                        <a:rPr lang="ko-KR" altLang="en-US" sz="1200" u="none" strike="noStrike">
                          <a:effectLst/>
                        </a:rPr>
                        <a:t>프로젝트 및 활동에 보탬이 될 수 있는 인재가 되고 싶습니다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3024325976"/>
                  </a:ext>
                </a:extLst>
              </a:tr>
              <a:tr h="1344741">
                <a:tc>
                  <a:txBody>
                    <a:bodyPr/>
                    <a:lstStyle/>
                    <a:p>
                      <a:pPr algn="ctr" fontAlgn="ctr"/>
                      <a:r>
                        <a:rPr lang="ko-KR" altLang="en-US" sz="1000" u="none" strike="noStrike">
                          <a:effectLst/>
                        </a:rPr>
                        <a:t>성공적인 임관시험</a:t>
                      </a:r>
                      <a:r>
                        <a:rPr lang="en-US" altLang="ko-KR" sz="1000" u="none" strike="noStrike">
                          <a:effectLst/>
                        </a:rPr>
                        <a:t>+</a:t>
                      </a:r>
                      <a:r>
                        <a:rPr lang="ko-KR" altLang="en-US" sz="1000" u="none" strike="noStrike">
                          <a:effectLst/>
                        </a:rPr>
                        <a:t>졸업작품</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a:effectLst/>
                        </a:rPr>
                        <a:t>&lt;</a:t>
                      </a:r>
                      <a:r>
                        <a:rPr lang="ko-KR" altLang="en-US" sz="1200" u="none" strike="noStrike">
                          <a:effectLst/>
                        </a:rPr>
                        <a:t>목표를 높게 잡고 시도한 경험</a:t>
                      </a:r>
                      <a:r>
                        <a:rPr lang="en-US" altLang="ko-KR" sz="1200" u="none" strike="noStrike">
                          <a:effectLst/>
                        </a:rPr>
                        <a:t>&gt; </a:t>
                      </a:r>
                      <a:r>
                        <a:rPr lang="ko-KR" altLang="en-US" sz="1200" u="none" strike="noStrike">
                          <a:effectLst/>
                        </a:rPr>
                        <a:t>대학교 </a:t>
                      </a:r>
                      <a:r>
                        <a:rPr lang="en-US" altLang="ko-KR" sz="1200" u="none" strike="noStrike">
                          <a:effectLst/>
                        </a:rPr>
                        <a:t>4</a:t>
                      </a:r>
                      <a:r>
                        <a:rPr lang="ko-KR" altLang="en-US" sz="1200" u="none" strike="noStrike">
                          <a:effectLst/>
                        </a:rPr>
                        <a:t>학년 시절은 남들과 다르게 정말 빡빡했습니다</a:t>
                      </a:r>
                      <a:r>
                        <a:rPr lang="en-US" altLang="ko-KR" sz="1200" u="none" strike="noStrike">
                          <a:effectLst/>
                        </a:rPr>
                        <a:t>. RT</a:t>
                      </a:r>
                      <a:r>
                        <a:rPr lang="ko-KR" altLang="en-US" sz="1200" u="none" strike="noStrike">
                          <a:effectLst/>
                        </a:rPr>
                        <a:t>준비로 임관시험 준비와 졸업작품을 모두 성공적하여 대학생활을 마치는 것을 목표를 잡았기 때문입니다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방학동안에는 </a:t>
                      </a:r>
                      <a:r>
                        <a:rPr lang="en-US" altLang="ko-KR" sz="1200" u="none" strike="noStrike">
                          <a:effectLst/>
                        </a:rPr>
                        <a:t>RT</a:t>
                      </a:r>
                      <a:r>
                        <a:rPr lang="ko-KR" altLang="en-US" sz="1200" u="none" strike="noStrike">
                          <a:effectLst/>
                        </a:rPr>
                        <a:t>훈련과 임관시험 준비 학기 동안에는 학과수업 및 졸업작품 준비로 할 일이 산떠미였습니다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하지만 제 장점인 특유의 성실함을 발휘하여 할일들을 우선순위를 매기고 계획하여 꾸준히 해나갔습니다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err="1">
                          <a:effectLst/>
                        </a:rPr>
                        <a:t>임관시험에</a:t>
                      </a:r>
                      <a:r>
                        <a:rPr lang="ko-KR" altLang="en-US" sz="1200" u="none" strike="noStrike" dirty="0">
                          <a:effectLst/>
                        </a:rPr>
                        <a:t> 합격할 수 있었고 </a:t>
                      </a:r>
                      <a:r>
                        <a:rPr lang="ko-KR" altLang="en-US" sz="1200" u="none" strike="noStrike" dirty="0" err="1">
                          <a:effectLst/>
                        </a:rPr>
                        <a:t>졸업작품더</a:t>
                      </a:r>
                      <a:r>
                        <a:rPr lang="ko-KR" altLang="en-US" sz="1200" u="none" strike="noStrike" dirty="0">
                          <a:effectLst/>
                        </a:rPr>
                        <a:t> 성공적으로 마무리 할 수 있었습니다</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막막해 보이는 많은 작업들도 계획을 가지고 꾸준히 성실하게 임한다면 성공적으로 해낼 수 있다는 것을 깨달았습니다</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2910250617"/>
                  </a:ext>
                </a:extLst>
              </a:tr>
            </a:tbl>
          </a:graphicData>
        </a:graphic>
      </p:graphicFrame>
    </p:spTree>
    <p:extLst>
      <p:ext uri="{BB962C8B-B14F-4D97-AF65-F5344CB8AC3E}">
        <p14:creationId xmlns:p14="http://schemas.microsoft.com/office/powerpoint/2010/main" val="21195654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53218-4C8C-4359-A251-FF7B67D34164}"/>
              </a:ext>
            </a:extLst>
          </p:cNvPr>
          <p:cNvSpPr>
            <a:spLocks noGrp="1"/>
          </p:cNvSpPr>
          <p:nvPr>
            <p:ph type="title"/>
          </p:nvPr>
        </p:nvSpPr>
        <p:spPr/>
        <p:txBody>
          <a:bodyPr/>
          <a:lstStyle/>
          <a:p>
            <a:r>
              <a:rPr lang="en-US" altLang="ko-KR" dirty="0"/>
              <a:t>1. </a:t>
            </a:r>
            <a:r>
              <a:rPr lang="ko-KR" altLang="en-US" dirty="0"/>
              <a:t>세부 프로그램 내용 </a:t>
            </a:r>
            <a:r>
              <a:rPr lang="en-US" altLang="ko-KR" dirty="0"/>
              <a:t>(</a:t>
            </a:r>
            <a:r>
              <a:rPr lang="ko-KR" altLang="en-US" dirty="0"/>
              <a:t>취업특강 </a:t>
            </a:r>
            <a:r>
              <a:rPr lang="en-US" altLang="ko-KR" dirty="0"/>
              <a:t>3)</a:t>
            </a:r>
            <a:endParaRPr lang="ko-KR" altLang="en-US" dirty="0"/>
          </a:p>
        </p:txBody>
      </p:sp>
      <p:sp>
        <p:nvSpPr>
          <p:cNvPr id="9" name="평행 사변형 13">
            <a:extLst>
              <a:ext uri="{FF2B5EF4-FFF2-40B4-BE49-F238E27FC236}">
                <a16:creationId xmlns:a16="http://schemas.microsoft.com/office/drawing/2014/main" id="{28A3168C-EE62-4BB7-BA39-00096D911984}"/>
              </a:ext>
            </a:extLst>
          </p:cNvPr>
          <p:cNvSpPr/>
          <p:nvPr/>
        </p:nvSpPr>
        <p:spPr>
          <a:xfrm flipH="1">
            <a:off x="1713079" y="1060106"/>
            <a:ext cx="1578869" cy="905837"/>
          </a:xfrm>
          <a:prstGeom prst="rect">
            <a:avLst/>
          </a:prstGeom>
          <a:solidFill>
            <a:srgbClr val="1F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prstClr val="white"/>
                </a:solidFill>
              </a:rPr>
              <a:t>자기소개서 및</a:t>
            </a:r>
            <a:endParaRPr lang="en-US" altLang="ko-KR" sz="1400" b="1" dirty="0">
              <a:solidFill>
                <a:prstClr val="white"/>
              </a:solidFill>
            </a:endParaRPr>
          </a:p>
          <a:p>
            <a:pPr algn="ctr"/>
            <a:r>
              <a:rPr lang="ko-KR" altLang="en-US" sz="1400" b="1" dirty="0">
                <a:solidFill>
                  <a:prstClr val="white"/>
                </a:solidFill>
              </a:rPr>
              <a:t>모의 면접</a:t>
            </a:r>
            <a:endParaRPr lang="en-US" altLang="ko-KR" sz="1400" b="1" dirty="0">
              <a:solidFill>
                <a:prstClr val="white"/>
              </a:solidFill>
            </a:endParaRPr>
          </a:p>
          <a:p>
            <a:pPr algn="ctr"/>
            <a:r>
              <a:rPr lang="ko-KR" altLang="en-US" sz="1400" b="1" dirty="0">
                <a:solidFill>
                  <a:prstClr val="white"/>
                </a:solidFill>
              </a:rPr>
              <a:t>트레이닝 교육 </a:t>
            </a:r>
            <a:r>
              <a:rPr lang="en-US" altLang="ko-KR" sz="1400" b="1" dirty="0">
                <a:solidFill>
                  <a:prstClr val="white"/>
                </a:solidFill>
              </a:rPr>
              <a:t>(8H)</a:t>
            </a:r>
            <a:endParaRPr lang="ko-KR" altLang="en-US" sz="1400" b="1" dirty="0">
              <a:solidFill>
                <a:prstClr val="white"/>
              </a:solidFill>
            </a:endParaRPr>
          </a:p>
        </p:txBody>
      </p:sp>
      <p:sp>
        <p:nvSpPr>
          <p:cNvPr id="10" name="평행 사변형 13">
            <a:extLst>
              <a:ext uri="{FF2B5EF4-FFF2-40B4-BE49-F238E27FC236}">
                <a16:creationId xmlns:a16="http://schemas.microsoft.com/office/drawing/2014/main" id="{535B54E4-DE79-4D85-8934-9C087635A4DD}"/>
              </a:ext>
            </a:extLst>
          </p:cNvPr>
          <p:cNvSpPr/>
          <p:nvPr/>
        </p:nvSpPr>
        <p:spPr>
          <a:xfrm flipH="1">
            <a:off x="3323187" y="1059564"/>
            <a:ext cx="6962509" cy="90691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200" b="1" dirty="0">
                <a:solidFill>
                  <a:prstClr val="black"/>
                </a:solidFill>
              </a:rPr>
              <a:t>   - </a:t>
            </a:r>
            <a:r>
              <a:rPr lang="ko-KR" altLang="en-US" sz="1200" b="1" dirty="0">
                <a:solidFill>
                  <a:prstClr val="black"/>
                </a:solidFill>
              </a:rPr>
              <a:t>자기소개서 작성 전략 및 기업분석 방법</a:t>
            </a:r>
            <a:r>
              <a:rPr lang="en-US" altLang="ko-KR" sz="1200" b="1" dirty="0">
                <a:solidFill>
                  <a:prstClr val="black"/>
                </a:solidFill>
              </a:rPr>
              <a:t> </a:t>
            </a:r>
          </a:p>
          <a:p>
            <a:pPr>
              <a:lnSpc>
                <a:spcPct val="150000"/>
              </a:lnSpc>
            </a:pPr>
            <a:r>
              <a:rPr lang="ko-KR" altLang="en-US" sz="1200" b="1" dirty="0">
                <a:solidFill>
                  <a:prstClr val="black"/>
                </a:solidFill>
              </a:rPr>
              <a:t>   </a:t>
            </a:r>
            <a:r>
              <a:rPr lang="en-US" altLang="ko-KR" sz="1200" b="1" dirty="0">
                <a:solidFill>
                  <a:prstClr val="black"/>
                </a:solidFill>
              </a:rPr>
              <a:t>- </a:t>
            </a:r>
            <a:r>
              <a:rPr lang="ko-KR" altLang="en-US" sz="1200" b="1" dirty="0">
                <a:solidFill>
                  <a:prstClr val="black"/>
                </a:solidFill>
              </a:rPr>
              <a:t>면접의 이해 및 면접 준비 전략</a:t>
            </a:r>
            <a:r>
              <a:rPr lang="en-US" altLang="ko-KR" sz="1200" b="1" dirty="0">
                <a:solidFill>
                  <a:prstClr val="black"/>
                </a:solidFill>
              </a:rPr>
              <a:t/>
            </a:r>
            <a:br>
              <a:rPr lang="en-US" altLang="ko-KR" sz="1200" b="1" dirty="0">
                <a:solidFill>
                  <a:prstClr val="black"/>
                </a:solidFill>
              </a:rPr>
            </a:br>
            <a:r>
              <a:rPr lang="en-US" altLang="ko-KR" sz="1200" b="1" dirty="0">
                <a:solidFill>
                  <a:prstClr val="black"/>
                </a:solidFill>
              </a:rPr>
              <a:t>   - </a:t>
            </a:r>
            <a:r>
              <a:rPr lang="ko-KR" altLang="en-US" sz="1200" b="1" dirty="0">
                <a:solidFill>
                  <a:prstClr val="black"/>
                </a:solidFill>
              </a:rPr>
              <a:t>준비된 자기소개서 기반 면접 실전 트레이닝</a:t>
            </a:r>
            <a:endParaRPr lang="en-US" altLang="ko-KR" sz="1200" b="1" dirty="0">
              <a:solidFill>
                <a:prstClr val="black"/>
              </a:solidFill>
            </a:endParaRPr>
          </a:p>
        </p:txBody>
      </p:sp>
      <p:graphicFrame>
        <p:nvGraphicFramePr>
          <p:cNvPr id="12" name="표 11">
            <a:extLst>
              <a:ext uri="{FF2B5EF4-FFF2-40B4-BE49-F238E27FC236}">
                <a16:creationId xmlns:a16="http://schemas.microsoft.com/office/drawing/2014/main" id="{16B5B2BD-6DCA-43F7-BAD0-FC688B7AA3F1}"/>
              </a:ext>
            </a:extLst>
          </p:cNvPr>
          <p:cNvGraphicFramePr>
            <a:graphicFrameLocks noGrp="1"/>
          </p:cNvGraphicFramePr>
          <p:nvPr/>
        </p:nvGraphicFramePr>
        <p:xfrm>
          <a:off x="1779182" y="2234190"/>
          <a:ext cx="8506515" cy="4020561"/>
        </p:xfrm>
        <a:graphic>
          <a:graphicData uri="http://schemas.openxmlformats.org/drawingml/2006/table">
            <a:tbl>
              <a:tblPr firstRow="1" bandRow="1"/>
              <a:tblGrid>
                <a:gridCol w="918773">
                  <a:extLst>
                    <a:ext uri="{9D8B030D-6E8A-4147-A177-3AD203B41FA5}">
                      <a16:colId xmlns:a16="http://schemas.microsoft.com/office/drawing/2014/main" val="20000"/>
                    </a:ext>
                  </a:extLst>
                </a:gridCol>
                <a:gridCol w="4499387">
                  <a:extLst>
                    <a:ext uri="{9D8B030D-6E8A-4147-A177-3AD203B41FA5}">
                      <a16:colId xmlns:a16="http://schemas.microsoft.com/office/drawing/2014/main" val="20003"/>
                    </a:ext>
                  </a:extLst>
                </a:gridCol>
                <a:gridCol w="1280352">
                  <a:extLst>
                    <a:ext uri="{9D8B030D-6E8A-4147-A177-3AD203B41FA5}">
                      <a16:colId xmlns:a16="http://schemas.microsoft.com/office/drawing/2014/main" val="3236342586"/>
                    </a:ext>
                  </a:extLst>
                </a:gridCol>
                <a:gridCol w="778551">
                  <a:extLst>
                    <a:ext uri="{9D8B030D-6E8A-4147-A177-3AD203B41FA5}">
                      <a16:colId xmlns:a16="http://schemas.microsoft.com/office/drawing/2014/main" val="20004"/>
                    </a:ext>
                  </a:extLst>
                </a:gridCol>
                <a:gridCol w="1029452">
                  <a:extLst>
                    <a:ext uri="{9D8B030D-6E8A-4147-A177-3AD203B41FA5}">
                      <a16:colId xmlns:a16="http://schemas.microsoft.com/office/drawing/2014/main" val="4158380450"/>
                    </a:ext>
                  </a:extLst>
                </a:gridCol>
              </a:tblGrid>
              <a:tr h="482480">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0" i="0" kern="1200" dirty="0" err="1">
                          <a:ln>
                            <a:solidFill>
                              <a:schemeClr val="bg1"/>
                            </a:solidFill>
                          </a:ln>
                          <a:solidFill>
                            <a:schemeClr val="lt1"/>
                          </a:solidFill>
                          <a:latin typeface="맑은 고딕" panose="020B0503020000020004" pitchFamily="50" charset="-127"/>
                          <a:ea typeface="맑은 고딕" panose="020B0503020000020004" pitchFamily="50" charset="-127"/>
                          <a:cs typeface="+mn-cs"/>
                        </a:rPr>
                        <a:t>모듈명</a:t>
                      </a:r>
                      <a:endPar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endParaRPr>
                    </a:p>
                  </a:txBody>
                  <a:tcPr marL="91441" marR="91441" marT="45719" marB="4571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400" b="0" i="0" dirty="0">
                          <a:ln>
                            <a:solidFill>
                              <a:schemeClr val="bg1"/>
                            </a:solidFill>
                          </a:ln>
                          <a:latin typeface="맑은 고딕" panose="020B0503020000020004" pitchFamily="50" charset="-127"/>
                          <a:ea typeface="맑은 고딕" panose="020B0503020000020004" pitchFamily="50" charset="-127"/>
                        </a:rPr>
                        <a:t>세부 내용</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주요 결과물</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시간</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교수 방법</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extLst>
                  <a:ext uri="{0D108BD9-81ED-4DB2-BD59-A6C34878D82A}">
                    <a16:rowId xmlns:a16="http://schemas.microsoft.com/office/drawing/2014/main" val="10000"/>
                  </a:ext>
                </a:extLst>
              </a:tr>
              <a:tr h="35380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실전</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면접</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훈련</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nSpc>
                          <a:spcPct val="130000"/>
                        </a:lnSpc>
                        <a:buClr>
                          <a:srgbClr val="0070C0"/>
                        </a:buClr>
                        <a:buFont typeface="Wingdings" panose="05000000000000000000" pitchFamily="2" charset="2"/>
                        <a:buChar char="ü"/>
                      </a:pP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실습</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피드백</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모의면접</a:t>
                      </a:r>
                    </a:p>
                    <a:p>
                      <a:pPr marL="0" indent="0">
                        <a:lnSpc>
                          <a:spcPct val="130000"/>
                        </a:lnSpc>
                        <a:buClr>
                          <a:srgbClr val="0070C0"/>
                        </a:buClr>
                        <a:buFont typeface="Wingdings" panose="05000000000000000000" pitchFamily="2" charset="2"/>
                        <a:buNone/>
                      </a:pP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오전에 작성한 자기소개서 항목 내용 기반 </a:t>
                      </a:r>
                      <a:r>
                        <a:rPr lang="en-US" altLang="ko-KR" sz="1200" b="0" kern="1200" spc="-100" dirty="0">
                          <a:ln>
                            <a:solidFill>
                              <a:schemeClr val="bg2">
                                <a:alpha val="0"/>
                              </a:schemeClr>
                            </a:solidFill>
                          </a:ln>
                          <a:solidFill>
                            <a:srgbClr val="262626"/>
                          </a:solidFill>
                          <a:latin typeface="+mn-lt"/>
                          <a:ea typeface="+mn-ea"/>
                          <a:cs typeface="+mn-cs"/>
                        </a:rPr>
                        <a:t>1</a:t>
                      </a:r>
                      <a:r>
                        <a:rPr lang="ko-KR" altLang="en-US" sz="1200" b="0" kern="1200" spc="-100" dirty="0">
                          <a:ln>
                            <a:solidFill>
                              <a:schemeClr val="bg2">
                                <a:alpha val="0"/>
                              </a:schemeClr>
                            </a:solidFill>
                          </a:ln>
                          <a:solidFill>
                            <a:srgbClr val="262626"/>
                          </a:solidFill>
                          <a:latin typeface="+mn-lt"/>
                          <a:ea typeface="+mn-ea"/>
                          <a:cs typeface="+mn-cs"/>
                        </a:rPr>
                        <a:t>분 스피치</a:t>
                      </a:r>
                      <a:r>
                        <a:rPr lang="en-US" altLang="ko-KR" sz="1200" b="0" kern="1200" spc="-100" dirty="0">
                          <a:ln>
                            <a:solidFill>
                              <a:schemeClr val="bg2">
                                <a:alpha val="0"/>
                              </a:schemeClr>
                            </a:solidFill>
                          </a:ln>
                          <a:solidFill>
                            <a:srgbClr val="262626"/>
                          </a:solidFill>
                          <a:latin typeface="+mn-lt"/>
                          <a:ea typeface="+mn-ea"/>
                          <a:cs typeface="+mn-cs"/>
                        </a:rPr>
                        <a:t/>
                      </a:r>
                      <a:br>
                        <a:rPr lang="en-US" altLang="ko-KR" sz="1200" b="0" kern="1200" spc="-100" dirty="0">
                          <a:ln>
                            <a:solidFill>
                              <a:schemeClr val="bg2">
                                <a:alpha val="0"/>
                              </a:schemeClr>
                            </a:solidFill>
                          </a:ln>
                          <a:solidFill>
                            <a:srgbClr val="262626"/>
                          </a:solidFill>
                          <a:latin typeface="+mn-lt"/>
                          <a:ea typeface="+mn-ea"/>
                          <a:cs typeface="+mn-cs"/>
                        </a:rPr>
                      </a:b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- 1:1 </a:t>
                      </a:r>
                      <a:r>
                        <a:rPr lang="ko-KR" altLang="en-US" sz="1200" b="0" kern="1200" spc="-100" dirty="0">
                          <a:ln>
                            <a:solidFill>
                              <a:schemeClr val="bg2">
                                <a:alpha val="0"/>
                              </a:schemeClr>
                            </a:solidFill>
                          </a:ln>
                          <a:solidFill>
                            <a:srgbClr val="262626"/>
                          </a:solidFill>
                          <a:latin typeface="+mn-lt"/>
                          <a:ea typeface="+mn-ea"/>
                          <a:cs typeface="+mn-cs"/>
                        </a:rPr>
                        <a:t>모의 면접 </a:t>
                      </a:r>
                      <a:r>
                        <a:rPr lang="en-US" altLang="ko-KR" sz="1200" b="1" kern="1200" spc="-100" dirty="0">
                          <a:ln>
                            <a:solidFill>
                              <a:schemeClr val="bg2">
                                <a:alpha val="0"/>
                              </a:schemeClr>
                            </a:solidFill>
                          </a:ln>
                          <a:solidFill>
                            <a:srgbClr val="FF0000"/>
                          </a:solidFill>
                          <a:latin typeface="+mn-lt"/>
                          <a:ea typeface="+mn-ea"/>
                          <a:cs typeface="+mn-cs"/>
                        </a:rPr>
                        <a:t>(</a:t>
                      </a:r>
                      <a:r>
                        <a:rPr lang="ko-KR" altLang="en-US" sz="1200" b="1" kern="1200" spc="-100" dirty="0">
                          <a:ln>
                            <a:solidFill>
                              <a:schemeClr val="bg2">
                                <a:alpha val="0"/>
                              </a:schemeClr>
                            </a:solidFill>
                          </a:ln>
                          <a:solidFill>
                            <a:srgbClr val="FF0000"/>
                          </a:solidFill>
                          <a:latin typeface="+mn-lt"/>
                          <a:ea typeface="+mn-ea"/>
                          <a:cs typeface="+mn-cs"/>
                        </a:rPr>
                        <a:t>전체 공개</a:t>
                      </a:r>
                      <a:r>
                        <a:rPr lang="en-US" altLang="ko-KR" sz="1200" b="1" kern="1200" spc="-100" dirty="0">
                          <a:ln>
                            <a:solidFill>
                              <a:schemeClr val="bg2">
                                <a:alpha val="0"/>
                              </a:schemeClr>
                            </a:solidFill>
                          </a:ln>
                          <a:solidFill>
                            <a:srgbClr val="FF0000"/>
                          </a:solidFill>
                          <a:latin typeface="+mn-lt"/>
                          <a:ea typeface="+mn-ea"/>
                          <a:cs typeface="+mn-cs"/>
                        </a:rPr>
                        <a:t>)</a:t>
                      </a:r>
                      <a:r>
                        <a:rPr lang="en-US" altLang="ko-KR" sz="1200" b="0" kern="1200" spc="-100" dirty="0">
                          <a:ln>
                            <a:solidFill>
                              <a:schemeClr val="bg2">
                                <a:alpha val="0"/>
                              </a:schemeClr>
                            </a:solidFill>
                          </a:ln>
                          <a:solidFill>
                            <a:srgbClr val="262626"/>
                          </a:solidFill>
                          <a:latin typeface="+mn-lt"/>
                          <a:ea typeface="+mn-ea"/>
                          <a:cs typeface="+mn-cs"/>
                        </a:rPr>
                        <a:t/>
                      </a:r>
                      <a:br>
                        <a:rPr lang="en-US" altLang="ko-KR" sz="1200" b="0" kern="1200" spc="-100" dirty="0">
                          <a:ln>
                            <a:solidFill>
                              <a:schemeClr val="bg2">
                                <a:alpha val="0"/>
                              </a:schemeClr>
                            </a:solidFill>
                          </a:ln>
                          <a:solidFill>
                            <a:srgbClr val="262626"/>
                          </a:solidFill>
                          <a:latin typeface="+mn-lt"/>
                          <a:ea typeface="+mn-ea"/>
                          <a:cs typeface="+mn-cs"/>
                        </a:rPr>
                      </a:b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err="1">
                          <a:ln>
                            <a:solidFill>
                              <a:schemeClr val="bg2">
                                <a:alpha val="0"/>
                              </a:schemeClr>
                            </a:solidFill>
                          </a:ln>
                          <a:solidFill>
                            <a:srgbClr val="262626"/>
                          </a:solidFill>
                          <a:latin typeface="+mn-lt"/>
                          <a:ea typeface="+mn-ea"/>
                          <a:cs typeface="+mn-cs"/>
                        </a:rPr>
                        <a:t>교수자</a:t>
                      </a:r>
                      <a:r>
                        <a:rPr lang="ko-KR" altLang="en-US" sz="1200" b="0" kern="1200" spc="-100" dirty="0">
                          <a:ln>
                            <a:solidFill>
                              <a:schemeClr val="bg2">
                                <a:alpha val="0"/>
                              </a:schemeClr>
                            </a:solidFill>
                          </a:ln>
                          <a:solidFill>
                            <a:srgbClr val="262626"/>
                          </a:solidFill>
                          <a:latin typeface="+mn-lt"/>
                          <a:ea typeface="+mn-ea"/>
                          <a:cs typeface="+mn-cs"/>
                        </a:rPr>
                        <a:t> 코칭 및 피드백</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시각</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청각</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내용</a:t>
                      </a:r>
                      <a:r>
                        <a:rPr lang="en-US" altLang="ko-KR" sz="1200" b="0" kern="1200" spc="-100" dirty="0">
                          <a:ln>
                            <a:solidFill>
                              <a:schemeClr val="bg2">
                                <a:alpha val="0"/>
                              </a:schemeClr>
                            </a:solidFill>
                          </a:ln>
                          <a:solidFill>
                            <a:srgbClr val="262626"/>
                          </a:solidFill>
                          <a:latin typeface="+mn-lt"/>
                          <a:ea typeface="+mn-ea"/>
                          <a:cs typeface="+mn-cs"/>
                        </a:rPr>
                        <a:t>)</a:t>
                      </a:r>
                      <a:endParaRPr lang="en-US" altLang="ko-KR" sz="1200" b="0" kern="1200" spc="-100" baseline="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lt"/>
                          <a:ea typeface="+mn-ea"/>
                          <a:cs typeface="+mn-cs"/>
                        </a:rPr>
                        <a:t>-</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4H</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개별활동</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및</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피드백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5492820"/>
                  </a:ext>
                </a:extLst>
              </a:tr>
            </a:tbl>
          </a:graphicData>
        </a:graphic>
      </p:graphicFrame>
    </p:spTree>
    <p:extLst>
      <p:ext uri="{BB962C8B-B14F-4D97-AF65-F5344CB8AC3E}">
        <p14:creationId xmlns:p14="http://schemas.microsoft.com/office/powerpoint/2010/main" val="317054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BA5D2258-6C3B-4971-860F-489CB7A2B175}"/>
              </a:ext>
            </a:extLst>
          </p:cNvPr>
          <p:cNvGraphicFramePr>
            <a:graphicFrameLocks noGrp="1"/>
          </p:cNvGraphicFramePr>
          <p:nvPr>
            <p:extLst>
              <p:ext uri="{D42A27DB-BD31-4B8C-83A1-F6EECF244321}">
                <p14:modId xmlns:p14="http://schemas.microsoft.com/office/powerpoint/2010/main" val="3832715073"/>
              </p:ext>
            </p:extLst>
          </p:nvPr>
        </p:nvGraphicFramePr>
        <p:xfrm>
          <a:off x="573088" y="1233487"/>
          <a:ext cx="11045825" cy="5557568"/>
        </p:xfrm>
        <a:graphic>
          <a:graphicData uri="http://schemas.openxmlformats.org/drawingml/2006/table">
            <a:tbl>
              <a:tblPr>
                <a:tableStyleId>{5940675A-B579-460E-94D1-54222C63F5DA}</a:tableStyleId>
              </a:tblPr>
              <a:tblGrid>
                <a:gridCol w="667484">
                  <a:extLst>
                    <a:ext uri="{9D8B030D-6E8A-4147-A177-3AD203B41FA5}">
                      <a16:colId xmlns:a16="http://schemas.microsoft.com/office/drawing/2014/main" val="1209987001"/>
                    </a:ext>
                  </a:extLst>
                </a:gridCol>
                <a:gridCol w="1383931">
                  <a:extLst>
                    <a:ext uri="{9D8B030D-6E8A-4147-A177-3AD203B41FA5}">
                      <a16:colId xmlns:a16="http://schemas.microsoft.com/office/drawing/2014/main" val="1238649822"/>
                    </a:ext>
                  </a:extLst>
                </a:gridCol>
                <a:gridCol w="7077436">
                  <a:extLst>
                    <a:ext uri="{9D8B030D-6E8A-4147-A177-3AD203B41FA5}">
                      <a16:colId xmlns:a16="http://schemas.microsoft.com/office/drawing/2014/main" val="3739468052"/>
                    </a:ext>
                  </a:extLst>
                </a:gridCol>
                <a:gridCol w="1916974">
                  <a:extLst>
                    <a:ext uri="{9D8B030D-6E8A-4147-A177-3AD203B41FA5}">
                      <a16:colId xmlns:a16="http://schemas.microsoft.com/office/drawing/2014/main" val="1214354423"/>
                    </a:ext>
                  </a:extLst>
                </a:gridCol>
              </a:tblGrid>
              <a:tr h="1025580">
                <a:tc>
                  <a:txBody>
                    <a:bodyPr/>
                    <a:lstStyle/>
                    <a:p>
                      <a:pPr marL="0" marR="0" indent="0" algn="ctr" fontAlgn="base" latinLnBrk="0">
                        <a:lnSpc>
                          <a:spcPct val="160000"/>
                        </a:lnSpc>
                        <a:spcBef>
                          <a:spcPts val="0"/>
                        </a:spcBef>
                        <a:spcAft>
                          <a:spcPts val="0"/>
                        </a:spcAft>
                      </a:pPr>
                      <a:r>
                        <a:rPr lang="en-US" altLang="ko-KR" sz="2400" b="1" kern="0" spc="0" dirty="0">
                          <a:solidFill>
                            <a:schemeClr val="tx1"/>
                          </a:solidFill>
                          <a:effectLst/>
                          <a:latin typeface="맑은 고딕" panose="020B0503020000020004" pitchFamily="50" charset="-127"/>
                          <a:ea typeface="맑은 고딕" panose="020B0503020000020004" pitchFamily="50" charset="-127"/>
                        </a:rPr>
                        <a:t>No</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solidFill>
                            <a:srgbClr val="000000"/>
                          </a:solidFill>
                          <a:effectLst/>
                          <a:latin typeface="맑은 고딕" panose="020B0503020000020004" pitchFamily="50" charset="-127"/>
                          <a:ea typeface="맑은 고딕" panose="020B0503020000020004" pitchFamily="50" charset="-127"/>
                        </a:rPr>
                        <a:t>기간</a:t>
                      </a: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effectLst/>
                          <a:latin typeface="맑은 고딕" panose="020B0503020000020004" pitchFamily="50" charset="-127"/>
                          <a:ea typeface="맑은 고딕" panose="020B0503020000020004" pitchFamily="50" charset="-127"/>
                        </a:rPr>
                        <a:t>수행활동 간단 설명</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solidFill>
                            <a:schemeClr val="tx1"/>
                          </a:solidFill>
                          <a:effectLst/>
                          <a:latin typeface="맑은 고딕" panose="020B0503020000020004" pitchFamily="50" charset="-127"/>
                          <a:ea typeface="맑은 고딕" panose="020B0503020000020004" pitchFamily="50" charset="-127"/>
                        </a:rPr>
                        <a:t>핵심역량 키워드</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extLst>
                  <a:ext uri="{0D108BD9-81ED-4DB2-BD59-A6C34878D82A}">
                    <a16:rowId xmlns:a16="http://schemas.microsoft.com/office/drawing/2014/main" val="1458797359"/>
                  </a:ext>
                </a:extLst>
              </a:tr>
              <a:tr h="856604">
                <a:tc>
                  <a:txBody>
                    <a:bodyPr/>
                    <a:lstStyle/>
                    <a:p>
                      <a:pPr marL="0" marR="0" indent="0" algn="ctr" fontAlgn="base" latinLnBrk="0">
                        <a:lnSpc>
                          <a:spcPct val="160000"/>
                        </a:lnSpc>
                        <a:spcBef>
                          <a:spcPts val="0"/>
                        </a:spcBef>
                        <a:spcAft>
                          <a:spcPts val="0"/>
                        </a:spcAft>
                      </a:pPr>
                      <a:r>
                        <a:rPr lang="en-US" sz="2000" b="1" kern="0" spc="0" dirty="0">
                          <a:solidFill>
                            <a:srgbClr val="000000"/>
                          </a:solidFill>
                          <a:effectLst/>
                          <a:latin typeface="맑은 고딕" panose="020B0503020000020004" pitchFamily="50" charset="-127"/>
                          <a:ea typeface="맑은 고딕" panose="020B0503020000020004" pitchFamily="50" charset="-127"/>
                        </a:rPr>
                        <a:t>1</a:t>
                      </a:r>
                    </a:p>
                  </a:txBody>
                  <a:tcPr marL="56930" marR="56930" marT="15739" marB="15739" anchor="ctr"/>
                </a:tc>
                <a:tc>
                  <a:txBody>
                    <a:bodyPr/>
                    <a:lstStyle/>
                    <a:p>
                      <a:pPr algn="ctr"/>
                      <a:r>
                        <a:rPr lang="en-US" altLang="ko-KR" sz="1400" b="1" dirty="0" smtClean="0"/>
                        <a:t>2</a:t>
                      </a:r>
                      <a:r>
                        <a:rPr lang="ko-KR" altLang="en-US" sz="1400" b="1" dirty="0" smtClean="0"/>
                        <a:t>년</a:t>
                      </a:r>
                      <a:endParaRPr lang="ko-KR" altLang="en-US" sz="1400" b="1" dirty="0"/>
                    </a:p>
                  </a:txBody>
                  <a:tcPr marL="56930" marR="56930" marT="15739" marB="15739" anchor="ctr"/>
                </a:tc>
                <a:tc>
                  <a:txBody>
                    <a:bodyPr/>
                    <a:lstStyle/>
                    <a:p>
                      <a:pPr algn="ctr"/>
                      <a:r>
                        <a:rPr lang="en-US" altLang="ko-KR" sz="1400" b="1" dirty="0" smtClean="0"/>
                        <a:t> ROTC </a:t>
                      </a:r>
                      <a:r>
                        <a:rPr lang="ko-KR" altLang="en-US" sz="1400" b="1" dirty="0" err="1" smtClean="0"/>
                        <a:t>통신장교</a:t>
                      </a:r>
                      <a:r>
                        <a:rPr lang="ko-KR" altLang="en-US" sz="1400" b="1" dirty="0" smtClean="0"/>
                        <a:t> 군 생활</a:t>
                      </a:r>
                      <a:endParaRPr lang="ko-KR" altLang="en-US" sz="1400" b="1" dirty="0"/>
                    </a:p>
                  </a:txBody>
                  <a:tcPr marL="56930" marR="56930" marT="15739" marB="15739" anchor="ctr"/>
                </a:tc>
                <a:tc>
                  <a:txBody>
                    <a:bodyPr/>
                    <a:lstStyle/>
                    <a:p>
                      <a:pPr algn="ctr"/>
                      <a:r>
                        <a:rPr lang="ko-KR" altLang="en-US" sz="1400" b="1" dirty="0" smtClean="0"/>
                        <a:t>의사소통</a:t>
                      </a:r>
                      <a:endParaRPr lang="en-US" altLang="ko-KR" sz="1400" b="1" dirty="0" smtClean="0"/>
                    </a:p>
                    <a:p>
                      <a:pPr algn="ctr"/>
                      <a:r>
                        <a:rPr lang="ko-KR" altLang="en-US" sz="1400" b="1" dirty="0" smtClean="0"/>
                        <a:t>성실함</a:t>
                      </a:r>
                      <a:endParaRPr lang="ko-KR" altLang="en-US" sz="1400" b="1" dirty="0"/>
                    </a:p>
                  </a:txBody>
                  <a:tcPr marL="56930" marR="56930" marT="15739" marB="15739" anchor="ctr"/>
                </a:tc>
                <a:extLst>
                  <a:ext uri="{0D108BD9-81ED-4DB2-BD59-A6C34878D82A}">
                    <a16:rowId xmlns:a16="http://schemas.microsoft.com/office/drawing/2014/main" val="208014185"/>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2</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1400" b="1" kern="0" spc="0" dirty="0" smtClean="0">
                          <a:solidFill>
                            <a:srgbClr val="000000"/>
                          </a:solidFill>
                          <a:effectLst/>
                          <a:latin typeface="맑은 고딕" panose="020B0503020000020004" pitchFamily="50" charset="-127"/>
                          <a:ea typeface="맑은 고딕" panose="020B0503020000020004" pitchFamily="50" charset="-127"/>
                        </a:rPr>
                        <a:t>6</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개월</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mn-ea"/>
                        </a:rPr>
                        <a:t>대학교 졸업작품</a:t>
                      </a:r>
                      <a:endParaRPr lang="ko-KR" altLang="en-US" sz="1400" b="1" kern="0" spc="0" dirty="0">
                        <a:solidFill>
                          <a:srgbClr val="000000"/>
                        </a:solidFill>
                        <a:effectLst/>
                        <a:latin typeface="맑은 고딕" panose="020B0503020000020004" pitchFamily="50" charset="-127"/>
                        <a:ea typeface="+mn-ea"/>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mn-ea"/>
                        </a:rPr>
                        <a:t>의사소통</a:t>
                      </a:r>
                      <a:endParaRPr lang="en-US" altLang="ko-KR" sz="1400" b="1" kern="0" spc="0" dirty="0" smtClean="0">
                        <a:solidFill>
                          <a:srgbClr val="000000"/>
                        </a:solidFill>
                        <a:effectLst/>
                        <a:latin typeface="맑은 고딕" panose="020B0503020000020004" pitchFamily="50" charset="-127"/>
                        <a:ea typeface="+mn-ea"/>
                      </a:endParaRPr>
                    </a:p>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mn-ea"/>
                        </a:rPr>
                        <a:t>창의성</a:t>
                      </a:r>
                      <a:endParaRPr lang="ko-KR" altLang="en-US" sz="1400" b="1" kern="0" spc="0" dirty="0">
                        <a:solidFill>
                          <a:srgbClr val="000000"/>
                        </a:solidFill>
                        <a:effectLst/>
                        <a:latin typeface="맑은 고딕" panose="020B0503020000020004" pitchFamily="50" charset="-127"/>
                        <a:ea typeface="+mn-ea"/>
                      </a:endParaRPr>
                    </a:p>
                  </a:txBody>
                  <a:tcPr marL="56930" marR="56930" marT="15739" marB="15739" anchor="ctr"/>
                </a:tc>
                <a:extLst>
                  <a:ext uri="{0D108BD9-81ED-4DB2-BD59-A6C34878D82A}">
                    <a16:rowId xmlns:a16="http://schemas.microsoft.com/office/drawing/2014/main" val="2470383402"/>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3</a:t>
                      </a:r>
                    </a:p>
                  </a:txBody>
                  <a:tcPr marL="56930" marR="56930" marT="15739" marB="15739" anchor="ctr"/>
                </a:tc>
                <a:tc>
                  <a:txBody>
                    <a:bodyPr/>
                    <a:lstStyle/>
                    <a:p>
                      <a:pPr marL="0" marR="0" indent="0" algn="ctr" defTabSz="914400" rtl="0" eaLnBrk="1" fontAlgn="base" latinLnBrk="0" hangingPunct="1">
                        <a:lnSpc>
                          <a:spcPct val="160000"/>
                        </a:lnSpc>
                        <a:spcBef>
                          <a:spcPts val="0"/>
                        </a:spcBef>
                        <a:spcAft>
                          <a:spcPts val="0"/>
                        </a:spcAft>
                        <a:buClrTx/>
                        <a:buSzTx/>
                        <a:buFontTx/>
                        <a:buNone/>
                        <a:tabLst/>
                        <a:defRPr/>
                      </a:pPr>
                      <a:r>
                        <a:rPr lang="en-US" altLang="ko-KR" sz="1400" b="1" kern="0" spc="0" dirty="0" smtClean="0">
                          <a:solidFill>
                            <a:srgbClr val="000000"/>
                          </a:solidFill>
                          <a:effectLst/>
                          <a:latin typeface="맑은 고딕" panose="020B0503020000020004" pitchFamily="50" charset="-127"/>
                          <a:ea typeface="+mn-ea"/>
                        </a:rPr>
                        <a:t>1</a:t>
                      </a:r>
                      <a:r>
                        <a:rPr lang="ko-KR" altLang="en-US" sz="1400" b="1" kern="0" spc="0" dirty="0" smtClean="0">
                          <a:solidFill>
                            <a:srgbClr val="000000"/>
                          </a:solidFill>
                          <a:effectLst/>
                          <a:latin typeface="맑은 고딕" panose="020B0503020000020004" pitchFamily="50" charset="-127"/>
                          <a:ea typeface="+mn-ea"/>
                        </a:rPr>
                        <a:t>년</a:t>
                      </a:r>
                      <a:endParaRPr lang="en-US" altLang="ko-KR" sz="1400" b="1" kern="0" spc="0" dirty="0">
                        <a:solidFill>
                          <a:srgbClr val="000000"/>
                        </a:solidFill>
                        <a:effectLst/>
                        <a:latin typeface="맑은 고딕" panose="020B0503020000020004" pitchFamily="50" charset="-127"/>
                        <a:ea typeface="+mn-ea"/>
                      </a:endParaRPr>
                    </a:p>
                  </a:txBody>
                  <a:tcPr marL="56930" marR="56930" marT="15739" marB="15739" anchor="ctr"/>
                </a:tc>
                <a:tc>
                  <a:txBody>
                    <a:bodyPr/>
                    <a:lstStyle/>
                    <a:p>
                      <a:pPr marL="0" marR="0" indent="0" algn="ctr" defTabSz="914400" rtl="0" eaLnBrk="1" fontAlgn="base" latinLnBrk="1" hangingPunct="1">
                        <a:lnSpc>
                          <a:spcPct val="160000"/>
                        </a:lnSpc>
                        <a:spcBef>
                          <a:spcPts val="0"/>
                        </a:spcBef>
                        <a:spcAft>
                          <a:spcPts val="0"/>
                        </a:spcAft>
                        <a:buClrTx/>
                        <a:buSzTx/>
                        <a:buFontTx/>
                        <a:buNone/>
                        <a:tabLst/>
                        <a:defRPr/>
                      </a:pPr>
                      <a:r>
                        <a:rPr lang="ko-KR" altLang="en-US" sz="1400" b="1" kern="0" spc="0" dirty="0" err="1" smtClean="0">
                          <a:solidFill>
                            <a:srgbClr val="000000"/>
                          </a:solidFill>
                          <a:effectLst/>
                          <a:latin typeface="맑은 고딕" panose="020B0503020000020004" pitchFamily="50" charset="-127"/>
                          <a:ea typeface="맑은 고딕" panose="020B0503020000020004" pitchFamily="50" charset="-127"/>
                        </a:rPr>
                        <a:t>임관시험</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 </a:t>
                      </a:r>
                      <a:r>
                        <a:rPr lang="en-US" altLang="ko-KR" sz="1400" b="1" kern="0" spc="0" dirty="0" smtClean="0">
                          <a:solidFill>
                            <a:srgbClr val="000000"/>
                          </a:solidFill>
                          <a:effectLst/>
                          <a:latin typeface="맑은 고딕" panose="020B0503020000020004" pitchFamily="50" charset="-127"/>
                          <a:ea typeface="맑은 고딕" panose="020B0503020000020004" pitchFamily="50" charset="-127"/>
                        </a:rPr>
                        <a:t>+ </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졸업작품</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defTabSz="914400" rtl="0" eaLnBrk="1" fontAlgn="base" latinLnBrk="1" hangingPunct="1">
                        <a:lnSpc>
                          <a:spcPct val="160000"/>
                        </a:lnSpc>
                        <a:spcBef>
                          <a:spcPts val="0"/>
                        </a:spcBef>
                        <a:spcAft>
                          <a:spcPts val="0"/>
                        </a:spcAft>
                        <a:buClrTx/>
                        <a:buSzTx/>
                        <a:buFontTx/>
                        <a:buNone/>
                        <a:tabLst/>
                        <a:defRPr/>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성실함</a:t>
                      </a:r>
                      <a:endParaRPr lang="en-US" altLang="ko-KR" sz="1400" b="1" kern="0" spc="0" dirty="0" smtClean="0">
                        <a:solidFill>
                          <a:srgbClr val="000000"/>
                        </a:solidFill>
                        <a:effectLst/>
                        <a:latin typeface="맑은 고딕" panose="020B0503020000020004" pitchFamily="50" charset="-127"/>
                        <a:ea typeface="맑은 고딕" panose="020B0503020000020004" pitchFamily="50" charset="-127"/>
                      </a:endParaRPr>
                    </a:p>
                    <a:p>
                      <a:pPr marL="0" marR="0" indent="0" algn="ctr" defTabSz="914400" rtl="0" eaLnBrk="1" fontAlgn="base" latinLnBrk="1" hangingPunct="1">
                        <a:lnSpc>
                          <a:spcPct val="160000"/>
                        </a:lnSpc>
                        <a:spcBef>
                          <a:spcPts val="0"/>
                        </a:spcBef>
                        <a:spcAft>
                          <a:spcPts val="0"/>
                        </a:spcAft>
                        <a:buClrTx/>
                        <a:buSzTx/>
                        <a:buFontTx/>
                        <a:buNone/>
                        <a:tabLst/>
                        <a:defRPr/>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계획성</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3714471761"/>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4</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1400" b="1" kern="0" spc="0" dirty="0" smtClean="0">
                          <a:solidFill>
                            <a:srgbClr val="000000"/>
                          </a:solidFill>
                          <a:effectLst/>
                          <a:latin typeface="맑은 고딕" panose="020B0503020000020004" pitchFamily="50" charset="-127"/>
                          <a:ea typeface="맑은 고딕" panose="020B0503020000020004" pitchFamily="50" charset="-127"/>
                        </a:rPr>
                        <a:t>6</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개월</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en-US" altLang="ko-KR" sz="1400" b="1" kern="0" spc="0" dirty="0" smtClean="0">
                          <a:solidFill>
                            <a:srgbClr val="000000"/>
                          </a:solidFill>
                          <a:effectLst/>
                          <a:latin typeface="맑은 고딕" panose="020B0503020000020004" pitchFamily="50" charset="-127"/>
                          <a:ea typeface="맑은 고딕" panose="020B0503020000020004" pitchFamily="50" charset="-127"/>
                        </a:rPr>
                        <a:t>4</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차 산업혁명 선도인력양성</a:t>
                      </a: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전문성</a:t>
                      </a:r>
                      <a:endParaRPr lang="en-US" altLang="ko-KR" sz="1400" b="1" kern="0" spc="0" dirty="0" smtClean="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분석적 사고</a:t>
                      </a:r>
                      <a:endParaRPr lang="en-US" altLang="ko-KR" sz="1400" b="1" kern="0" spc="0" dirty="0" smtClean="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꼼꼼</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함</a:t>
                      </a: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10004"/>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5</a:t>
                      </a:r>
                    </a:p>
                  </a:txBody>
                  <a:tcPr marL="56930" marR="56930" marT="15739" marB="15739" anchor="ctr"/>
                </a:tc>
                <a:tc>
                  <a:txBody>
                    <a:bodyPr/>
                    <a:lstStyle/>
                    <a:p>
                      <a:pPr marL="0" marR="0" indent="0" algn="ctr" fontAlgn="base" latinLnBrk="0">
                        <a:lnSpc>
                          <a:spcPct val="160000"/>
                        </a:lnSpc>
                        <a:spcBef>
                          <a:spcPts val="0"/>
                        </a:spcBef>
                        <a:spcAft>
                          <a:spcPts val="0"/>
                        </a:spcAft>
                      </a:pP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3333631222"/>
                  </a:ext>
                </a:extLst>
              </a:tr>
            </a:tbl>
          </a:graphicData>
        </a:graphic>
      </p:graphicFrame>
      <p:sp>
        <p:nvSpPr>
          <p:cNvPr id="3" name="제목 2">
            <a:extLst>
              <a:ext uri="{FF2B5EF4-FFF2-40B4-BE49-F238E27FC236}">
                <a16:creationId xmlns:a16="http://schemas.microsoft.com/office/drawing/2014/main" id="{FFD96014-645B-4FFE-AC87-252CCBA0DD2B}"/>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p>
        </p:txBody>
      </p:sp>
    </p:spTree>
    <p:extLst>
      <p:ext uri="{BB962C8B-B14F-4D97-AF65-F5344CB8AC3E}">
        <p14:creationId xmlns:p14="http://schemas.microsoft.com/office/powerpoint/2010/main" val="15418687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nvGraphicFramePr>
        <p:xfrm>
          <a:off x="573088" y="1233490"/>
          <a:ext cx="11045825" cy="5613783"/>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0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96317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B16CA90B-76B8-43FA-88B1-B34E9A80FDD7}"/>
              </a:ext>
            </a:extLst>
          </p:cNvPr>
          <p:cNvGraphicFramePr>
            <a:graphicFrameLocks noGrp="1"/>
          </p:cNvGraphicFramePr>
          <p:nvPr>
            <p:extLst>
              <p:ext uri="{D42A27DB-BD31-4B8C-83A1-F6EECF244321}">
                <p14:modId xmlns:p14="http://schemas.microsoft.com/office/powerpoint/2010/main" val="3260548203"/>
              </p:ext>
            </p:extLst>
          </p:nvPr>
        </p:nvGraphicFramePr>
        <p:xfrm>
          <a:off x="584200" y="1196975"/>
          <a:ext cx="10983913" cy="5394058"/>
        </p:xfrm>
        <a:graphic>
          <a:graphicData uri="http://schemas.openxmlformats.org/drawingml/2006/table">
            <a:tbl>
              <a:tblPr firstRow="1" bandRow="1">
                <a:tableStyleId>{5940675A-B579-460E-94D1-54222C63F5DA}</a:tableStyleId>
              </a:tblPr>
              <a:tblGrid>
                <a:gridCol w="3495610">
                  <a:extLst>
                    <a:ext uri="{9D8B030D-6E8A-4147-A177-3AD203B41FA5}">
                      <a16:colId xmlns:a16="http://schemas.microsoft.com/office/drawing/2014/main" val="20000"/>
                    </a:ext>
                  </a:extLst>
                </a:gridCol>
                <a:gridCol w="7488303">
                  <a:extLst>
                    <a:ext uri="{9D8B030D-6E8A-4147-A177-3AD203B41FA5}">
                      <a16:colId xmlns:a16="http://schemas.microsoft.com/office/drawing/2014/main" val="20001"/>
                    </a:ext>
                  </a:extLst>
                </a:gridCol>
              </a:tblGrid>
              <a:tr h="436963">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구분</a:t>
                      </a:r>
                    </a:p>
                  </a:txBody>
                  <a:tcPr marL="91435" marR="91435" marT="45717" marB="45717" anchor="ctr">
                    <a:solidFill>
                      <a:schemeClr val="bg1">
                        <a:lumMod val="85000"/>
                      </a:schemeClr>
                    </a:solidFill>
                  </a:tcPr>
                </a:tc>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내용</a:t>
                      </a:r>
                    </a:p>
                  </a:txBody>
                  <a:tcPr marL="91435" marR="91435" marT="45717" marB="45717" anchor="ctr">
                    <a:solidFill>
                      <a:schemeClr val="bg1">
                        <a:lumMod val="85000"/>
                      </a:schemeClr>
                    </a:solidFill>
                  </a:tcPr>
                </a:tc>
                <a:extLst>
                  <a:ext uri="{0D108BD9-81ED-4DB2-BD59-A6C34878D82A}">
                    <a16:rowId xmlns:a16="http://schemas.microsoft.com/office/drawing/2014/main" val="10000"/>
                  </a:ext>
                </a:extLst>
              </a:tr>
              <a:tr h="1064118">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직무의 정의</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800" b="0" i="0" kern="1200" dirty="0" err="1" smtClean="0">
                          <a:solidFill>
                            <a:schemeClr val="tx1"/>
                          </a:solidFill>
                          <a:effectLst/>
                          <a:latin typeface="+mn-lt"/>
                          <a:ea typeface="+mn-ea"/>
                          <a:cs typeface="+mn-cs"/>
                        </a:rPr>
                        <a:t>웹상에서</a:t>
                      </a:r>
                      <a:r>
                        <a:rPr lang="ko-KR" altLang="en-US" sz="1800" b="0" i="0" kern="1200" dirty="0" smtClean="0">
                          <a:solidFill>
                            <a:schemeClr val="tx1"/>
                          </a:solidFill>
                          <a:effectLst/>
                          <a:latin typeface="+mn-lt"/>
                          <a:ea typeface="+mn-ea"/>
                          <a:cs typeface="+mn-cs"/>
                        </a:rPr>
                        <a:t> 각종 자료들을 보여줄 수 있도록 웹 프로그래밍 언어를 이용하여 프로그램을 설계하고 작성한다</a:t>
                      </a:r>
                      <a:r>
                        <a:rPr lang="en-US" altLang="ko-KR" sz="1800" b="0" i="0" kern="1200" dirty="0" smtClean="0">
                          <a:solidFill>
                            <a:schemeClr val="tx1"/>
                          </a:solidFill>
                          <a:effectLst/>
                          <a:latin typeface="+mn-lt"/>
                          <a:ea typeface="+mn-ea"/>
                          <a:cs typeface="+mn-cs"/>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1"/>
                  </a:ext>
                </a:extLst>
              </a:tr>
              <a:tr h="198368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하는 일 중</a:t>
                      </a:r>
                      <a:endParaRPr lang="en-US" altLang="ko-KR" sz="2000" b="1" dirty="0">
                        <a:latin typeface="08서울남산체 M" panose="02020603020101020101" pitchFamily="18" charset="-127"/>
                        <a:ea typeface="08서울남산체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가능한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r>
                        <a:rPr lang="ko-KR" altLang="en-US" sz="1800" b="0" i="0" kern="1200" dirty="0" err="1" smtClean="0">
                          <a:solidFill>
                            <a:schemeClr val="tx1"/>
                          </a:solidFill>
                          <a:effectLst/>
                          <a:latin typeface="+mn-lt"/>
                          <a:ea typeface="+mn-ea"/>
                          <a:cs typeface="+mn-cs"/>
                        </a:rPr>
                        <a:t>웹상에</a:t>
                      </a:r>
                      <a:r>
                        <a:rPr lang="ko-KR" altLang="en-US" sz="1800" b="0" i="0" kern="1200" dirty="0" smtClean="0">
                          <a:solidFill>
                            <a:schemeClr val="tx1"/>
                          </a:solidFill>
                          <a:effectLst/>
                          <a:latin typeface="+mn-lt"/>
                          <a:ea typeface="+mn-ea"/>
                          <a:cs typeface="+mn-cs"/>
                        </a:rPr>
                        <a:t> 올릴 자료의 성격과 형태에 대한 요구를 파악하고 분석한다</a:t>
                      </a:r>
                      <a:r>
                        <a:rPr lang="en-US" altLang="ko-KR" sz="1800" b="0" i="0" kern="1200" dirty="0" smtClean="0">
                          <a:solidFill>
                            <a:schemeClr val="tx1"/>
                          </a:solidFill>
                          <a:effectLst/>
                          <a:latin typeface="+mn-lt"/>
                          <a:ea typeface="+mn-ea"/>
                          <a:cs typeface="+mn-cs"/>
                        </a:rPr>
                        <a:t>.</a:t>
                      </a:r>
                    </a:p>
                    <a:p>
                      <a:r>
                        <a:rPr lang="ko-KR" altLang="en-US" sz="1800" b="0" i="0" kern="1200" dirty="0" smtClean="0">
                          <a:solidFill>
                            <a:schemeClr val="tx1"/>
                          </a:solidFill>
                          <a:effectLst/>
                          <a:latin typeface="+mn-lt"/>
                          <a:ea typeface="+mn-ea"/>
                          <a:cs typeface="+mn-cs"/>
                        </a:rPr>
                        <a:t>프로그래밍언어</a:t>
                      </a:r>
                      <a:r>
                        <a:rPr lang="en-US" altLang="ko-KR" sz="1800" b="0" i="0" kern="1200" dirty="0" smtClean="0">
                          <a:solidFill>
                            <a:schemeClr val="tx1"/>
                          </a:solidFill>
                          <a:effectLst/>
                          <a:latin typeface="+mn-lt"/>
                          <a:ea typeface="+mn-ea"/>
                          <a:cs typeface="+mn-cs"/>
                        </a:rPr>
                        <a:t>(</a:t>
                      </a:r>
                      <a:r>
                        <a:rPr lang="en-US" altLang="ko-KR" sz="1800" b="0" i="0" kern="1200" dirty="0" err="1" smtClean="0">
                          <a:solidFill>
                            <a:schemeClr val="tx1"/>
                          </a:solidFill>
                          <a:effectLst/>
                          <a:latin typeface="+mn-lt"/>
                          <a:ea typeface="+mn-ea"/>
                          <a:cs typeface="+mn-cs"/>
                        </a:rPr>
                        <a:t>Php</a:t>
                      </a:r>
                      <a:r>
                        <a:rPr lang="en-US" altLang="ko-KR" sz="1800" b="0" i="0" kern="1200" dirty="0" smtClean="0">
                          <a:solidFill>
                            <a:schemeClr val="tx1"/>
                          </a:solidFill>
                          <a:effectLst/>
                          <a:latin typeface="+mn-lt"/>
                          <a:ea typeface="+mn-ea"/>
                          <a:cs typeface="+mn-cs"/>
                        </a:rPr>
                        <a:t>, Asp, Java, </a:t>
                      </a:r>
                      <a:r>
                        <a:rPr lang="en-US" altLang="ko-KR" sz="1800" b="0" i="0" kern="1200" dirty="0" err="1" smtClean="0">
                          <a:solidFill>
                            <a:schemeClr val="tx1"/>
                          </a:solidFill>
                          <a:effectLst/>
                          <a:latin typeface="+mn-lt"/>
                          <a:ea typeface="+mn-ea"/>
                          <a:cs typeface="+mn-cs"/>
                        </a:rPr>
                        <a:t>Jsp</a:t>
                      </a:r>
                      <a:r>
                        <a:rPr lang="en-US" altLang="ko-KR" sz="1800" b="0" i="0" kern="1200" dirty="0" smtClean="0">
                          <a:solidFill>
                            <a:schemeClr val="tx1"/>
                          </a:solidFill>
                          <a:effectLst/>
                          <a:latin typeface="+mn-lt"/>
                          <a:ea typeface="+mn-ea"/>
                          <a:cs typeface="+mn-cs"/>
                        </a:rPr>
                        <a:t> </a:t>
                      </a:r>
                      <a:r>
                        <a:rPr lang="ko-KR" altLang="en-US" sz="1800" b="0" i="0" kern="1200" dirty="0" smtClean="0">
                          <a:solidFill>
                            <a:schemeClr val="tx1"/>
                          </a:solidFill>
                          <a:effectLst/>
                          <a:latin typeface="+mn-lt"/>
                          <a:ea typeface="+mn-ea"/>
                          <a:cs typeface="+mn-cs"/>
                        </a:rPr>
                        <a:t>등</a:t>
                      </a:r>
                      <a:r>
                        <a:rPr lang="en-US" altLang="ko-KR" sz="1800" b="0" i="0" kern="1200" dirty="0" smtClean="0">
                          <a:solidFill>
                            <a:schemeClr val="tx1"/>
                          </a:solidFill>
                          <a:effectLst/>
                          <a:latin typeface="+mn-lt"/>
                          <a:ea typeface="+mn-ea"/>
                          <a:cs typeface="+mn-cs"/>
                        </a:rPr>
                        <a:t>)</a:t>
                      </a:r>
                      <a:r>
                        <a:rPr lang="ko-KR" altLang="en-US" sz="1800" b="0" i="0" kern="1200" dirty="0" smtClean="0">
                          <a:solidFill>
                            <a:schemeClr val="tx1"/>
                          </a:solidFill>
                          <a:effectLst/>
                          <a:latin typeface="+mn-lt"/>
                          <a:ea typeface="+mn-ea"/>
                          <a:cs typeface="+mn-cs"/>
                        </a:rPr>
                        <a:t>를 이용하여 프로그램을 코딩한다</a:t>
                      </a:r>
                      <a:r>
                        <a:rPr lang="en-US" altLang="ko-KR" sz="1800" b="0" i="0" kern="1200" dirty="0" smtClean="0">
                          <a:solidFill>
                            <a:schemeClr val="tx1"/>
                          </a:solidFill>
                          <a:effectLst/>
                          <a:latin typeface="+mn-lt"/>
                          <a:ea typeface="+mn-ea"/>
                          <a:cs typeface="+mn-cs"/>
                        </a:rPr>
                        <a:t>.</a:t>
                      </a:r>
                    </a:p>
                    <a:p>
                      <a:r>
                        <a:rPr lang="ko-KR" altLang="en-US" sz="1800" b="0" i="0" kern="1200" dirty="0" err="1" smtClean="0">
                          <a:solidFill>
                            <a:schemeClr val="tx1"/>
                          </a:solidFill>
                          <a:effectLst/>
                          <a:latin typeface="+mn-lt"/>
                          <a:ea typeface="+mn-ea"/>
                          <a:cs typeface="+mn-cs"/>
                        </a:rPr>
                        <a:t>웹상에서</a:t>
                      </a:r>
                      <a:r>
                        <a:rPr lang="ko-KR" altLang="en-US" sz="1800" b="0" i="0" kern="1200" dirty="0" smtClean="0">
                          <a:solidFill>
                            <a:schemeClr val="tx1"/>
                          </a:solidFill>
                          <a:effectLst/>
                          <a:latin typeface="+mn-lt"/>
                          <a:ea typeface="+mn-ea"/>
                          <a:cs typeface="+mn-cs"/>
                        </a:rPr>
                        <a:t> 테스트한 후 문제점을 확인하고 수정한다</a:t>
                      </a:r>
                      <a:r>
                        <a:rPr lang="en-US" altLang="ko-KR" sz="1800" b="0" i="0" kern="1200" dirty="0" smtClean="0">
                          <a:solidFill>
                            <a:schemeClr val="tx1"/>
                          </a:solidFill>
                          <a:effectLst/>
                          <a:latin typeface="+mn-lt"/>
                          <a:ea typeface="+mn-ea"/>
                          <a:cs typeface="+mn-cs"/>
                        </a:rPr>
                        <a:t>.</a:t>
                      </a:r>
                    </a:p>
                    <a:p>
                      <a:r>
                        <a:rPr lang="ko-KR" altLang="en-US" sz="1800" b="0" i="0" kern="1200" dirty="0" smtClean="0">
                          <a:solidFill>
                            <a:schemeClr val="tx1"/>
                          </a:solidFill>
                          <a:effectLst/>
                          <a:latin typeface="+mn-lt"/>
                          <a:ea typeface="+mn-ea"/>
                          <a:cs typeface="+mn-cs"/>
                        </a:rPr>
                        <a:t>기존에 개발된 프로그램을 유지 및 보수한다</a:t>
                      </a:r>
                      <a:r>
                        <a:rPr lang="en-US" altLang="ko-KR" sz="1800" b="0" i="0" kern="1200" dirty="0" smtClean="0">
                          <a:solidFill>
                            <a:schemeClr val="tx1"/>
                          </a:solidFill>
                          <a:effectLst/>
                          <a:latin typeface="+mn-lt"/>
                          <a:ea typeface="+mn-ea"/>
                          <a:cs typeface="+mn-cs"/>
                        </a:rPr>
                        <a:t>.</a:t>
                      </a:r>
                    </a:p>
                    <a:p>
                      <a:r>
                        <a:rPr lang="ko-KR" altLang="en-US" sz="1800" b="0" i="0" kern="1200" dirty="0" smtClean="0">
                          <a:solidFill>
                            <a:schemeClr val="tx1"/>
                          </a:solidFill>
                          <a:effectLst/>
                          <a:latin typeface="+mn-lt"/>
                          <a:ea typeface="+mn-ea"/>
                          <a:cs typeface="+mn-cs"/>
                        </a:rPr>
                        <a:t>웹디자이너와 업무를 협의한다</a:t>
                      </a:r>
                      <a:r>
                        <a:rPr lang="en-US" altLang="ko-KR" sz="1800" b="0" i="0" kern="1200" dirty="0" smtClean="0">
                          <a:solidFill>
                            <a:schemeClr val="tx1"/>
                          </a:solidFill>
                          <a:effectLst/>
                          <a:latin typeface="+mn-lt"/>
                          <a:ea typeface="+mn-ea"/>
                          <a:cs typeface="+mn-cs"/>
                        </a:rPr>
                        <a:t>.</a:t>
                      </a:r>
                    </a:p>
                    <a:p>
                      <a:pPr algn="ctr" latinLnBrk="1"/>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2569688940"/>
                  </a:ext>
                </a:extLst>
              </a:tr>
              <a:tr h="107773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필요로 하는 것 중 나에게 있는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smtClean="0">
                          <a:latin typeface="08서울남산체 M" panose="02020603020101020101" pitchFamily="18" charset="-127"/>
                          <a:ea typeface="08서울남산체 M" panose="02020603020101020101" pitchFamily="18" charset="-127"/>
                        </a:rPr>
                        <a:t>웹 구축에 필요한 프로그래밍 언어</a:t>
                      </a:r>
                      <a:r>
                        <a:rPr lang="en-US" altLang="ko-KR" sz="2000" dirty="0" smtClean="0">
                          <a:latin typeface="08서울남산체 M" panose="02020603020101020101" pitchFamily="18" charset="-127"/>
                          <a:ea typeface="08서울남산체 M" panose="02020603020101020101" pitchFamily="18" charset="-127"/>
                        </a:rPr>
                        <a:t>(JAVA,</a:t>
                      </a:r>
                      <a:r>
                        <a:rPr lang="en-US" altLang="ko-KR" sz="2000" baseline="0" dirty="0" smtClean="0">
                          <a:latin typeface="08서울남산체 M" panose="02020603020101020101" pitchFamily="18" charset="-127"/>
                          <a:ea typeface="08서울남산체 M" panose="02020603020101020101" pitchFamily="18" charset="-127"/>
                        </a:rPr>
                        <a:t> HTML, CSS, JSP</a:t>
                      </a:r>
                      <a:r>
                        <a:rPr lang="en-US" altLang="ko-KR" sz="2000" dirty="0" smtClean="0">
                          <a:latin typeface="08서울남산체 M" panose="02020603020101020101" pitchFamily="18" charset="-127"/>
                          <a:ea typeface="08서울남산체 M" panose="02020603020101020101" pitchFamily="18" charset="-127"/>
                        </a:rPr>
                        <a:t>)</a:t>
                      </a:r>
                      <a:r>
                        <a:rPr lang="ko-KR" altLang="en-US" sz="2000" dirty="0" smtClean="0">
                          <a:latin typeface="08서울남산체 M" panose="02020603020101020101" pitchFamily="18" charset="-127"/>
                          <a:ea typeface="08서울남산체 M" panose="02020603020101020101" pitchFamily="18" charset="-127"/>
                        </a:rPr>
                        <a:t>와</a:t>
                      </a:r>
                      <a:r>
                        <a:rPr lang="en-US" altLang="ko-KR" sz="2000" dirty="0" smtClean="0">
                          <a:latin typeface="08서울남산체 M" panose="02020603020101020101" pitchFamily="18" charset="-127"/>
                          <a:ea typeface="08서울남산체 M" panose="02020603020101020101" pitchFamily="18" charset="-127"/>
                        </a:rPr>
                        <a:t> </a:t>
                      </a:r>
                      <a:r>
                        <a:rPr lang="ko-KR" altLang="en-US" sz="2000" dirty="0" smtClean="0">
                          <a:latin typeface="08서울남산체 M" panose="02020603020101020101" pitchFamily="18" charset="-127"/>
                          <a:ea typeface="08서울남산체 M" panose="02020603020101020101" pitchFamily="18" charset="-127"/>
                        </a:rPr>
                        <a:t>데이터베이스 기술을 갖고있다</a:t>
                      </a:r>
                      <a:r>
                        <a:rPr lang="en-US" altLang="ko-KR" sz="2000" dirty="0" smtClean="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2"/>
                  </a:ext>
                </a:extLst>
              </a:tr>
              <a:tr h="77309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관련 성격 중</a:t>
                      </a:r>
                      <a:endParaRPr lang="en-US" altLang="ko-KR" sz="2000" b="1" dirty="0">
                        <a:latin typeface="08서울남산체 M" panose="02020603020101020101" pitchFamily="18" charset="-127"/>
                        <a:ea typeface="08서울남산체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나와 관련된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smtClean="0">
                          <a:latin typeface="08서울남산체 M" panose="02020603020101020101" pitchFamily="18" charset="-127"/>
                          <a:ea typeface="08서울남산체 M" panose="02020603020101020101" pitchFamily="18" charset="-127"/>
                        </a:rPr>
                        <a:t>분석적 사고</a:t>
                      </a:r>
                      <a:endParaRPr lang="en-US" altLang="ko-KR" sz="2000" dirty="0" smtClean="0">
                        <a:latin typeface="08서울남산체 M" panose="02020603020101020101" pitchFamily="18" charset="-127"/>
                        <a:ea typeface="08서울남산체 M" panose="02020603020101020101" pitchFamily="18" charset="-127"/>
                      </a:endParaRPr>
                    </a:p>
                    <a:p>
                      <a:pPr algn="ctr" latinLnBrk="1"/>
                      <a:r>
                        <a:rPr lang="ko-KR" altLang="en-US" sz="2000" dirty="0" smtClean="0">
                          <a:latin typeface="08서울남산체 M" panose="02020603020101020101" pitchFamily="18" charset="-127"/>
                          <a:ea typeface="08서울남산체 M" panose="02020603020101020101" pitchFamily="18" charset="-127"/>
                        </a:rPr>
                        <a:t>꼼꼼함</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3"/>
                  </a:ext>
                </a:extLst>
              </a:tr>
            </a:tbl>
          </a:graphicData>
        </a:graphic>
      </p:graphicFrame>
      <p:sp>
        <p:nvSpPr>
          <p:cNvPr id="2" name="제목 1">
            <a:extLst>
              <a:ext uri="{FF2B5EF4-FFF2-40B4-BE49-F238E27FC236}">
                <a16:creationId xmlns:a16="http://schemas.microsoft.com/office/drawing/2014/main" id="{FC1109E6-D3EC-422E-86EC-601F310012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직무 분석</a:t>
            </a:r>
          </a:p>
        </p:txBody>
      </p:sp>
    </p:spTree>
    <p:extLst>
      <p:ext uri="{BB962C8B-B14F-4D97-AF65-F5344CB8AC3E}">
        <p14:creationId xmlns:p14="http://schemas.microsoft.com/office/powerpoint/2010/main" val="25908335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CBEDA4CD-471C-462F-AE3C-28CA97CC6EEC}"/>
              </a:ext>
            </a:extLst>
          </p:cNvPr>
          <p:cNvGrpSpPr/>
          <p:nvPr/>
        </p:nvGrpSpPr>
        <p:grpSpPr>
          <a:xfrm>
            <a:off x="210632" y="1086221"/>
            <a:ext cx="11408281" cy="5455867"/>
            <a:chOff x="210632" y="1086221"/>
            <a:chExt cx="8285443" cy="5455867"/>
          </a:xfrm>
        </p:grpSpPr>
        <p:sp>
          <p:nvSpPr>
            <p:cNvPr id="30" name="직사각형 29"/>
            <p:cNvSpPr/>
            <p:nvPr/>
          </p:nvSpPr>
          <p:spPr>
            <a:xfrm>
              <a:off x="1517907" y="312968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28008" y="4616093"/>
              <a:ext cx="5490679" cy="54899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17908" y="194844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14087" y="5728451"/>
              <a:ext cx="885634" cy="603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endParaRPr>
            </a:p>
          </p:txBody>
        </p:sp>
        <p:sp>
          <p:nvSpPr>
            <p:cNvPr id="23" name="직사각형 22"/>
            <p:cNvSpPr/>
            <p:nvPr/>
          </p:nvSpPr>
          <p:spPr>
            <a:xfrm>
              <a:off x="1517907" y="4686023"/>
              <a:ext cx="6953324" cy="400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직무에 있어서</a:t>
              </a:r>
              <a:endParaRPr lang="en-US" altLang="ko-KR" b="1" dirty="0">
                <a:solidFill>
                  <a:srgbClr val="FF0000"/>
                </a:solidFill>
                <a:latin typeface="맑은 고딕" panose="020B0503020000020004" pitchFamily="50" charset="-127"/>
                <a:ea typeface="맑은 고딕" panose="020B0503020000020004" pitchFamily="50" charset="-127"/>
              </a:endParaRPr>
            </a:p>
            <a:p>
              <a:r>
                <a:rPr lang="ko-KR" altLang="en-US" b="1" dirty="0">
                  <a:solidFill>
                    <a:srgbClr val="FF0000"/>
                  </a:solidFill>
                  <a:latin typeface="맑은 고딕" panose="020B0503020000020004" pitchFamily="50" charset="-127"/>
                  <a:ea typeface="맑은 고딕" panose="020B0503020000020004" pitchFamily="50" charset="-127"/>
                </a:rPr>
                <a:t>나의 강점은 어떻게 활용되어지는가</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nvGrpSpPr>
            <p:cNvPr id="6" name="그룹 5"/>
            <p:cNvGrpSpPr/>
            <p:nvPr/>
          </p:nvGrpSpPr>
          <p:grpSpPr>
            <a:xfrm>
              <a:off x="214088" y="1948440"/>
              <a:ext cx="927610" cy="1091854"/>
              <a:chOff x="431802" y="1948440"/>
              <a:chExt cx="927610" cy="1645164"/>
            </a:xfrm>
          </p:grpSpPr>
          <p:sp>
            <p:nvSpPr>
              <p:cNvPr id="14" name="직사각형 13"/>
              <p:cNvSpPr/>
              <p:nvPr/>
            </p:nvSpPr>
            <p:spPr>
              <a:xfrm>
                <a:off x="447606" y="2552664"/>
                <a:ext cx="885634" cy="5564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What</a:t>
                </a:r>
                <a:endParaRPr lang="ko-KR" altLang="en-US" b="1" dirty="0"/>
              </a:p>
            </p:txBody>
          </p:sp>
          <p:sp>
            <p:nvSpPr>
              <p:cNvPr id="5" name="직사각형 4"/>
              <p:cNvSpPr/>
              <p:nvPr/>
            </p:nvSpPr>
            <p:spPr>
              <a:xfrm>
                <a:off x="431802" y="1948440"/>
                <a:ext cx="927610" cy="16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224187" y="4602942"/>
              <a:ext cx="927610" cy="1939146"/>
              <a:chOff x="441901" y="5001645"/>
              <a:chExt cx="927610" cy="1540443"/>
            </a:xfrm>
          </p:grpSpPr>
          <p:sp>
            <p:nvSpPr>
              <p:cNvPr id="15" name="직사각형 14"/>
              <p:cNvSpPr/>
              <p:nvPr/>
            </p:nvSpPr>
            <p:spPr>
              <a:xfrm>
                <a:off x="457839" y="5568529"/>
                <a:ext cx="885634" cy="2933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Why</a:t>
                </a:r>
                <a:endParaRPr lang="ko-KR" altLang="en-US" b="1" dirty="0"/>
              </a:p>
            </p:txBody>
          </p:sp>
          <p:sp>
            <p:nvSpPr>
              <p:cNvPr id="20" name="직사각형 19"/>
              <p:cNvSpPr/>
              <p:nvPr/>
            </p:nvSpPr>
            <p:spPr>
              <a:xfrm>
                <a:off x="441901" y="5001645"/>
                <a:ext cx="927610" cy="154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직사각형 21"/>
            <p:cNvSpPr/>
            <p:nvPr/>
          </p:nvSpPr>
          <p:spPr>
            <a:xfrm>
              <a:off x="1528007" y="4602942"/>
              <a:ext cx="6946220" cy="193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214086" y="3138879"/>
              <a:ext cx="927610" cy="1365479"/>
              <a:chOff x="431800" y="3532579"/>
              <a:chExt cx="927610" cy="1365479"/>
            </a:xfrm>
          </p:grpSpPr>
          <p:sp>
            <p:nvSpPr>
              <p:cNvPr id="18" name="직사각형 17"/>
              <p:cNvSpPr/>
              <p:nvPr/>
            </p:nvSpPr>
            <p:spPr>
              <a:xfrm>
                <a:off x="431800" y="3532579"/>
                <a:ext cx="927610" cy="136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68085" y="3997611"/>
                <a:ext cx="845893" cy="369332"/>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How</a:t>
                </a:r>
                <a:endParaRPr lang="ko-KR" altLang="en-US" b="1" dirty="0"/>
              </a:p>
            </p:txBody>
          </p:sp>
        </p:grpSp>
        <p:sp>
          <p:nvSpPr>
            <p:cNvPr id="13" name="직사각형 12"/>
            <p:cNvSpPr/>
            <p:nvPr/>
          </p:nvSpPr>
          <p:spPr>
            <a:xfrm>
              <a:off x="210632" y="1086221"/>
              <a:ext cx="8285443" cy="746685"/>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ko-KR" altLang="en-US" sz="2800" dirty="0">
                  <a:solidFill>
                    <a:srgbClr val="FF0000"/>
                  </a:solidFill>
                  <a:latin typeface="HY헤드라인M" panose="02030600000101010101" pitchFamily="18" charset="-127"/>
                  <a:ea typeface="HY헤드라인M" panose="02030600000101010101" pitchFamily="18" charset="-127"/>
                </a:rPr>
                <a:t>당신의 강점은 무엇입니까</a:t>
              </a:r>
              <a:r>
                <a:rPr lang="en-US" altLang="ko-KR" sz="2800" dirty="0">
                  <a:solidFill>
                    <a:srgbClr val="FF0000"/>
                  </a:solidFill>
                  <a:latin typeface="HY헤드라인M" panose="02030600000101010101" pitchFamily="18" charset="-127"/>
                  <a:ea typeface="HY헤드라인M" panose="02030600000101010101" pitchFamily="18" charset="-127"/>
                </a:rPr>
                <a:t>?</a:t>
              </a:r>
              <a:endParaRPr lang="en-US" altLang="ko-KR" sz="2800" dirty="0">
                <a:solidFill>
                  <a:schemeClr val="tx1"/>
                </a:solidFill>
                <a:latin typeface="HY헤드라인M" panose="02030600000101010101" pitchFamily="18" charset="-127"/>
                <a:ea typeface="HY헤드라인M" panose="02030600000101010101" pitchFamily="18" charset="-127"/>
              </a:endParaRPr>
            </a:p>
          </p:txBody>
        </p:sp>
        <p:grpSp>
          <p:nvGrpSpPr>
            <p:cNvPr id="9" name="그룹 8"/>
            <p:cNvGrpSpPr/>
            <p:nvPr/>
          </p:nvGrpSpPr>
          <p:grpSpPr>
            <a:xfrm>
              <a:off x="1517907" y="1948441"/>
              <a:ext cx="6946222" cy="1095100"/>
              <a:chOff x="1735621" y="1948442"/>
              <a:chExt cx="6946222" cy="1424216"/>
            </a:xfrm>
          </p:grpSpPr>
          <p:sp>
            <p:nvSpPr>
              <p:cNvPr id="21" name="직사각형 20"/>
              <p:cNvSpPr/>
              <p:nvPr/>
            </p:nvSpPr>
            <p:spPr>
              <a:xfrm>
                <a:off x="1735621" y="1983629"/>
                <a:ext cx="5747280" cy="480329"/>
              </a:xfrm>
              <a:prstGeom prst="rect">
                <a:avLst/>
              </a:prstGeom>
              <a:noFill/>
            </p:spPr>
            <p:txBody>
              <a:bodyPr wrap="square">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직무를 수행하기 위해 요구되어지는 나의 강점</a:t>
                </a:r>
                <a:endParaRPr lang="ko-KR" altLang="en-US" b="1" dirty="0">
                  <a:solidFill>
                    <a:srgbClr val="FF0000"/>
                  </a:solidFill>
                </a:endParaRPr>
              </a:p>
            </p:txBody>
          </p:sp>
          <p:sp>
            <p:nvSpPr>
              <p:cNvPr id="17" name="직사각형 16"/>
              <p:cNvSpPr/>
              <p:nvPr/>
            </p:nvSpPr>
            <p:spPr>
              <a:xfrm>
                <a:off x="1735623" y="1948442"/>
                <a:ext cx="6946220" cy="14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1517907" y="3129681"/>
              <a:ext cx="6946221" cy="1374676"/>
              <a:chOff x="1735620" y="3523382"/>
              <a:chExt cx="6946221" cy="1374676"/>
            </a:xfrm>
          </p:grpSpPr>
          <p:sp>
            <p:nvSpPr>
              <p:cNvPr id="19" name="직사각형 18"/>
              <p:cNvSpPr/>
              <p:nvPr/>
            </p:nvSpPr>
            <p:spPr>
              <a:xfrm>
                <a:off x="1735621" y="3523382"/>
                <a:ext cx="6946220" cy="137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735620" y="3545245"/>
                <a:ext cx="3511294" cy="36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간단한 스토리</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상황</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행동</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결과</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sp>
          <p:nvSpPr>
            <p:cNvPr id="37" name="직사각형 36">
              <a:extLst>
                <a:ext uri="{FF2B5EF4-FFF2-40B4-BE49-F238E27FC236}">
                  <a16:creationId xmlns:a16="http://schemas.microsoft.com/office/drawing/2014/main" id="{E84B782D-D833-4D6C-8B72-DB9C8EB2D2E9}"/>
                </a:ext>
              </a:extLst>
            </p:cNvPr>
            <p:cNvSpPr/>
            <p:nvPr/>
          </p:nvSpPr>
          <p:spPr>
            <a:xfrm>
              <a:off x="1589363" y="2441760"/>
              <a:ext cx="6716769" cy="461665"/>
            </a:xfrm>
            <a:prstGeom prst="rect">
              <a:avLst/>
            </a:prstGeom>
            <a:solidFill>
              <a:schemeClr val="bg1"/>
            </a:solidFill>
          </p:spPr>
          <p:txBody>
            <a:bodyPr wrap="square">
              <a:spAutoFit/>
            </a:bodyPr>
            <a:lstStyle/>
            <a:p>
              <a:pPr algn="ctr"/>
              <a:r>
                <a:rPr lang="ko-KR" altLang="en-US" sz="2400" b="1" dirty="0" smtClean="0"/>
                <a:t>저의 강점은 분석적 사고입니다</a:t>
              </a:r>
              <a:endParaRPr lang="ko-KR" altLang="en-US" sz="2400" b="1" dirty="0"/>
            </a:p>
          </p:txBody>
        </p:sp>
        <p:sp>
          <p:nvSpPr>
            <p:cNvPr id="27" name="직사각형 26">
              <a:extLst>
                <a:ext uri="{FF2B5EF4-FFF2-40B4-BE49-F238E27FC236}">
                  <a16:creationId xmlns:a16="http://schemas.microsoft.com/office/drawing/2014/main" id="{E84B782D-D833-4D6C-8B72-DB9C8EB2D2E9}"/>
                </a:ext>
              </a:extLst>
            </p:cNvPr>
            <p:cNvSpPr/>
            <p:nvPr/>
          </p:nvSpPr>
          <p:spPr>
            <a:xfrm>
              <a:off x="1589363" y="3737211"/>
              <a:ext cx="6716769" cy="646331"/>
            </a:xfrm>
            <a:prstGeom prst="rect">
              <a:avLst/>
            </a:prstGeom>
            <a:solidFill>
              <a:schemeClr val="bg1"/>
            </a:solidFill>
          </p:spPr>
          <p:txBody>
            <a:bodyPr wrap="square">
              <a:spAutoFit/>
            </a:bodyPr>
            <a:lstStyle/>
            <a:p>
              <a:pPr algn="ctr"/>
              <a:r>
                <a:rPr lang="ko-KR" altLang="en-US" dirty="0" smtClean="0"/>
                <a:t>저는 장교로서 군 생활 한 것과 </a:t>
              </a:r>
              <a:r>
                <a:rPr lang="en-US" altLang="ko-KR" dirty="0" smtClean="0"/>
                <a:t>4</a:t>
              </a:r>
              <a:r>
                <a:rPr lang="ko-KR" altLang="en-US" dirty="0" err="1" smtClean="0"/>
                <a:t>차산업혁명</a:t>
              </a:r>
              <a:r>
                <a:rPr lang="ko-KR" altLang="en-US" dirty="0" smtClean="0"/>
                <a:t> 선도인력양성 교육에서 분석적 사고를 통해 프로젝트를 성공적으로 마무리 할 수 있었습니다</a:t>
              </a:r>
              <a:r>
                <a:rPr lang="en-US" altLang="ko-KR" dirty="0" smtClean="0"/>
                <a:t>.</a:t>
              </a:r>
              <a:r>
                <a:rPr lang="ko-KR" altLang="en-US" dirty="0" smtClean="0"/>
                <a:t> </a:t>
              </a:r>
              <a:endParaRPr lang="ko-KR" altLang="en-US" dirty="0"/>
            </a:p>
          </p:txBody>
        </p:sp>
        <p:sp>
          <p:nvSpPr>
            <p:cNvPr id="28" name="직사각형 27">
              <a:extLst>
                <a:ext uri="{FF2B5EF4-FFF2-40B4-BE49-F238E27FC236}">
                  <a16:creationId xmlns:a16="http://schemas.microsoft.com/office/drawing/2014/main" id="{E84B782D-D833-4D6C-8B72-DB9C8EB2D2E9}"/>
                </a:ext>
              </a:extLst>
            </p:cNvPr>
            <p:cNvSpPr/>
            <p:nvPr/>
          </p:nvSpPr>
          <p:spPr>
            <a:xfrm>
              <a:off x="1670817" y="5222647"/>
              <a:ext cx="6716769" cy="1200329"/>
            </a:xfrm>
            <a:prstGeom prst="rect">
              <a:avLst/>
            </a:prstGeom>
            <a:solidFill>
              <a:schemeClr val="bg1"/>
            </a:solidFill>
          </p:spPr>
          <p:txBody>
            <a:bodyPr wrap="square">
              <a:spAutoFit/>
            </a:bodyPr>
            <a:lstStyle/>
            <a:p>
              <a:r>
                <a:rPr lang="ko-KR" altLang="en-US" b="0" i="0" kern="1200" dirty="0" smtClean="0">
                  <a:solidFill>
                    <a:schemeClr val="tx1"/>
                  </a:solidFill>
                  <a:effectLst/>
                  <a:latin typeface="+mn-lt"/>
                  <a:ea typeface="+mn-ea"/>
                  <a:cs typeface="+mn-cs"/>
                </a:rPr>
                <a:t>웹프로그래머는 웹에 올릴 자료의 성격과 형태에 대한 요구를 파악하고 분석하여 프로그램을 코딩하고 문제점 확인 및 유지보수를 하게 됩니다</a:t>
              </a:r>
              <a:r>
                <a:rPr lang="en-US" altLang="ko-KR" b="0" i="0" kern="1200" dirty="0" smtClean="0">
                  <a:solidFill>
                    <a:schemeClr val="tx1"/>
                  </a:solidFill>
                  <a:effectLst/>
                  <a:latin typeface="+mn-lt"/>
                  <a:ea typeface="+mn-ea"/>
                  <a:cs typeface="+mn-cs"/>
                </a:rPr>
                <a:t>. </a:t>
              </a:r>
              <a:r>
                <a:rPr lang="ko-KR" altLang="en-US" b="0" i="0" kern="1200" dirty="0" smtClean="0">
                  <a:solidFill>
                    <a:schemeClr val="tx1"/>
                  </a:solidFill>
                  <a:effectLst/>
                  <a:latin typeface="+mn-lt"/>
                  <a:ea typeface="+mn-ea"/>
                  <a:cs typeface="+mn-cs"/>
                </a:rPr>
                <a:t>이 모든 과정에서 가장 중요한 것은 분석적 사고입니다</a:t>
              </a:r>
              <a:r>
                <a:rPr lang="en-US" altLang="ko-KR" b="0" i="0" kern="1200" dirty="0" smtClean="0">
                  <a:solidFill>
                    <a:schemeClr val="tx1"/>
                  </a:solidFill>
                  <a:effectLst/>
                  <a:latin typeface="+mn-lt"/>
                  <a:ea typeface="+mn-ea"/>
                  <a:cs typeface="+mn-cs"/>
                </a:rPr>
                <a:t>. </a:t>
              </a:r>
              <a:r>
                <a:rPr lang="ko-KR" altLang="en-US" b="0" i="0" kern="1200" dirty="0" smtClean="0">
                  <a:solidFill>
                    <a:schemeClr val="tx1"/>
                  </a:solidFill>
                  <a:effectLst/>
                  <a:latin typeface="+mn-lt"/>
                  <a:ea typeface="+mn-ea"/>
                  <a:cs typeface="+mn-cs"/>
                </a:rPr>
                <a:t>제 강점인 분석적 사고를 바탕으로 사용자에게 유용한 서비스를 제공하는 개발자가 되겠습니다</a:t>
              </a:r>
              <a:r>
                <a:rPr lang="en-US" altLang="ko-KR" b="0" i="0" kern="1200" dirty="0" smtClean="0">
                  <a:solidFill>
                    <a:schemeClr val="tx1"/>
                  </a:solidFill>
                  <a:effectLst/>
                  <a:latin typeface="+mn-lt"/>
                  <a:ea typeface="+mn-ea"/>
                  <a:cs typeface="+mn-cs"/>
                </a:rPr>
                <a:t>.</a:t>
              </a:r>
            </a:p>
          </p:txBody>
        </p:sp>
      </p:grpSp>
      <p:sp>
        <p:nvSpPr>
          <p:cNvPr id="12" name="제목 11">
            <a:extLst>
              <a:ext uri="{FF2B5EF4-FFF2-40B4-BE49-F238E27FC236}">
                <a16:creationId xmlns:a16="http://schemas.microsoft.com/office/drawing/2014/main" id="{B112710B-E9C2-402C-BA24-2DA1E7E79B6C}"/>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err="1"/>
              <a:t>자기소거서</a:t>
            </a:r>
            <a:r>
              <a:rPr lang="ko-KR" altLang="en-US" dirty="0"/>
              <a:t> 구조화하기</a:t>
            </a:r>
          </a:p>
        </p:txBody>
      </p:sp>
    </p:spTree>
    <p:extLst>
      <p:ext uri="{BB962C8B-B14F-4D97-AF65-F5344CB8AC3E}">
        <p14:creationId xmlns:p14="http://schemas.microsoft.com/office/powerpoint/2010/main" val="38999564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5C608-F11C-4E81-B48F-B294362E4526}"/>
              </a:ext>
            </a:extLst>
          </p:cNvPr>
          <p:cNvSpPr>
            <a:spLocks noGrp="1"/>
          </p:cNvSpPr>
          <p:nvPr>
            <p:ph type="title"/>
          </p:nvPr>
        </p:nvSpPr>
        <p:spPr/>
        <p:txBody>
          <a:bodyPr/>
          <a:lstStyle/>
          <a:p>
            <a:r>
              <a:rPr lang="ko-KR" altLang="en-US" dirty="0"/>
              <a:t>한국 직업정보시스템을 활용한 직무분석</a:t>
            </a:r>
          </a:p>
        </p:txBody>
      </p:sp>
      <p:sp>
        <p:nvSpPr>
          <p:cNvPr id="3" name="직사각형 2">
            <a:extLst>
              <a:ext uri="{FF2B5EF4-FFF2-40B4-BE49-F238E27FC236}">
                <a16:creationId xmlns:a16="http://schemas.microsoft.com/office/drawing/2014/main" id="{4699878E-5C75-4E77-A242-E9BB580E4CC9}"/>
              </a:ext>
            </a:extLst>
          </p:cNvPr>
          <p:cNvSpPr/>
          <p:nvPr/>
        </p:nvSpPr>
        <p:spPr>
          <a:xfrm>
            <a:off x="560025" y="1898362"/>
            <a:ext cx="10998926" cy="3067956"/>
          </a:xfrm>
          <a:prstGeom prst="rect">
            <a:avLst/>
          </a:prstGeom>
        </p:spPr>
        <p:txBody>
          <a:bodyPr wrap="square">
            <a:spAutoFit/>
          </a:bodyPr>
          <a:lstStyle/>
          <a:p>
            <a:pPr>
              <a:lnSpc>
                <a:spcPct val="150000"/>
              </a:lnSpc>
            </a:pPr>
            <a:r>
              <a:rPr lang="ko-KR" altLang="en-US" sz="3600" b="1" dirty="0"/>
              <a:t>빅데이터 분석가란</a:t>
            </a:r>
            <a:r>
              <a:rPr lang="en-US" altLang="ko-KR" sz="3600" b="1" dirty="0"/>
              <a:t>?</a:t>
            </a:r>
          </a:p>
          <a:p>
            <a:pPr>
              <a:lnSpc>
                <a:spcPct val="150000"/>
              </a:lnSpc>
              <a:buFont typeface="Arial" panose="020B0604020202020204" pitchFamily="34" charset="0"/>
              <a:buChar char="•"/>
            </a:pPr>
            <a:r>
              <a:rPr lang="ko-KR" altLang="en-US" sz="2400" dirty="0"/>
              <a:t>사람들의 행동 패턴 또는 시장의 경제상황 등을 예측하며 데이터 속에 함축된 트렌드나 인사이트를 도출하고 이로부터 새로운 부가가치를 창출하기 위해 대량의 빅데이터를 관리하고 분석한다</a:t>
            </a:r>
            <a:r>
              <a:rPr lang="en-US" altLang="ko-KR" sz="2400" dirty="0"/>
              <a:t>. </a:t>
            </a:r>
            <a:r>
              <a:rPr lang="ko-KR" altLang="en-US" sz="2400" dirty="0"/>
              <a:t>빅데이터와 관련된 새로운 기술</a:t>
            </a:r>
            <a:r>
              <a:rPr lang="en-US" altLang="ko-KR" sz="2400" dirty="0"/>
              <a:t>, </a:t>
            </a:r>
            <a:r>
              <a:rPr lang="ko-KR" altLang="en-US" sz="2400" dirty="0"/>
              <a:t>유행</a:t>
            </a:r>
            <a:r>
              <a:rPr lang="en-US" altLang="ko-KR" sz="2400" dirty="0"/>
              <a:t>, </a:t>
            </a:r>
            <a:r>
              <a:rPr lang="ko-KR" altLang="en-US" sz="2400" dirty="0"/>
              <a:t>트렌드 등을 수시로 파악한다 </a:t>
            </a:r>
            <a:endParaRPr lang="ko-KR" altLang="en-US" sz="2400" dirty="0">
              <a:effectLst/>
            </a:endParaRPr>
          </a:p>
        </p:txBody>
      </p:sp>
    </p:spTree>
    <p:extLst>
      <p:ext uri="{BB962C8B-B14F-4D97-AF65-F5344CB8AC3E}">
        <p14:creationId xmlns:p14="http://schemas.microsoft.com/office/powerpoint/2010/main" val="163648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5C608-F11C-4E81-B48F-B294362E4526}"/>
              </a:ext>
            </a:extLst>
          </p:cNvPr>
          <p:cNvSpPr>
            <a:spLocks noGrp="1"/>
          </p:cNvSpPr>
          <p:nvPr>
            <p:ph type="title"/>
          </p:nvPr>
        </p:nvSpPr>
        <p:spPr/>
        <p:txBody>
          <a:bodyPr/>
          <a:lstStyle/>
          <a:p>
            <a:r>
              <a:rPr lang="ko-KR" altLang="en-US" dirty="0"/>
              <a:t>한국 직업정보시스템을 활용한 직무분석</a:t>
            </a:r>
          </a:p>
        </p:txBody>
      </p:sp>
      <p:sp>
        <p:nvSpPr>
          <p:cNvPr id="3" name="직사각형 2">
            <a:extLst>
              <a:ext uri="{FF2B5EF4-FFF2-40B4-BE49-F238E27FC236}">
                <a16:creationId xmlns:a16="http://schemas.microsoft.com/office/drawing/2014/main" id="{4699878E-5C75-4E77-A242-E9BB580E4CC9}"/>
              </a:ext>
            </a:extLst>
          </p:cNvPr>
          <p:cNvSpPr/>
          <p:nvPr/>
        </p:nvSpPr>
        <p:spPr>
          <a:xfrm>
            <a:off x="470263" y="818499"/>
            <a:ext cx="10998926" cy="6668942"/>
          </a:xfrm>
          <a:prstGeom prst="rect">
            <a:avLst/>
          </a:prstGeom>
        </p:spPr>
        <p:txBody>
          <a:bodyPr wrap="square">
            <a:spAutoFit/>
          </a:bodyPr>
          <a:lstStyle/>
          <a:p>
            <a:pPr>
              <a:lnSpc>
                <a:spcPct val="150000"/>
              </a:lnSpc>
              <a:buFont typeface="Arial" panose="020B0604020202020204" pitchFamily="34" charset="0"/>
              <a:buChar char="•"/>
            </a:pPr>
            <a:r>
              <a:rPr lang="ko-KR" altLang="en-US" sz="2400" dirty="0"/>
              <a:t>분석목표에 따라 빅데이터의 분석방법을 기획한다</a:t>
            </a:r>
            <a:r>
              <a:rPr lang="en-US" altLang="ko-KR" sz="2400" dirty="0"/>
              <a:t>. </a:t>
            </a:r>
          </a:p>
          <a:p>
            <a:pPr>
              <a:lnSpc>
                <a:spcPct val="150000"/>
              </a:lnSpc>
              <a:buFont typeface="Arial" panose="020B0604020202020204" pitchFamily="34" charset="0"/>
              <a:buChar char="•"/>
            </a:pPr>
            <a:r>
              <a:rPr lang="ko-KR" altLang="en-US" sz="2400" dirty="0"/>
              <a:t>분석할 빅데이터 자원을 수집한다</a:t>
            </a:r>
            <a:r>
              <a:rPr lang="en-US" altLang="ko-KR" sz="2400" dirty="0"/>
              <a:t>. </a:t>
            </a:r>
          </a:p>
          <a:p>
            <a:pPr>
              <a:lnSpc>
                <a:spcPct val="150000"/>
              </a:lnSpc>
              <a:buFont typeface="Arial" panose="020B0604020202020204" pitchFamily="34" charset="0"/>
              <a:buChar char="•"/>
            </a:pPr>
            <a:r>
              <a:rPr lang="ko-KR" altLang="en-US" sz="2400" dirty="0"/>
              <a:t>대용량의 데이터를 처리하는 플랫폼을 활용하여 데이터를 처리하고 분석한다</a:t>
            </a:r>
            <a:r>
              <a:rPr lang="en-US" altLang="ko-KR" sz="2400" dirty="0"/>
              <a:t>. </a:t>
            </a:r>
          </a:p>
          <a:p>
            <a:pPr>
              <a:lnSpc>
                <a:spcPct val="150000"/>
              </a:lnSpc>
              <a:buFont typeface="Arial" panose="020B0604020202020204" pitchFamily="34" charset="0"/>
              <a:buChar char="•"/>
            </a:pPr>
            <a:r>
              <a:rPr lang="ko-KR" altLang="en-US" sz="2400" dirty="0"/>
              <a:t>분석방법에 따라 마이닝</a:t>
            </a:r>
            <a:r>
              <a:rPr lang="en-US" altLang="ko-KR" sz="2400" dirty="0"/>
              <a:t>(</a:t>
            </a:r>
            <a:r>
              <a:rPr lang="ko-KR" altLang="en-US" sz="2400" dirty="0"/>
              <a:t>데이터 마이닝</a:t>
            </a:r>
            <a:r>
              <a:rPr lang="en-US" altLang="ko-KR" sz="2400" dirty="0"/>
              <a:t>, </a:t>
            </a:r>
            <a:r>
              <a:rPr lang="ko-KR" altLang="en-US" sz="2400" dirty="0"/>
              <a:t>텍스트 마이닝</a:t>
            </a:r>
            <a:r>
              <a:rPr lang="en-US" altLang="ko-KR" sz="2400" dirty="0"/>
              <a:t>, </a:t>
            </a:r>
            <a:r>
              <a:rPr lang="ko-KR" altLang="en-US" sz="2400" dirty="0"/>
              <a:t>오피니언 마이닝</a:t>
            </a:r>
            <a:r>
              <a:rPr lang="en-US" altLang="ko-KR" sz="2400" dirty="0"/>
              <a:t>), </a:t>
            </a:r>
            <a:r>
              <a:rPr lang="ko-KR" altLang="en-US" sz="2400" dirty="0"/>
              <a:t>계량정보 분석</a:t>
            </a:r>
            <a:r>
              <a:rPr lang="en-US" altLang="ko-KR" sz="2400" dirty="0"/>
              <a:t>(</a:t>
            </a:r>
            <a:r>
              <a:rPr lang="ko-KR" altLang="en-US" sz="2400" dirty="0" err="1"/>
              <a:t>계량서지학</a:t>
            </a:r>
            <a:r>
              <a:rPr lang="en-US" altLang="ko-KR" sz="2400" dirty="0"/>
              <a:t>, </a:t>
            </a:r>
            <a:r>
              <a:rPr lang="ko-KR" altLang="en-US" sz="2400" dirty="0"/>
              <a:t>계량정보학</a:t>
            </a:r>
            <a:r>
              <a:rPr lang="en-US" altLang="ko-KR" sz="2400" dirty="0"/>
              <a:t>, </a:t>
            </a:r>
            <a:r>
              <a:rPr lang="ko-KR" altLang="en-US" sz="2400" dirty="0"/>
              <a:t>웹계량화</a:t>
            </a:r>
            <a:r>
              <a:rPr lang="en-US" altLang="ko-KR" sz="2400" dirty="0"/>
              <a:t>), </a:t>
            </a:r>
            <a:r>
              <a:rPr lang="ko-KR" altLang="en-US" sz="2400" dirty="0"/>
              <a:t>네트워크 분석</a:t>
            </a:r>
            <a:r>
              <a:rPr lang="en-US" altLang="ko-KR" sz="2400" dirty="0"/>
              <a:t>(</a:t>
            </a:r>
            <a:r>
              <a:rPr lang="ko-KR" altLang="en-US" sz="2400" dirty="0"/>
              <a:t>사회 네트워크 분석</a:t>
            </a:r>
            <a:r>
              <a:rPr lang="en-US" altLang="ko-KR" sz="2400" dirty="0"/>
              <a:t>, </a:t>
            </a:r>
            <a:r>
              <a:rPr lang="ko-KR" altLang="en-US" sz="2400" dirty="0"/>
              <a:t>지식 네트워크 분석</a:t>
            </a:r>
            <a:r>
              <a:rPr lang="en-US" altLang="ko-KR" sz="2400" dirty="0"/>
              <a:t>, </a:t>
            </a:r>
            <a:r>
              <a:rPr lang="ko-KR" altLang="en-US" sz="2400" dirty="0"/>
              <a:t>언어 네트워크 분석</a:t>
            </a:r>
            <a:r>
              <a:rPr lang="en-US" altLang="ko-KR" sz="2400" dirty="0"/>
              <a:t>), </a:t>
            </a:r>
            <a:r>
              <a:rPr lang="ko-KR" altLang="en-US" sz="2400" dirty="0"/>
              <a:t>복잡계기법 분석</a:t>
            </a:r>
            <a:r>
              <a:rPr lang="en-US" altLang="ko-KR" sz="2400" dirty="0"/>
              <a:t>(</a:t>
            </a:r>
            <a:r>
              <a:rPr lang="ko-KR" altLang="en-US" sz="2400" dirty="0" err="1"/>
              <a:t>복잡계</a:t>
            </a:r>
            <a:r>
              <a:rPr lang="ko-KR" altLang="en-US" sz="2400" dirty="0"/>
              <a:t> 네트워크 분석</a:t>
            </a:r>
            <a:r>
              <a:rPr lang="en-US" altLang="ko-KR" sz="2400" dirty="0"/>
              <a:t>, </a:t>
            </a:r>
            <a:r>
              <a:rPr lang="ko-KR" altLang="en-US" sz="2400" dirty="0"/>
              <a:t>행위자 기반 모형</a:t>
            </a:r>
            <a:r>
              <a:rPr lang="en-US" altLang="ko-KR" sz="2400" dirty="0"/>
              <a:t>, </a:t>
            </a:r>
            <a:r>
              <a:rPr lang="ko-KR" altLang="en-US" sz="2400" dirty="0"/>
              <a:t>시스템 </a:t>
            </a:r>
            <a:r>
              <a:rPr lang="ko-KR" altLang="en-US" sz="2400" dirty="0" err="1"/>
              <a:t>다이나믹스</a:t>
            </a:r>
            <a:r>
              <a:rPr lang="en-US" altLang="ko-KR" sz="2400" dirty="0"/>
              <a:t>), </a:t>
            </a:r>
            <a:r>
              <a:rPr lang="ko-KR" altLang="en-US" sz="2400" dirty="0"/>
              <a:t>클러스터 분석</a:t>
            </a:r>
            <a:r>
              <a:rPr lang="en-US" altLang="ko-KR" sz="2400" dirty="0"/>
              <a:t>(</a:t>
            </a:r>
            <a:r>
              <a:rPr lang="ko-KR" altLang="en-US" sz="2400" dirty="0"/>
              <a:t>비슷한 특성을 가진 </a:t>
            </a:r>
            <a:r>
              <a:rPr lang="ko-KR" altLang="en-US" sz="2400" dirty="0" err="1"/>
              <a:t>개채를</a:t>
            </a:r>
            <a:r>
              <a:rPr lang="ko-KR" altLang="en-US" sz="2400" dirty="0"/>
              <a:t> 합해서 유사그룹을 발굴</a:t>
            </a:r>
            <a:r>
              <a:rPr lang="en-US" altLang="ko-KR" sz="2400" dirty="0"/>
              <a:t>) </a:t>
            </a:r>
            <a:r>
              <a:rPr lang="ko-KR" altLang="en-US" sz="2400" dirty="0"/>
              <a:t>등을 활용한다</a:t>
            </a:r>
            <a:r>
              <a:rPr lang="en-US" altLang="ko-KR" sz="2400" dirty="0"/>
              <a:t>. </a:t>
            </a:r>
          </a:p>
          <a:p>
            <a:pPr>
              <a:lnSpc>
                <a:spcPct val="150000"/>
              </a:lnSpc>
              <a:buFont typeface="Arial" panose="020B0604020202020204" pitchFamily="34" charset="0"/>
              <a:buChar char="•"/>
            </a:pPr>
            <a:r>
              <a:rPr lang="ko-KR" altLang="en-US" sz="2400" dirty="0"/>
              <a:t>프로그램을 사용하여 분석결과를 </a:t>
            </a:r>
            <a:r>
              <a:rPr lang="ko-KR" altLang="en-US" sz="2400" dirty="0" err="1"/>
              <a:t>시각화한다</a:t>
            </a:r>
            <a:r>
              <a:rPr lang="en-US" altLang="ko-KR" sz="2400" dirty="0"/>
              <a:t>. </a:t>
            </a:r>
          </a:p>
          <a:p>
            <a:pPr>
              <a:lnSpc>
                <a:spcPct val="150000"/>
              </a:lnSpc>
              <a:buFont typeface="Arial" panose="020B0604020202020204" pitchFamily="34" charset="0"/>
              <a:buChar char="•"/>
            </a:pPr>
            <a:r>
              <a:rPr lang="ko-KR" altLang="en-US" sz="2400" dirty="0"/>
              <a:t>실시간으로 데이터를 수집</a:t>
            </a:r>
            <a:r>
              <a:rPr lang="en-US" altLang="ko-KR" sz="2400" dirty="0"/>
              <a:t>·</a:t>
            </a:r>
            <a:r>
              <a:rPr lang="ko-KR" altLang="en-US" sz="2400" dirty="0"/>
              <a:t>저장</a:t>
            </a:r>
            <a:r>
              <a:rPr lang="en-US" altLang="ko-KR" sz="2400" dirty="0"/>
              <a:t>·</a:t>
            </a:r>
            <a:r>
              <a:rPr lang="ko-KR" altLang="en-US" sz="2400" dirty="0"/>
              <a:t>분석하고 </a:t>
            </a:r>
            <a:r>
              <a:rPr lang="ko-KR" altLang="en-US" sz="2400" dirty="0" err="1"/>
              <a:t>시각화하여</a:t>
            </a:r>
            <a:r>
              <a:rPr lang="ko-KR" altLang="en-US" sz="2400" dirty="0"/>
              <a:t> 의미 있는 분석결과를 도출하기도 한다</a:t>
            </a:r>
            <a:r>
              <a:rPr lang="en-US" altLang="ko-KR" sz="2400" dirty="0"/>
              <a:t>. </a:t>
            </a:r>
          </a:p>
          <a:p>
            <a:pPr>
              <a:lnSpc>
                <a:spcPct val="150000"/>
              </a:lnSpc>
              <a:buFont typeface="Arial" panose="020B0604020202020204" pitchFamily="34" charset="0"/>
              <a:buChar char="•"/>
            </a:pPr>
            <a:r>
              <a:rPr lang="ko-KR" altLang="en-US" sz="2400" dirty="0"/>
              <a:t>빅데이터와 관련된 새로운 기술</a:t>
            </a:r>
            <a:r>
              <a:rPr lang="en-US" altLang="ko-KR" sz="2400" dirty="0"/>
              <a:t>, </a:t>
            </a:r>
            <a:r>
              <a:rPr lang="ko-KR" altLang="en-US" sz="2400" dirty="0"/>
              <a:t>유행</a:t>
            </a:r>
            <a:r>
              <a:rPr lang="en-US" altLang="ko-KR" sz="2400" dirty="0"/>
              <a:t>, </a:t>
            </a:r>
            <a:r>
              <a:rPr lang="ko-KR" altLang="en-US" sz="2400" dirty="0"/>
              <a:t>트렌드 등을 수시로 파악한다 </a:t>
            </a:r>
            <a:endParaRPr lang="ko-KR" altLang="en-US" sz="2400" dirty="0">
              <a:effectLst/>
            </a:endParaRPr>
          </a:p>
        </p:txBody>
      </p:sp>
    </p:spTree>
    <p:extLst>
      <p:ext uri="{BB962C8B-B14F-4D97-AF65-F5344CB8AC3E}">
        <p14:creationId xmlns:p14="http://schemas.microsoft.com/office/powerpoint/2010/main" val="16182002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2237</Words>
  <Application>Microsoft Office PowerPoint</Application>
  <PresentationFormat>와이드스크린</PresentationFormat>
  <Paragraphs>374</Paragraphs>
  <Slides>20</Slides>
  <Notes>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20</vt:i4>
      </vt:variant>
    </vt:vector>
  </HeadingPairs>
  <TitlesOfParts>
    <vt:vector size="32" baseType="lpstr">
      <vt:lpstr>08서울남산체 B</vt:lpstr>
      <vt:lpstr>08서울남산체 M</vt:lpstr>
      <vt:lpstr>HY견고딕</vt:lpstr>
      <vt:lpstr>HY헤드라인M</vt:lpstr>
      <vt:lpstr>나눔고딕 ExtraBold</vt:lpstr>
      <vt:lpstr>나눔스퀘어 ExtraBold</vt:lpstr>
      <vt:lpstr>나눔스퀘어OTF ExtraBold</vt:lpstr>
      <vt:lpstr>맑은 고딕</vt:lpstr>
      <vt:lpstr>Arial</vt:lpstr>
      <vt:lpstr>Calibri</vt:lpstr>
      <vt:lpstr>Wingdings</vt:lpstr>
      <vt:lpstr>Office 테마</vt:lpstr>
      <vt:lpstr>PowerPoint 프레젠테이션</vt:lpstr>
      <vt:lpstr>1. 세부 프로그램 내용 (취업특강 3)</vt:lpstr>
      <vt:lpstr>1. 세부 프로그램 내용 (취업특강 3)</vt:lpstr>
      <vt:lpstr>[실습] 경험데이터 정리 워크시트</vt:lpstr>
      <vt:lpstr>[실습] 경험데이터 정리 워크시트2</vt:lpstr>
      <vt:lpstr>[실습] 직무 분석</vt:lpstr>
      <vt:lpstr>[실습] 자기소거서 구조화하기</vt:lpstr>
      <vt:lpstr>한국 직업정보시스템을 활용한 직무분석</vt:lpstr>
      <vt:lpstr>한국 직업정보시스템을 활용한 직무분석</vt:lpstr>
      <vt:lpstr>[실습] 자기소거서 구조화하기(예시)</vt:lpstr>
      <vt:lpstr>PowerPoint 프레젠테이션</vt:lpstr>
      <vt:lpstr>PowerPoint 프레젠테이션</vt:lpstr>
      <vt:lpstr>PowerPoint 프레젠테이션</vt:lpstr>
      <vt:lpstr>PowerPoint 프레젠테이션</vt:lpstr>
      <vt:lpstr>[실습] 지원동기 작성 워크샵</vt:lpstr>
      <vt:lpstr>[실습] 지원동기 작성 워크샵(예시입니다. 구성에 집중해서 보세요)</vt:lpstr>
      <vt:lpstr>저는 OOO기업 데이터 분석직무를 수행하기 위해서 다음과 같은 노력을 했습니다.   첫째, 데이터 직무에 필요한 기초 이론을 쌓기 위하여 탐색적 자료분석, 기초통계, 표본방법론 등을 수강하였습니다.  특히, 기초통계 수업을 통하여 데이터의 성질과 분석의 올바른 자료가 될 수 있는지에 대한 기초 지식을 쌓을 수 있었습니다.   대표적으로 표집 방법을 통하여 데이터의 근본적인 사용 유무를 판단하는 법, 기초 통계의 수학적 기법을 기반으로 불필요한 데이터를 제거할 수 있는 법 등 데이터 직무에 필요한 기초 지식을 쌓았습니다.  둘째, 이론 뿐만 아니라, 실제 활용 가능한 기술을 익히기 위하여, R을 활용한 데이터분석, SAS통계분석 등의 전공 수업과 데이터진흥원에서 주최한 청년인재 데이터 프로그램에 참여하였습니다.   특히, 청년인재 데이터 프로그램 참여를 통하여 전공에서 사용했던 분석을 서비스화를 시킬 수 있는 방법들을 숙지할 수 있었습니다.  예를 들어 기존에 R과 SAS로는 할 수 없었던 데어터의 값이나 정보에 따라 변형 가능한 능동적인 보고서를 작성하는 법이나, 사용자의 필요한 요구나 상황에 따라 특수 데이터를 찾아주는 법 등을 익힐 수 있었습니다. </vt:lpstr>
      <vt:lpstr>셋째, 이러한 지식과 기술을 바탕으로 데이터 분석 분야에 적용시켜 보기 위하여 엘포인트에서 진행한 빅데이터 관련 공모전에 참여하였습니다.   가장 중점을 둔 것은 일반적인 보고서가 아닌 서비스에 특화된 결과를 만들어 내기 위해 노력하였습니다. 파이선에서의 웹서비스를 접목할 수 있는 다양성의 도입을 바탕으로 실제 서비스화가 가능한 목표를 달성 할 수 있었습니다. 무엇보다 지식 및 기술 뿐만 아니라 남들과 다른 차별화를 하고 싶다는 마음이 프로젝트의 결과에 큰 영향을 준다는 것을 배울 수 있었던 경험이었습니다.  이러한 노력들을 바탕으로 OOO기업 데이터 분석직무 수행에 있어서 지속적으로 차별화에 도전하는 사원이 되겠습니다. </vt:lpstr>
      <vt:lpstr>[실습] 면접 1분 스피치 구조화하기</vt:lpstr>
      <vt:lpstr>[실습] STAR기법을 활용한 경험 구조화 하기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 영복</dc:creator>
  <cp:lastModifiedBy>Master</cp:lastModifiedBy>
  <cp:revision>53</cp:revision>
  <dcterms:created xsi:type="dcterms:W3CDTF">2020-06-09T13:24:52Z</dcterms:created>
  <dcterms:modified xsi:type="dcterms:W3CDTF">2020-10-07T05:05:57Z</dcterms:modified>
</cp:coreProperties>
</file>