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89" r:id="rId7"/>
    <p:sldId id="300" r:id="rId8"/>
    <p:sldId id="290" r:id="rId9"/>
    <p:sldId id="291" r:id="rId10"/>
    <p:sldId id="292" r:id="rId11"/>
    <p:sldId id="293" r:id="rId12"/>
    <p:sldId id="294" r:id="rId13"/>
    <p:sldId id="298" r:id="rId14"/>
    <p:sldId id="299" r:id="rId15"/>
    <p:sldId id="297" r:id="rId16"/>
    <p:sldId id="301" r:id="rId17"/>
    <p:sldId id="302" r:id="rId18"/>
    <p:sldId id="295" r:id="rId19"/>
    <p:sldId id="296" r:id="rId20"/>
    <p:sldId id="288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89"/>
            <p14:sldId id="300"/>
            <p14:sldId id="290"/>
            <p14:sldId id="291"/>
            <p14:sldId id="292"/>
            <p14:sldId id="293"/>
            <p14:sldId id="294"/>
            <p14:sldId id="298"/>
            <p14:sldId id="299"/>
            <p14:sldId id="297"/>
            <p14:sldId id="301"/>
            <p14:sldId id="302"/>
            <p14:sldId id="295"/>
            <p14:sldId id="296"/>
            <p14:sldId id="288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018" autoAdjust="0"/>
  </p:normalViewPr>
  <p:slideViewPr>
    <p:cSldViewPr snapToGrid="0">
      <p:cViewPr>
        <p:scale>
          <a:sx n="75" d="100"/>
          <a:sy n="75" d="100"/>
        </p:scale>
        <p:origin x="5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2021-12-13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2021-12-13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nguinofdev.tistory.com/4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noProof="1" smtClean="0">
                <a:solidFill>
                  <a:schemeClr val="tx1"/>
                </a:solidFill>
                <a:ea typeface="+mn-ea"/>
              </a:rPr>
              <a:t>Tight Packing</a:t>
            </a:r>
            <a:endParaRPr lang="en-US" altLang="ko-KR" b="1" noProof="1" smtClean="0"/>
          </a:p>
          <a:p>
            <a:r>
              <a:rPr lang="en-US" altLang="ko-KR" b="1" noProof="1" smtClean="0"/>
              <a:t>https://skuld2000.tistory.com/28</a:t>
            </a:r>
          </a:p>
          <a:p>
            <a:endParaRPr lang="en-US" altLang="ko-KR" b="1" noProof="1" smtClean="0"/>
          </a:p>
          <a:p>
            <a:r>
              <a:rPr lang="en-US" altLang="ko-KR" b="1" noProof="1" smtClean="0"/>
              <a:t>Compression</a:t>
            </a:r>
          </a:p>
          <a:p>
            <a:r>
              <a:rPr lang="en-US" altLang="ko-KR" b="1" noProof="1" smtClean="0"/>
              <a:t>https://blog.naver.com/PostView.nhn?blogId=spoonpen&amp;logNo=222045204709&amp;categoryNo=212&amp;parentCategoryNo=0</a:t>
            </a:r>
          </a:p>
          <a:p>
            <a:endParaRPr lang="en-US" altLang="ko-KR" b="1" noProof="1" smtClean="0"/>
          </a:p>
          <a:p>
            <a:r>
              <a:rPr lang="en-US" altLang="ko-KR" b="1" noProof="1" smtClean="0"/>
              <a:t>Read/Write Enabled</a:t>
            </a:r>
          </a:p>
          <a:p>
            <a:r>
              <a:rPr lang="en-US" altLang="ko-KR" noProof="1" smtClean="0"/>
              <a:t>: </a:t>
            </a:r>
            <a:r>
              <a:rPr lang="ko-KR" altLang="en-US" noProof="1" smtClean="0"/>
              <a:t>스크립트 함수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예</a:t>
            </a:r>
            <a:r>
              <a:rPr lang="en-US" altLang="ko-KR" noProof="1" smtClean="0"/>
              <a:t>: Texture2D.SetPixels </a:t>
            </a:r>
            <a:r>
              <a:rPr lang="ko-KR" altLang="en-US" noProof="1" smtClean="0"/>
              <a:t>및 기타 </a:t>
            </a:r>
            <a:r>
              <a:rPr lang="en-US" altLang="ko-KR" noProof="1" smtClean="0"/>
              <a:t>Texture2D </a:t>
            </a:r>
            <a:r>
              <a:rPr lang="ko-KR" altLang="en-US" noProof="1" smtClean="0"/>
              <a:t>함수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에서 텍스처 데이터에 엑세스 하도록 허용 할려면 체크</a:t>
            </a:r>
          </a:p>
          <a:p>
            <a:r>
              <a:rPr lang="ko-KR" altLang="en-US" noProof="1" smtClean="0"/>
              <a:t>이 프로퍼티를 활성화하면 </a:t>
            </a:r>
            <a:r>
              <a:rPr lang="en-US" altLang="ko-KR" noProof="1" smtClean="0"/>
              <a:t>Unity</a:t>
            </a:r>
            <a:r>
              <a:rPr lang="ko-KR" altLang="en-US" noProof="1" smtClean="0"/>
              <a:t>가 텍스터 데이터의 복사본을 생성합니다</a:t>
            </a:r>
            <a:r>
              <a:rPr lang="en-US" altLang="ko-KR" noProof="1" smtClean="0"/>
              <a:t>. </a:t>
            </a:r>
            <a:r>
              <a:rPr lang="ko-KR" altLang="en-US" noProof="1" smtClean="0"/>
              <a:t>이 작업은 텍스처 에셋에 필요한 메모리 양을 </a:t>
            </a:r>
          </a:p>
          <a:p>
            <a:r>
              <a:rPr lang="ko-KR" altLang="en-US" noProof="1" smtClean="0"/>
              <a:t>두배로 만들기 때문에 성능에 부정적 영향을 미칠 수 있습니다</a:t>
            </a:r>
            <a:r>
              <a:rPr lang="en-US" altLang="ko-KR" noProof="1" smtClean="0"/>
              <a:t>. </a:t>
            </a:r>
            <a:r>
              <a:rPr lang="ko-KR" altLang="en-US" noProof="1" smtClean="0"/>
              <a:t>이 프로퍼티는 기본저으로 비활성화 되어 있고 </a:t>
            </a:r>
          </a:p>
          <a:p>
            <a:r>
              <a:rPr lang="en-US" altLang="ko-KR" noProof="1" smtClean="0"/>
              <a:t>Unity</a:t>
            </a:r>
            <a:r>
              <a:rPr lang="ko-KR" altLang="en-US" noProof="1" smtClean="0"/>
              <a:t>는 텍스터 타입을 읽을 수 없으므로 이 프로퍼티는 압축되지 않았거나 </a:t>
            </a:r>
            <a:r>
              <a:rPr lang="en-US" altLang="ko-KR" noProof="1" smtClean="0"/>
              <a:t>DXT </a:t>
            </a:r>
            <a:r>
              <a:rPr lang="ko-KR" altLang="en-US" noProof="1" smtClean="0"/>
              <a:t>압축방식으로 압축된 텍스처에만 유효</a:t>
            </a:r>
            <a:endParaRPr lang="en-US" altLang="ko-KR" noProof="1" smtClean="0"/>
          </a:p>
          <a:p>
            <a:endParaRPr lang="en-US" altLang="ko-KR" noProof="1" smtClean="0"/>
          </a:p>
          <a:p>
            <a:r>
              <a:rPr lang="en-US" altLang="ko-KR" b="1" noProof="1" smtClean="0"/>
              <a:t>Generate Mip Maps</a:t>
            </a:r>
          </a:p>
          <a:p>
            <a:r>
              <a:rPr lang="en-US" altLang="ko-KR" noProof="1" smtClean="0"/>
              <a:t>: Mipmap</a:t>
            </a:r>
            <a:r>
              <a:rPr lang="ko-KR" altLang="en-US" noProof="1" smtClean="0"/>
              <a:t>은 점진적으로 더 작게 한 사진 이미지를 여러개 모은 목록이며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이를 통해 실시간 </a:t>
            </a:r>
            <a:r>
              <a:rPr lang="en-US" altLang="ko-KR" noProof="1" smtClean="0"/>
              <a:t>3D </a:t>
            </a:r>
            <a:r>
              <a:rPr lang="ko-KR" altLang="en-US" noProof="1" smtClean="0"/>
              <a:t>엔진의 퍼포먼스를 </a:t>
            </a:r>
          </a:p>
          <a:p>
            <a:r>
              <a:rPr lang="ko-KR" altLang="en-US" noProof="1" smtClean="0"/>
              <a:t>최적화합니다</a:t>
            </a:r>
            <a:r>
              <a:rPr lang="en-US" altLang="ko-KR" noProof="1" smtClean="0"/>
              <a:t>. </a:t>
            </a:r>
            <a:r>
              <a:rPr lang="ko-KR" altLang="en-US" noProof="1" smtClean="0"/>
              <a:t>밉맵을 사용하면 </a:t>
            </a:r>
            <a:r>
              <a:rPr lang="en-US" altLang="ko-KR" noProof="1" smtClean="0"/>
              <a:t>33% </a:t>
            </a:r>
            <a:r>
              <a:rPr lang="ko-KR" altLang="en-US" noProof="1" smtClean="0"/>
              <a:t>많은 메모리를 사용하지만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사용하지 않으면 퍼포먼스의 손실이 현저해집니다</a:t>
            </a:r>
            <a:r>
              <a:rPr lang="en-US" altLang="ko-KR" noProof="1" smtClean="0"/>
              <a:t>.</a:t>
            </a:r>
          </a:p>
          <a:p>
            <a:r>
              <a:rPr lang="en-US" altLang="ko-KR" noProof="1" smtClean="0"/>
              <a:t>(</a:t>
            </a:r>
            <a:r>
              <a:rPr lang="ko-KR" altLang="en-US" noProof="1" smtClean="0"/>
              <a:t>여러사이즈의 </a:t>
            </a:r>
            <a:r>
              <a:rPr lang="en-US" altLang="ko-KR" noProof="1" smtClean="0"/>
              <a:t>texture</a:t>
            </a:r>
            <a:r>
              <a:rPr lang="ko-KR" altLang="en-US" noProof="1" smtClean="0"/>
              <a:t>을 통해 큰 사이즈를 굳이 사용할 필요가 없을 때 작은 사이즈를 사용할 수 있는것 </a:t>
            </a:r>
          </a:p>
          <a:p>
            <a:r>
              <a:rPr lang="en-US" altLang="ko-KR" noProof="1" smtClean="0"/>
              <a:t>But </a:t>
            </a:r>
            <a:r>
              <a:rPr lang="ko-KR" altLang="en-US" noProof="1" smtClean="0"/>
              <a:t>위 설명처럼 메모리 사용량은 증가하고 퍼포먼스는 좋아지는 이상한</a:t>
            </a:r>
            <a:r>
              <a:rPr lang="en-US" altLang="ko-KR" noProof="1" smtClean="0"/>
              <a:t>?? ...) </a:t>
            </a:r>
            <a:r>
              <a:rPr lang="ko-KR" altLang="en-US" noProof="1" smtClean="0"/>
              <a:t> </a:t>
            </a:r>
            <a:endParaRPr lang="en-US" altLang="ko-KR" noProof="1" smtClean="0"/>
          </a:p>
          <a:p>
            <a:endParaRPr lang="en-US" altLang="ko-KR" noProof="1" smtClean="0"/>
          </a:p>
          <a:p>
            <a:r>
              <a:rPr lang="en-US" altLang="ko-KR" b="1" noProof="1" smtClean="0">
                <a:solidFill>
                  <a:schemeClr val="tx1"/>
                </a:solidFill>
                <a:ea typeface="+mn-ea"/>
              </a:rPr>
              <a:t>sRGB </a:t>
            </a:r>
            <a:endParaRPr lang="en-US" altLang="ko-KR" b="1" noProof="1" smtClean="0"/>
          </a:p>
          <a:p>
            <a:r>
              <a:rPr lang="en-US" altLang="ko-KR" noProof="1" smtClean="0"/>
              <a:t>https://everyday-devup.tistory.com/60</a:t>
            </a:r>
          </a:p>
          <a:p>
            <a:endParaRPr lang="en-US" altLang="ko-KR" noProof="1" smtClean="0"/>
          </a:p>
          <a:p>
            <a:r>
              <a:rPr lang="en-US" altLang="ko-KR" b="1" noProof="1" smtClean="0"/>
              <a:t>Filter Mode </a:t>
            </a:r>
          </a:p>
          <a:p>
            <a:r>
              <a:rPr lang="en-US" altLang="ko-KR" noProof="1" smtClean="0"/>
              <a:t>: </a:t>
            </a:r>
            <a:r>
              <a:rPr lang="ko-KR" altLang="en-US" noProof="1" smtClean="0"/>
              <a:t>변환과정에서 스트레치 될 때 </a:t>
            </a:r>
            <a:r>
              <a:rPr lang="en-US" altLang="ko-KR" noProof="1" smtClean="0"/>
              <a:t>Unity</a:t>
            </a:r>
            <a:r>
              <a:rPr lang="ko-KR" altLang="en-US" noProof="1" smtClean="0"/>
              <a:t>가 패킹된 텍스처를 필터링 하는 방식 </a:t>
            </a:r>
          </a:p>
          <a:p>
            <a:r>
              <a:rPr lang="ko-KR" altLang="en-US" noProof="1" smtClean="0"/>
              <a:t>* </a:t>
            </a:r>
            <a:r>
              <a:rPr lang="en-US" altLang="ko-KR" noProof="1" smtClean="0"/>
              <a:t>point : </a:t>
            </a:r>
            <a:r>
              <a:rPr lang="ko-KR" altLang="en-US" noProof="1" smtClean="0"/>
              <a:t>텍스처를 가까이서 보면 블럭 현상이 나타남</a:t>
            </a:r>
          </a:p>
          <a:p>
            <a:r>
              <a:rPr lang="ko-KR" altLang="en-US" noProof="1" smtClean="0"/>
              <a:t>* </a:t>
            </a:r>
            <a:r>
              <a:rPr lang="en-US" altLang="ko-KR" noProof="1" smtClean="0"/>
              <a:t>Bilinear : </a:t>
            </a:r>
            <a:r>
              <a:rPr lang="ko-KR" altLang="en-US" noProof="1" smtClean="0"/>
              <a:t>텍스처를 가까이에서 보면 흐릿하게 보임 </a:t>
            </a:r>
          </a:p>
          <a:p>
            <a:r>
              <a:rPr lang="ko-KR" altLang="en-US" noProof="1" smtClean="0"/>
              <a:t>* </a:t>
            </a:r>
            <a:r>
              <a:rPr lang="en-US" altLang="ko-KR" noProof="1" smtClean="0"/>
              <a:t>Trilinear : bilinear</a:t>
            </a:r>
            <a:r>
              <a:rPr lang="ko-KR" altLang="en-US" noProof="1" smtClean="0"/>
              <a:t>와 유사하게 텍스처가 서로다은 </a:t>
            </a:r>
            <a:r>
              <a:rPr lang="en-US" altLang="ko-KR" noProof="1" smtClean="0"/>
              <a:t>MIP </a:t>
            </a:r>
            <a:r>
              <a:rPr lang="ko-KR" altLang="en-US" noProof="1" smtClean="0"/>
              <a:t>레벨 간에 흐릿하게 보임 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9976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124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 smtClean="0"/>
              <a:t>https://ssabi.tistory.com/12</a:t>
            </a:r>
          </a:p>
          <a:p>
            <a:endParaRPr lang="en-US" altLang="ko-KR" noProof="1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[Unity3D]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에셋번들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만들기와 런타임 데이터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로드하기</a:t>
            </a:r>
            <a:endParaRPr lang="en-US" altLang="ko-KR" noProof="1" smtClean="0"/>
          </a:p>
          <a:p>
            <a:r>
              <a:rPr lang="en-US" altLang="ko-KR" noProof="1" smtClean="0"/>
              <a:t>https://m.blog.naver.com/ateliersera/222147869983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3927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 smtClean="0"/>
              <a:t>https://ssabi.tistory.com/12</a:t>
            </a:r>
          </a:p>
          <a:p>
            <a:endParaRPr lang="en-US" altLang="ko-KR" noProof="1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[Unity3D]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에셋번들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만들기와 런타임 데이터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로드하기</a:t>
            </a:r>
            <a:endParaRPr lang="en-US" altLang="ko-KR" noProof="1" smtClean="0"/>
          </a:p>
          <a:p>
            <a:r>
              <a:rPr lang="en-US" altLang="ko-KR" noProof="1" smtClean="0"/>
              <a:t>https://m.blog.naver.com/ateliersera/222147869983</a:t>
            </a:r>
          </a:p>
          <a:p>
            <a:endParaRPr lang="en-US" altLang="ko-KR" noProof="1" smtClean="0"/>
          </a:p>
          <a:p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  <a:hlinkClick r:id="rId3"/>
              </a:rPr>
              <a:t>[Unity]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  <a:hlinkClick r:id="rId3"/>
              </a:rPr>
              <a:t>에디터 확장한 프로젝트가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  <a:hlinkClick r:id="rId3"/>
              </a:rPr>
              <a:t>빌드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  <a:hlinkClick r:id="rId3"/>
              </a:rPr>
              <a:t> 실패할 때</a:t>
            </a:r>
            <a:endParaRPr lang="en-US" altLang="ko-KR" noProof="1" smtClean="0"/>
          </a:p>
          <a:p>
            <a:r>
              <a:rPr lang="en-US" altLang="ko-KR" noProof="1" smtClean="0"/>
              <a:t>https://penguinofdev.tistory.com/46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31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 smtClean="0"/>
              <a:t>https://ssabi.tistory.com/12</a:t>
            </a:r>
          </a:p>
          <a:p>
            <a:endParaRPr lang="en-US" altLang="ko-KR" noProof="1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[Unity3D]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에셋번들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 만들기와 런타임 데이터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rPr>
              <a:t>로드하기</a:t>
            </a:r>
            <a:endParaRPr lang="en-US" altLang="ko-KR" noProof="1" smtClean="0"/>
          </a:p>
          <a:p>
            <a:r>
              <a:rPr lang="en-US" altLang="ko-KR" noProof="1" smtClean="0"/>
              <a:t>https://m.blog.naver.com/ateliersera/222147869983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4597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3473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2194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0532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8263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46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314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2172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4325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8591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9525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2021-12-13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media" Target="../media/media2.mp4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Sprite Atlas Guide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noProof="1"/>
              <a:t>c</a:t>
            </a:r>
            <a:r>
              <a:rPr lang="en-US" altLang="ko-KR" noProof="1" smtClean="0"/>
              <a:t>orner </a:t>
            </a:r>
            <a:r>
              <a:rPr lang="en-US" altLang="ko-KR" noProof="1"/>
              <a:t>s</a:t>
            </a:r>
            <a:r>
              <a:rPr lang="en-US" altLang="ko-KR" noProof="1" smtClean="0"/>
              <a:t>tudio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Atlas Property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5525125" y="1863980"/>
            <a:ext cx="5828676" cy="4994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Type : Master(default), 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Include in Build :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빌드에 포함 시킬려면 체크</a:t>
            </a:r>
            <a:endParaRPr lang="en-US" altLang="ko-KR" sz="1400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Allow Rotation : Unity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가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Sprite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를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sprite atlas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에 패킹할 때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Sprite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가 회전 하도록 허용 할려면 체크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(Sprite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에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shader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작업시 해제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만약 최대한 작은 사이즈로 몰아 넣겠다 하면 체크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Tight Packing :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기본 직사각형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outline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대신 해당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sprite outline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에 따라 패킹 할려면 체크 </a:t>
            </a:r>
            <a:endParaRPr lang="en-US" altLang="ko-KR" sz="1400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Padding : Sprite Atlas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개별 </a:t>
            </a:r>
            <a:r>
              <a:rPr lang="en-US" altLang="ko-KR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sprite texture </a:t>
            </a:r>
            <a:r>
              <a:rPr lang="ko-KR" altLang="en-US" sz="1400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사이에 있는 픽셀 정의 </a:t>
            </a:r>
            <a:endParaRPr lang="en-US" altLang="ko-KR" sz="1400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Read/Write Enabled, Mipmap : </a:t>
            </a:r>
            <a:r>
              <a:rPr lang="ko-KR" altLang="en-US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슬라이드 노트 참고 </a:t>
            </a:r>
            <a:endParaRPr lang="en-US" altLang="ko-KR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sRGB : </a:t>
            </a:r>
            <a:r>
              <a:rPr lang="ko-KR" altLang="en-US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감마 공간에 텍스처를 저장 할 려면 체크</a:t>
            </a:r>
            <a:r>
              <a:rPr lang="en-US" altLang="ko-KR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자세한 내용은 슬라이드 노트 참고</a:t>
            </a:r>
            <a:r>
              <a:rPr lang="en-US" altLang="ko-KR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Filter Mode : </a:t>
            </a:r>
            <a:r>
              <a:rPr lang="ko-KR" altLang="en-US" b="1" noProof="1" smtClean="0">
                <a:solidFill>
                  <a:schemeClr val="tx1"/>
                </a:solidFill>
                <a:ea typeface="맑은 고딕" panose="020B0503020000020004" pitchFamily="50" charset="-127"/>
              </a:rPr>
              <a:t>슬라이드 노트 참고</a:t>
            </a:r>
            <a:endParaRPr lang="en-US" altLang="ko-KR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noProof="1" smtClean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noProof="1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7715418" y="1327795"/>
            <a:ext cx="4282488" cy="69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결합된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texture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의</a:t>
            </a:r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sprite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밀도 극대화 할 수 있음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rot="10800000" flipH="1">
            <a:off x="5325685" y="1577473"/>
            <a:ext cx="2323038" cy="1502923"/>
          </a:xfrm>
          <a:prstGeom prst="curvedConnector3">
            <a:avLst>
              <a:gd name="adj1" fmla="val -9841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4" y="1726503"/>
            <a:ext cx="4543926" cy="4867769"/>
          </a:xfrm>
          <a:prstGeom prst="rect">
            <a:avLst/>
          </a:prstGeom>
        </p:spPr>
      </p:pic>
      <p:sp>
        <p:nvSpPr>
          <p:cNvPr id="27" name="왼쪽 대괄호 26"/>
          <p:cNvSpPr/>
          <p:nvPr/>
        </p:nvSpPr>
        <p:spPr>
          <a:xfrm>
            <a:off x="5392380" y="3059227"/>
            <a:ext cx="132745" cy="766324"/>
          </a:xfrm>
          <a:prstGeom prst="leftBracket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Atlas Property (</a:t>
            </a:r>
            <a:r>
              <a:rPr lang="ko-KR" altLang="en-US" noProof="1" smtClean="0">
                <a:ea typeface="맑은 고딕" panose="020B0503020000020004" pitchFamily="50" charset="-127"/>
              </a:rPr>
              <a:t>해상도 적용</a:t>
            </a:r>
            <a:r>
              <a:rPr lang="en-US" altLang="ko-KR" noProof="1" smtClean="0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5" y="2107567"/>
            <a:ext cx="1975485" cy="3238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37170" y="1689829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1. “SpriteAtlas.sd”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라고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Sprite Atlas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생성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0" y="2954247"/>
            <a:ext cx="3805792" cy="3780863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63067" y="2636991"/>
            <a:ext cx="6260088" cy="437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2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. Inspector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창에서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Type: Variant , Master Atlas : SpriteAtlas(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기존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) , Scale : 1/8(0.125)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로 설정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573987" y="6313112"/>
            <a:ext cx="5149168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3. Pack Preview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누르면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8994" y="3610851"/>
            <a:ext cx="221495" cy="1605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5402" y="3771399"/>
            <a:ext cx="826855" cy="1673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1299" y="4304698"/>
            <a:ext cx="826855" cy="1673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4434" y="6440423"/>
            <a:ext cx="826855" cy="1673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2852257" y="4195953"/>
            <a:ext cx="5149168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보통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0.5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사용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2808787" y="3782621"/>
            <a:ext cx="1762202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Master Altas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설정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579" y="1666895"/>
            <a:ext cx="4940768" cy="22663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049" y="4304698"/>
            <a:ext cx="4977224" cy="2498098"/>
          </a:xfrm>
          <a:prstGeom prst="rect">
            <a:avLst/>
          </a:prstGeom>
        </p:spPr>
      </p:pic>
      <p:sp>
        <p:nvSpPr>
          <p:cNvPr id="22" name="내용 개체 틀 2"/>
          <p:cNvSpPr txBox="1">
            <a:spLocks/>
          </p:cNvSpPr>
          <p:nvPr/>
        </p:nvSpPr>
        <p:spPr>
          <a:xfrm>
            <a:off x="6649466" y="1294041"/>
            <a:ext cx="3660861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해상도가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master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에</a:t>
            </a:r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1/8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인 </a:t>
            </a:r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Sprite Atlas]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6599373" y="3920124"/>
            <a:ext cx="3592876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해상도가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master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와 같은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Sprite Atlas]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9517681" y="1869815"/>
            <a:ext cx="2766896" cy="104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저해상도 디바이스에 </a:t>
            </a:r>
            <a:endParaRPr lang="en-US" altLang="ko-KR" sz="1400" b="1" noProof="1" smtClean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r>
              <a:rPr lang="ko-KR" altLang="en-US" sz="14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적용 해야 될 경우 사용  </a:t>
            </a:r>
            <a:endParaRPr lang="ko-KR" altLang="en-US" sz="1400" b="1" noProof="1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Asset Bundle </a:t>
            </a:r>
            <a:r>
              <a:rPr lang="ko-KR" altLang="en-US" noProof="1" smtClean="0">
                <a:ea typeface="맑은 고딕" panose="020B0503020000020004" pitchFamily="50" charset="-127"/>
              </a:rPr>
              <a:t>적용이 쉬워짐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372911" y="1896718"/>
            <a:ext cx="4004820" cy="419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noProof="1" smtClean="0">
                <a:ea typeface="맑은 고딕" panose="020B0503020000020004" pitchFamily="50" charset="-127"/>
              </a:rPr>
              <a:t>예전에는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Sprite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별로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Asset Bundle tag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를 달아야 했고 이게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packing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되고 나며는 어떻게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Asset Bundle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이 구성이 되어있는지 미지수임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noProof="1" smtClean="0">
                <a:ea typeface="맑은 고딕" panose="020B0503020000020004" pitchFamily="50" charset="-127"/>
              </a:rPr>
              <a:t>하지만 명시적으로 설정할 수 있음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.</a:t>
            </a:r>
            <a:endParaRPr lang="en-US" altLang="ko-KR" sz="500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82980" y="-2990851"/>
            <a:ext cx="45078573" cy="150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7473984" descr="EMB000012748e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2" t="48601" b="16251"/>
          <a:stretch>
            <a:fillRect/>
          </a:stretch>
        </p:blipFill>
        <p:spPr bwMode="auto">
          <a:xfrm>
            <a:off x="537758" y="1871747"/>
            <a:ext cx="5158191" cy="394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04434" y="5816122"/>
            <a:ext cx="6006603" cy="104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0. AssetBundle -&gt; New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클릭후 </a:t>
            </a:r>
            <a:r>
              <a:rPr lang="en-US" altLang="ko-KR" sz="14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“myassetbundle”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라고 이름짓고 </a:t>
            </a:r>
            <a:endParaRPr lang="en-US" altLang="ko-KR" sz="1400" b="1" noProof="1" smtClean="0">
              <a:solidFill>
                <a:srgbClr val="00B050"/>
              </a:solidFill>
              <a:ea typeface="맑은 고딕" panose="020B0503020000020004" pitchFamily="50" charset="-127"/>
            </a:endParaRPr>
          </a:p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Enter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치기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4031" y="5279444"/>
            <a:ext cx="826855" cy="1673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Asset Bundle </a:t>
            </a:r>
            <a:r>
              <a:rPr lang="ko-KR" altLang="en-US" noProof="1" smtClean="0">
                <a:ea typeface="맑은 고딕" panose="020B0503020000020004" pitchFamily="50" charset="-127"/>
              </a:rPr>
              <a:t>적용이 쉬워짐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82980" y="-2990851"/>
            <a:ext cx="45078573" cy="150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864657" y="1686268"/>
            <a:ext cx="733577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Asset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545504"/>
            <a:ext cx="1171289" cy="83727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888757" y="5016554"/>
            <a:ext cx="5758267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1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. Asset/Editor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폴더 내에 위와 같은 스크립트 파일 생성 후 넣어주기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78" y="2480496"/>
            <a:ext cx="1171289" cy="837271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405696" y="2608084"/>
            <a:ext cx="733577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Editor</a:t>
            </a:r>
          </a:p>
          <a:p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258" y="1686268"/>
            <a:ext cx="7874106" cy="334223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50338" y="2631037"/>
            <a:ext cx="501107" cy="408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3" y="5689663"/>
            <a:ext cx="4391025" cy="52387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604434" y="6251807"/>
            <a:ext cx="5758267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3.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메뉴에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Tools -&gt; Build AssetBundles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클릭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!!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40" y="3583816"/>
            <a:ext cx="1171289" cy="837271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854825" y="4380280"/>
            <a:ext cx="2812433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2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. AssetBundles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폴더 만들기</a:t>
            </a:r>
            <a:endParaRPr lang="en-US" altLang="ko-KR" sz="1400" b="1" noProof="1" smtClean="0">
              <a:solidFill>
                <a:srgbClr val="00B050"/>
              </a:solidFill>
              <a:ea typeface="맑은 고딕" panose="020B0503020000020004" pitchFamily="50" charset="-127"/>
            </a:endParaRPr>
          </a:p>
          <a:p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3567" y="5906552"/>
            <a:ext cx="549472" cy="26193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Asset Bundle </a:t>
            </a:r>
            <a:r>
              <a:rPr lang="ko-KR" altLang="en-US" noProof="1" smtClean="0">
                <a:ea typeface="맑은 고딕" panose="020B0503020000020004" pitchFamily="50" charset="-127"/>
              </a:rPr>
              <a:t>적용이 쉬워짐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82980" y="-2990851"/>
            <a:ext cx="45078573" cy="150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9779" y="4352312"/>
            <a:ext cx="2996714" cy="44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“myassetbundle”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이라고 만들어짐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" y="3227909"/>
            <a:ext cx="2182676" cy="11733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352" y="2321181"/>
            <a:ext cx="5695717" cy="21795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5045" y="4055921"/>
            <a:ext cx="1558499" cy="28731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670" y="3994225"/>
            <a:ext cx="1695461" cy="2286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3293123" y="4401255"/>
            <a:ext cx="5933436" cy="89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“myassetbundle.manifest”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파일을 메모장으로 열어보면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!!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069" y="1760655"/>
            <a:ext cx="3162300" cy="4924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868933" y="6075786"/>
            <a:ext cx="2070413" cy="2246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186995" y="6036045"/>
            <a:ext cx="4594506" cy="43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solidFill>
                  <a:srgbClr val="00B050"/>
                </a:solidFill>
              </a:rPr>
              <a:t>에셋번들에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400" b="1" dirty="0">
                <a:solidFill>
                  <a:srgbClr val="00B050"/>
                </a:solidFill>
              </a:rPr>
              <a:t>포함된 </a:t>
            </a:r>
            <a:r>
              <a:rPr lang="ko-KR" altLang="en-US" sz="1400" b="1" dirty="0" err="1">
                <a:solidFill>
                  <a:srgbClr val="00B050"/>
                </a:solidFill>
              </a:rPr>
              <a:t>에셋의</a:t>
            </a:r>
            <a:r>
              <a:rPr lang="ko-KR" altLang="en-US" sz="1400" b="1" dirty="0">
                <a:solidFill>
                  <a:srgbClr val="00B050"/>
                </a:solidFill>
              </a:rPr>
              <a:t> 정보를 확인할 수 있습니다</a:t>
            </a:r>
            <a:r>
              <a:rPr lang="en-US" altLang="ko-KR" sz="1400" b="1" dirty="0">
                <a:solidFill>
                  <a:srgbClr val="00B050"/>
                </a:solidFill>
              </a:rPr>
              <a:t>.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86" y="1901910"/>
            <a:ext cx="1171289" cy="837271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309371" y="2698374"/>
            <a:ext cx="2812433" cy="79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AssetBundles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폴더에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Frame Debugger (Draw call </a:t>
            </a:r>
            <a:r>
              <a:rPr lang="ko-KR" altLang="en-US" noProof="1" smtClean="0">
                <a:ea typeface="맑은 고딕" panose="020B0503020000020004" pitchFamily="50" charset="-127"/>
              </a:rPr>
              <a:t>확인</a:t>
            </a:r>
            <a:r>
              <a:rPr lang="en-US" altLang="ko-KR" noProof="1" smtClean="0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19057" y="1625569"/>
            <a:ext cx="4722726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window – Analysis – Frame Debugger</a:t>
            </a:r>
            <a:r>
              <a:rPr lang="ko-KR" altLang="en-US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를 누르면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 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5593487" y="1644888"/>
            <a:ext cx="5760314" cy="88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아래와 같이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Frame Debug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창이 나오는데 여기서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Enable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을 누르면 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8125096" descr="EMB000012748e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 t="2011" r="50000" b="46791"/>
          <a:stretch>
            <a:fillRect/>
          </a:stretch>
        </p:blipFill>
        <p:spPr bwMode="auto">
          <a:xfrm>
            <a:off x="319057" y="2008510"/>
            <a:ext cx="4955373" cy="458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87" y="2085517"/>
            <a:ext cx="6213814" cy="44411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2231" y="5922123"/>
            <a:ext cx="1209985" cy="2102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3487" y="2309890"/>
            <a:ext cx="815702" cy="3311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9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noProof="1" smtClean="0">
                <a:ea typeface="맑은 고딕" panose="020B0503020000020004" pitchFamily="50" charset="-127"/>
              </a:rPr>
              <a:t>Frame Debugger</a:t>
            </a:r>
            <a:r>
              <a:rPr lang="en-US" altLang="ko-KR" noProof="1">
                <a:ea typeface="맑은 고딕" panose="020B0503020000020004" pitchFamily="50" charset="-127"/>
              </a:rPr>
              <a:t> (Draw call </a:t>
            </a:r>
            <a:r>
              <a:rPr lang="ko-KR" altLang="en-US" noProof="1">
                <a:ea typeface="맑은 고딕" panose="020B0503020000020004" pitchFamily="50" charset="-127"/>
              </a:rPr>
              <a:t>확인</a:t>
            </a:r>
            <a:r>
              <a:rPr lang="en-US" altLang="ko-KR" noProof="1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007624" y="1471157"/>
            <a:ext cx="4221262" cy="46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play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버튼 실행 전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draw call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영상확인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)]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녹화_2021_12_11_03_36_35_90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538" y="1897544"/>
            <a:ext cx="5666512" cy="48037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99616" y="2754707"/>
            <a:ext cx="701018" cy="2241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0041" y="4270285"/>
            <a:ext cx="535497" cy="2487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6613" y="5062855"/>
            <a:ext cx="643609" cy="92688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990222" y="5272738"/>
            <a:ext cx="488531" cy="88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개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3" name="녹화_2021_12_11_03_45_52_34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81806" y="1889930"/>
            <a:ext cx="6024469" cy="47659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15759" y="5062855"/>
            <a:ext cx="556541" cy="12285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7075790" y="4939363"/>
            <a:ext cx="488531" cy="88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개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96000" y="1494401"/>
            <a:ext cx="4221262" cy="46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play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버튼 실행 후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draw call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영상확인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)]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86116" y="2743085"/>
            <a:ext cx="701018" cy="2241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50619" y="4270284"/>
            <a:ext cx="535497" cy="2487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3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link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363" y="1568330"/>
            <a:ext cx="11316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[Unity]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새로워진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아틀라스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(Sprite Atlas)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https://hannom.tistory.com/202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[Unity]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Sprite Packer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그만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Sprite Atlas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https://skuld2000.tistory.com/28 [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아마군의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[Unity]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아틀라스 만들기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by Step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https://blog.naver.com/PostView.nhn?blogId=spoonpen&amp;logNo=222045204709&amp;categoryNo=212&amp;parentCategoryNo=0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[Unity] Sprite Pack 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https://young-94.tistory.com/85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Asset Bundle Build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https://ssabi.tistory.com/12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Sprite Atlas 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https://youtu.be/jqYySxtoIFs</a:t>
            </a: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힘을 주는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유니티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2020_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스프라이트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https://youtu.be/BTOuqp6b1wc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75" y="-11517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57350" y="755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51172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Atlas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6432" y="1698635"/>
            <a:ext cx="11149693" cy="4512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noProof="1" smtClean="0">
                <a:ea typeface="맑은 고딕" panose="020B0503020000020004" pitchFamily="50" charset="-127"/>
              </a:rPr>
              <a:t>Atlas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를 쓰면 장점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-&gt;</a:t>
            </a:r>
            <a:r>
              <a:rPr lang="en-US" altLang="ko-KR" sz="28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”Draw Call”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을 줄일 수 있다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.</a:t>
            </a:r>
          </a:p>
          <a:p>
            <a:pPr marL="1143000" lvl="1" indent="-457200"/>
            <a:r>
              <a:rPr lang="en-US" altLang="ko-KR" sz="2600" b="1" noProof="1" smtClean="0">
                <a:ea typeface="맑은 고딕" panose="020B0503020000020004" pitchFamily="50" charset="-127"/>
              </a:rPr>
              <a:t>Draw Call : CPU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가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GPU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한테 그림을 그려달라고 요청하는 것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.</a:t>
            </a:r>
          </a:p>
          <a:p>
            <a:pPr marL="1143000" lvl="1" indent="-457200"/>
            <a:r>
              <a:rPr lang="ko-KR" altLang="en-US" sz="2600" b="1" noProof="1" smtClean="0">
                <a:ea typeface="맑은 고딕" panose="020B0503020000020004" pitchFamily="50" charset="-127"/>
              </a:rPr>
              <a:t>예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) 1) (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전화를 한다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-&gt; 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짜장면 한그릇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-&gt; 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전화끊음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) X </a:t>
            </a:r>
            <a:r>
              <a:rPr lang="en-US" altLang="ko-KR" sz="26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100 </a:t>
            </a:r>
            <a:r>
              <a:rPr lang="ko-KR" altLang="en-US" sz="26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회</a:t>
            </a:r>
            <a:endParaRPr lang="en-US" altLang="ko-KR" sz="2600" b="1" noProof="1" smtClean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marL="1143000" lvl="1" indent="-457200"/>
            <a:r>
              <a:rPr lang="ko-KR" altLang="en-US" sz="2600" b="1" noProof="1" smtClean="0">
                <a:ea typeface="맑은 고딕" panose="020B0503020000020004" pitchFamily="50" charset="-127"/>
              </a:rPr>
              <a:t>예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) 2) 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전화를 한다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-&gt; 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짜장면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100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그릇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-&gt; 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전화 끊음       </a:t>
            </a:r>
            <a:r>
              <a:rPr lang="en-US" altLang="ko-KR" sz="26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2600" b="1" noProof="1">
                <a:solidFill>
                  <a:srgbClr val="FF0000"/>
                </a:solidFill>
                <a:ea typeface="맑은 고딕" panose="020B0503020000020004" pitchFamily="50" charset="-127"/>
              </a:rPr>
              <a:t>회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 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 </a:t>
            </a:r>
          </a:p>
          <a:p>
            <a:pPr marL="1143000" lvl="1" indent="-457200"/>
            <a:r>
              <a:rPr lang="en-US" altLang="ko-KR" sz="2600" b="1" noProof="1" smtClean="0">
                <a:ea typeface="맑은 고딕" panose="020B0503020000020004" pitchFamily="50" charset="-127"/>
              </a:rPr>
              <a:t>Sprite Atlas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는 </a:t>
            </a:r>
            <a:r>
              <a:rPr lang="en-US" altLang="ko-KR" sz="2600" b="1" noProof="1" smtClean="0">
                <a:solidFill>
                  <a:srgbClr val="92D050"/>
                </a:solidFill>
                <a:ea typeface="맑은 고딕" panose="020B0503020000020004" pitchFamily="50" charset="-127"/>
              </a:rPr>
              <a:t>GPU </a:t>
            </a:r>
            <a:r>
              <a:rPr lang="ko-KR" altLang="en-US" sz="2600" b="1" noProof="1" smtClean="0">
                <a:solidFill>
                  <a:srgbClr val="92D050"/>
                </a:solidFill>
                <a:ea typeface="맑은 고딕" panose="020B0503020000020004" pitchFamily="50" charset="-127"/>
              </a:rPr>
              <a:t>요청하는 횟수를 줄임</a:t>
            </a:r>
            <a:r>
              <a:rPr lang="ko-KR" altLang="en-US" sz="2600" b="1" noProof="1" smtClean="0">
                <a:ea typeface="맑은 고딕" panose="020B0503020000020004" pitchFamily="50" charset="-127"/>
              </a:rPr>
              <a:t>으로서 성능상 장점</a:t>
            </a:r>
            <a:r>
              <a:rPr lang="en-US" altLang="ko-KR" sz="2600" b="1" noProof="1" smtClean="0">
                <a:ea typeface="맑은 고딕" panose="020B0503020000020004" pitchFamily="50" charset="-127"/>
              </a:rPr>
              <a:t>!</a:t>
            </a:r>
          </a:p>
          <a:p>
            <a:pPr marL="1143000" lvl="1" indent="-457200"/>
            <a:r>
              <a:rPr lang="ko-KR" altLang="en-US" sz="2800" b="1" dirty="0"/>
              <a:t>여러 개의 </a:t>
            </a:r>
            <a:r>
              <a:rPr lang="en-US" altLang="ko-KR" sz="2800" b="1" dirty="0" smtClean="0"/>
              <a:t>Sprite(</a:t>
            </a:r>
            <a:r>
              <a:rPr lang="ko-KR" altLang="en-US" sz="2800" b="1" dirty="0" smtClean="0"/>
              <a:t>텍스처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를 </a:t>
            </a:r>
            <a:r>
              <a:rPr lang="ko-KR" altLang="en-US" sz="2800" b="1" dirty="0"/>
              <a:t>단일 텍스처로 결합하는 </a:t>
            </a:r>
            <a:r>
              <a:rPr lang="ko-KR" altLang="en-US" sz="2800" b="1" dirty="0" err="1"/>
              <a:t>에셋</a:t>
            </a:r>
            <a:endParaRPr lang="en-US" altLang="ko-KR" sz="2600" b="1" noProof="1">
              <a:ea typeface="맑은 고딕" panose="020B0503020000020004" pitchFamily="50" charset="-127"/>
            </a:endParaRPr>
          </a:p>
          <a:p>
            <a:pPr marL="1143000" lvl="1" indent="-457200"/>
            <a:endParaRPr lang="en-US" altLang="ko-KR" sz="500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234615" y="4151871"/>
            <a:ext cx="560173" cy="313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</a:t>
            </a:r>
            <a:r>
              <a:rPr lang="ko-KR" altLang="en-US" noProof="1" smtClean="0">
                <a:ea typeface="맑은 고딕" panose="020B0503020000020004" pitchFamily="50" charset="-127"/>
              </a:rPr>
              <a:t>준비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5" y="2172072"/>
            <a:ext cx="5551639" cy="3469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83573" y="3147678"/>
            <a:ext cx="3096603" cy="2538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2514" y="3780014"/>
            <a:ext cx="3096603" cy="2538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2513" y="4457040"/>
            <a:ext cx="3096603" cy="2538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91729" y="5249520"/>
            <a:ext cx="987387" cy="2460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471" y="1911095"/>
            <a:ext cx="3788245" cy="44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</a:t>
            </a:r>
            <a:r>
              <a:rPr lang="ko-KR" altLang="en-US" noProof="1" smtClean="0">
                <a:ea typeface="맑은 고딕" panose="020B0503020000020004" pitchFamily="50" charset="-127"/>
              </a:rPr>
              <a:t>준비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76" y="2364388"/>
            <a:ext cx="3388514" cy="3682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3957" y="3056238"/>
            <a:ext cx="2051221" cy="29326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839200" y="2634240"/>
            <a:ext cx="1526854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총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개의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Sprite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71" y="2364388"/>
            <a:ext cx="7077578" cy="3421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49947" y="3437945"/>
            <a:ext cx="803000" cy="1619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979117" y="2845239"/>
            <a:ext cx="3496774" cy="994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Batch =8</a:t>
            </a:r>
          </a:p>
          <a:p>
            <a:pPr algn="just"/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-&gt;  GPU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에게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번 그림을 그려 달라고 요청 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35559" y="6046573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별도의 이미지 파일로 만들어져 있음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환경설정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60272" y="1370208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Edit -&gt; Project Settings..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클릭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7548904" descr="EMB000012748d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3" t="16682" r="26834" b="17909"/>
          <a:stretch>
            <a:fillRect/>
          </a:stretch>
        </p:blipFill>
        <p:spPr bwMode="auto">
          <a:xfrm>
            <a:off x="1060272" y="1720080"/>
            <a:ext cx="6791823" cy="49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97835" y="6280342"/>
            <a:ext cx="2332139" cy="1707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456183" y="5484480"/>
            <a:ext cx="3781167" cy="88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Sprite Atlas V1 – Always Enabled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체크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068361" y="2259633"/>
            <a:ext cx="4004820" cy="419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noProof="1" smtClean="0">
                <a:ea typeface="맑은 고딕" panose="020B0503020000020004" pitchFamily="50" charset="-127"/>
              </a:rPr>
              <a:t>Atlas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를 플레이 모드와 빌드 에 사용하기 위해 </a:t>
            </a:r>
            <a:r>
              <a:rPr lang="en-US" altLang="ko-KR" sz="28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V1 </a:t>
            </a:r>
            <a:r>
              <a:rPr lang="ko-KR" altLang="en-US" sz="2800" b="1" noProof="1" smtClean="0">
                <a:solidFill>
                  <a:srgbClr val="FF0000"/>
                </a:solidFill>
                <a:ea typeface="맑은 고딕" panose="020B0503020000020004" pitchFamily="50" charset="-127"/>
              </a:rPr>
              <a:t>선택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!!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 </a:t>
            </a:r>
            <a:endParaRPr lang="en-US" altLang="ko-KR" sz="2800" b="1" noProof="1" smtClean="0"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noProof="1" smtClean="0">
                <a:ea typeface="맑은 고딕" panose="020B0503020000020004" pitchFamily="50" charset="-127"/>
              </a:rPr>
              <a:t>V2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는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version2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인데 아직 실험적이여서 안정화 될 때까지 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V1 </a:t>
            </a:r>
            <a:r>
              <a:rPr lang="ko-KR" altLang="en-US" sz="2800" b="1" noProof="1" smtClean="0">
                <a:ea typeface="맑은 고딕" panose="020B0503020000020004" pitchFamily="50" charset="-127"/>
              </a:rPr>
              <a:t>사용하는 것이 좋음</a:t>
            </a:r>
            <a:r>
              <a:rPr lang="en-US" altLang="ko-KR" sz="2800" b="1" noProof="1" smtClean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500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환경설정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2" y="2144544"/>
            <a:ext cx="8242498" cy="3710972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8564540" y="2262773"/>
            <a:ext cx="3305882" cy="419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noProof="1">
                <a:ea typeface="맑은 고딕" panose="020B0503020000020004" pitchFamily="50" charset="-127"/>
              </a:rPr>
              <a:t>2D SpriteShape package</a:t>
            </a:r>
            <a:r>
              <a:rPr lang="ko-KR" altLang="en-US" sz="2000" b="1" noProof="1">
                <a:ea typeface="맑은 고딕" panose="020B0503020000020004" pitchFamily="50" charset="-127"/>
              </a:rPr>
              <a:t>가 있어야 </a:t>
            </a:r>
            <a:r>
              <a:rPr lang="en-US" altLang="ko-KR" sz="2000" b="1" noProof="1">
                <a:ea typeface="맑은 고딕" panose="020B0503020000020004" pitchFamily="50" charset="-127"/>
              </a:rPr>
              <a:t>Create Sprite Altas </a:t>
            </a:r>
            <a:r>
              <a:rPr lang="ko-KR" altLang="en-US" sz="2000" b="1" noProof="1">
                <a:ea typeface="맑은 고딕" panose="020B0503020000020004" pitchFamily="50" charset="-127"/>
              </a:rPr>
              <a:t>할 수가 있다</a:t>
            </a:r>
            <a:r>
              <a:rPr lang="en-US" altLang="ko-KR" sz="2000" b="1" noProof="1">
                <a:ea typeface="맑은 고딕" panose="020B0503020000020004" pitchFamily="50" charset="-127"/>
              </a:rPr>
              <a:t>. (</a:t>
            </a:r>
            <a:r>
              <a:rPr lang="ko-KR" altLang="en-US" sz="2000" b="1" noProof="1">
                <a:ea typeface="맑은 고딕" panose="020B0503020000020004" pitchFamily="50" charset="-127"/>
              </a:rPr>
              <a:t>이거 안받으면 안떠요</a:t>
            </a:r>
            <a:r>
              <a:rPr lang="en-US" altLang="ko-KR" sz="2000" b="1" noProof="1">
                <a:ea typeface="맑은 고딕" panose="020B0503020000020004" pitchFamily="50" charset="-127"/>
              </a:rPr>
              <a:t>~!)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6048" y="2572408"/>
            <a:ext cx="2533475" cy="27984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5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환경설정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564540" y="2262773"/>
            <a:ext cx="3305882" cy="419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noProof="1" smtClean="0">
                <a:ea typeface="맑은 고딕" panose="020B0503020000020004" pitchFamily="50" charset="-127"/>
              </a:rPr>
              <a:t>2D SpriteShape package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가 있어야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Create Sprite Altas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할 수가 있다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. (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이거 안받으면 안떠요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~!)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noProof="1" smtClean="0">
                <a:ea typeface="맑은 고딕" panose="020B0503020000020004" pitchFamily="50" charset="-127"/>
              </a:rPr>
              <a:t>결과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: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아래와 같이 만들어짐 </a:t>
            </a:r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8123896" descr="EMB000012748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10416" r="42995" b="40222"/>
          <a:stretch>
            <a:fillRect/>
          </a:stretch>
        </p:blipFill>
        <p:spPr bwMode="auto">
          <a:xfrm>
            <a:off x="827089" y="2106961"/>
            <a:ext cx="7461234" cy="425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21284" y="3041538"/>
            <a:ext cx="1706386" cy="1834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40" y="5770184"/>
            <a:ext cx="3498829" cy="3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Atlas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145680" y="1748013"/>
            <a:ext cx="3305882" cy="171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000" b="1" noProof="1" smtClean="0">
                <a:ea typeface="맑은 고딕" panose="020B0503020000020004" pitchFamily="50" charset="-127"/>
              </a:rPr>
              <a:t>Inspector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창에 자물쇠를 건다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.(inspector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창이 그대로 유지됨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" y="1943298"/>
            <a:ext cx="4018491" cy="47990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2868" y="1931803"/>
            <a:ext cx="382237" cy="21353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009" y="5572228"/>
            <a:ext cx="3952096" cy="6020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162281" y="5361885"/>
            <a:ext cx="3305882" cy="1624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2. Sprite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를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Drag &amp; Drop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으로 옮긴다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. (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폴더 통째로 옮겨도 됨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.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그리고 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Sprite Sheet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도 됨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7899670" y="1487009"/>
            <a:ext cx="4231547" cy="628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[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결과</a:t>
            </a:r>
            <a:r>
              <a:rPr lang="en-US" altLang="ko-KR" sz="2000" b="1" noProof="1" smtClean="0">
                <a:ea typeface="맑은 고딕" panose="020B0503020000020004" pitchFamily="50" charset="-127"/>
              </a:rPr>
              <a:t>]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요렇게 들어가게 된다</a:t>
            </a:r>
            <a:r>
              <a:rPr lang="en-US" altLang="ko-KR" sz="2000" b="1" noProof="1">
                <a:ea typeface="맑은 고딕" panose="020B0503020000020004" pitchFamily="50" charset="-127"/>
              </a:rPr>
              <a:t>.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 </a:t>
            </a:r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850" y="1943298"/>
            <a:ext cx="4248150" cy="22764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43850" y="3943387"/>
            <a:ext cx="968068" cy="2286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7838889" y="4171996"/>
            <a:ext cx="2897788" cy="540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noProof="1" smtClean="0">
                <a:ea typeface="맑은 고딕" panose="020B0503020000020004" pitchFamily="50" charset="-127"/>
              </a:rPr>
              <a:t>3. Pack Preview </a:t>
            </a:r>
            <a:r>
              <a:rPr lang="ko-KR" altLang="en-US" sz="2000" b="1" noProof="1" smtClean="0">
                <a:ea typeface="맑은 고딕" panose="020B0503020000020004" pitchFamily="50" charset="-127"/>
              </a:rPr>
              <a:t>누르면</a:t>
            </a:r>
            <a:endParaRPr lang="en-US" altLang="ko-KR" sz="2000" b="1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noProof="1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670" y="4503986"/>
            <a:ext cx="4292330" cy="2238375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184834" y="1510110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SpriteAtlas inspector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창에서</a:t>
            </a:r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198" y="4057691"/>
            <a:ext cx="1952625" cy="990600"/>
          </a:xfrm>
          <a:prstGeom prst="rect">
            <a:avLst/>
          </a:prstGeom>
        </p:spPr>
      </p:pic>
      <p:sp>
        <p:nvSpPr>
          <p:cNvPr id="23" name="내용 개체 틀 2"/>
          <p:cNvSpPr txBox="1">
            <a:spLocks/>
          </p:cNvSpPr>
          <p:nvPr/>
        </p:nvSpPr>
        <p:spPr>
          <a:xfrm>
            <a:off x="4132117" y="4994089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왼쪽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: Sprite ,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오른쪽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: Sprite Sheet 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Sprite Atlas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8757" y="816214"/>
            <a:ext cx="28229175" cy="7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33849"/>
            <a:ext cx="28233939" cy="12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19057" y="1625569"/>
            <a:ext cx="3366209" cy="4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[ play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버튼 눌러보면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 ]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063421"/>
            <a:ext cx="8749291" cy="42348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86343" y="3886438"/>
            <a:ext cx="701018" cy="2241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3150167" y="3740200"/>
            <a:ext cx="3036176" cy="88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Batches 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가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에서 </a:t>
            </a:r>
            <a:r>
              <a:rPr lang="en-US" altLang="ko-KR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1400" b="1" noProof="1" smtClean="0">
                <a:solidFill>
                  <a:srgbClr val="00B050"/>
                </a:solidFill>
                <a:ea typeface="맑은 고딕" panose="020B0503020000020004" pitchFamily="50" charset="-127"/>
              </a:rPr>
              <a:t>로 줄어드는 것을 확인 할 수가 있다</a:t>
            </a:r>
            <a:r>
              <a:rPr lang="en-US" altLang="ko-KR" sz="1400" b="1" noProof="1">
                <a:solidFill>
                  <a:srgbClr val="00B050"/>
                </a:solidFill>
                <a:ea typeface="맑은 고딕" panose="020B0503020000020004" pitchFamily="50" charset="-127"/>
              </a:rPr>
              <a:t>.</a:t>
            </a:r>
            <a:endParaRPr lang="ko-KR" altLang="en-US" sz="1400" b="1" noProof="1">
              <a:solidFill>
                <a:srgbClr val="00B05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1137</TotalTime>
  <Words>987</Words>
  <Application>Microsoft Office PowerPoint</Application>
  <PresentationFormat>와이드스크린</PresentationFormat>
  <Paragraphs>163</Paragraphs>
  <Slides>17</Slides>
  <Notes>17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Segoe UI</vt:lpstr>
      <vt:lpstr>WelcomeDoc</vt:lpstr>
      <vt:lpstr>Sprite Atlas Guide</vt:lpstr>
      <vt:lpstr>Sprite Atlas</vt:lpstr>
      <vt:lpstr>Sprite 준비</vt:lpstr>
      <vt:lpstr>Sprite 준비</vt:lpstr>
      <vt:lpstr>환경설정</vt:lpstr>
      <vt:lpstr>환경설정</vt:lpstr>
      <vt:lpstr>환경설정</vt:lpstr>
      <vt:lpstr>Sprite Atlas</vt:lpstr>
      <vt:lpstr>Sprite Atlas</vt:lpstr>
      <vt:lpstr>Sprite Atlas Property</vt:lpstr>
      <vt:lpstr>Sprite Atlas Property (해상도 적용)</vt:lpstr>
      <vt:lpstr>Asset Bundle 적용이 쉬워짐</vt:lpstr>
      <vt:lpstr>Asset Bundle 적용이 쉬워짐</vt:lpstr>
      <vt:lpstr>Asset Bundle 적용이 쉬워짐</vt:lpstr>
      <vt:lpstr>Frame Debugger (Draw call 확인)</vt:lpstr>
      <vt:lpstr>Frame Debugger (Draw call 확인)</vt:lpstr>
      <vt:lpstr>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Audio AAA Sound Guide</dc:title>
  <dc:creator>Microsoft 계정</dc:creator>
  <cp:keywords/>
  <cp:lastModifiedBy>Microsoft 계정</cp:lastModifiedBy>
  <cp:revision>93</cp:revision>
  <dcterms:created xsi:type="dcterms:W3CDTF">2021-11-25T12:09:41Z</dcterms:created>
  <dcterms:modified xsi:type="dcterms:W3CDTF">2021-12-13T13:40:49Z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