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821"/>
    <a:srgbClr val="BCC9BC"/>
    <a:srgbClr val="164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5.png"/><Relationship Id="rId21" Type="http://schemas.openxmlformats.org/officeDocument/2006/relationships/image" Target="../media/image41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2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4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1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22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54.png"/><Relationship Id="rId7" Type="http://schemas.openxmlformats.org/officeDocument/2006/relationships/image" Target="../media/image7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22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-5400000">
            <a:off x="10109200" y="279400"/>
            <a:ext cx="5727700" cy="2628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2979400" y="6134100"/>
            <a:ext cx="5676900" cy="2628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4503400" y="1828800"/>
            <a:ext cx="2628900" cy="262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6700" y="4610100"/>
            <a:ext cx="2628900" cy="2628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712200"/>
            <a:ext cx="18288000" cy="15748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93800" y="3035300"/>
            <a:ext cx="77216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700" spc="-100">
                <a:solidFill>
                  <a:srgbClr val="595959"/>
                </a:solidFill>
                <a:latin typeface="S-Core Dream 5 Medium"/>
              </a:rPr>
              <a:t>대학병원 의료진을 위한 통합 환자 관리 플랫폼</a:t>
            </a:r>
            <a:endParaRPr lang="en-US" sz="2700" b="0" i="0" u="none" strike="noStrike" spc="-100" dirty="0">
              <a:solidFill>
                <a:srgbClr val="595959"/>
              </a:solidFill>
              <a:latin typeface="S-Core Dream 5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5700" y="3340100"/>
            <a:ext cx="9182100" cy="184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10400" b="0" i="0" u="none" strike="noStrike" spc="-400" dirty="0" err="1">
                <a:solidFill>
                  <a:srgbClr val="164F36"/>
                </a:solidFill>
                <a:latin typeface="S-Core Dream 7 ExtraBold"/>
              </a:rPr>
              <a:t>MedicalChat</a:t>
            </a:r>
            <a:r>
              <a:rPr lang="ko-KR" altLang="en-US" sz="10400" b="0" i="0" u="none" strike="noStrike" spc="-400" dirty="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en-US" altLang="ko-KR" sz="10400" b="0" i="0" u="none" strike="noStrike" spc="-400" dirty="0">
                <a:solidFill>
                  <a:srgbClr val="164F36"/>
                </a:solidFill>
                <a:latin typeface="S-Core Dream 7 ExtraBold"/>
              </a:rPr>
              <a:t>EMR</a:t>
            </a:r>
            <a:endParaRPr lang="en-US" sz="10400" b="0" i="0" u="none" strike="noStrike" spc="-400" dirty="0">
              <a:solidFill>
                <a:srgbClr val="164F36"/>
              </a:solidFill>
              <a:latin typeface="S-Core Dream 7 Extra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220700" y="9405228"/>
            <a:ext cx="38989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400" b="0" i="0" u="none" strike="noStrike" dirty="0">
                <a:solidFill>
                  <a:srgbClr val="FFFFFF">
                    <a:alpha val="80000"/>
                  </a:srgbClr>
                </a:solidFill>
                <a:latin typeface="S-Core Dream 3 Light"/>
              </a:rPr>
              <a:t>Copyright @ 2024 CHAT EMR. All rights reserved.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2400" y="9188450"/>
            <a:ext cx="67056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1700" b="0" i="0" u="none" strike="noStrike" spc="500" dirty="0">
                <a:solidFill>
                  <a:srgbClr val="FFFFFF"/>
                </a:solidFill>
                <a:ea typeface="S-Core Dream 5 Medium"/>
              </a:rPr>
              <a:t>2</a:t>
            </a:r>
            <a:r>
              <a:rPr lang="ko-KR" altLang="en-US" sz="1700" b="0" i="0" u="none" strike="noStrike" spc="500" dirty="0">
                <a:solidFill>
                  <a:srgbClr val="FFFFFF"/>
                </a:solidFill>
                <a:ea typeface="S-Core Dream 5 Medium"/>
              </a:rPr>
              <a:t>조 </a:t>
            </a:r>
            <a:r>
              <a:rPr lang="en-US" altLang="ko-KR" sz="1700" b="0" i="0" u="none" strike="noStrike" spc="500" dirty="0">
                <a:solidFill>
                  <a:srgbClr val="FFFFFF"/>
                </a:solidFill>
                <a:ea typeface="S-Core Dream 5 Medium"/>
              </a:rPr>
              <a:t>– </a:t>
            </a:r>
            <a:r>
              <a:rPr lang="ko-KR" altLang="en-US" sz="1700" b="0" i="0" u="none" strike="noStrike" spc="500" dirty="0" err="1">
                <a:solidFill>
                  <a:srgbClr val="FFFFFF"/>
                </a:solidFill>
                <a:ea typeface="S-Core Dream 5 Medium"/>
              </a:rPr>
              <a:t>박홍석</a:t>
            </a:r>
            <a:r>
              <a:rPr lang="en-US" altLang="ko-KR" sz="1700" b="0" i="0" u="none" strike="noStrike" spc="500" dirty="0">
                <a:solidFill>
                  <a:srgbClr val="FFFFFF"/>
                </a:solidFill>
                <a:ea typeface="S-Core Dream 5 Medium"/>
              </a:rPr>
              <a:t>, </a:t>
            </a:r>
            <a:r>
              <a:rPr lang="ko-KR" altLang="en-US" sz="1700" b="0" i="0" u="none" strike="noStrike" spc="500" dirty="0">
                <a:solidFill>
                  <a:srgbClr val="FFFFFF"/>
                </a:solidFill>
                <a:ea typeface="S-Core Dream 5 Medium"/>
              </a:rPr>
              <a:t>임준혁</a:t>
            </a:r>
            <a:r>
              <a:rPr lang="en-US" altLang="ko-KR" sz="1700" b="0" i="0" u="none" strike="noStrike" spc="500" dirty="0">
                <a:solidFill>
                  <a:srgbClr val="FFFFFF"/>
                </a:solidFill>
                <a:ea typeface="S-Core Dream 5 Medium"/>
              </a:rPr>
              <a:t>, </a:t>
            </a:r>
            <a:r>
              <a:rPr lang="ko-KR" altLang="en-US" sz="1700" b="0" i="0" u="none" strike="noStrike" spc="500" dirty="0">
                <a:solidFill>
                  <a:srgbClr val="FFFFFF"/>
                </a:solidFill>
                <a:ea typeface="S-Core Dream 5 Medium"/>
              </a:rPr>
              <a:t>정현지</a:t>
            </a:r>
            <a:r>
              <a:rPr lang="en-US" altLang="ko-KR" sz="1700" b="0" i="0" u="none" strike="noStrike" spc="500" dirty="0">
                <a:solidFill>
                  <a:srgbClr val="FFFFFF"/>
                </a:solidFill>
                <a:ea typeface="S-Core Dream 5 Medium"/>
              </a:rPr>
              <a:t>, </a:t>
            </a:r>
            <a:r>
              <a:rPr lang="ko-KR" altLang="en-US" sz="1700" b="0" i="0" u="none" strike="noStrike" spc="500" dirty="0">
                <a:solidFill>
                  <a:srgbClr val="FFFFFF"/>
                </a:solidFill>
                <a:ea typeface="S-Core Dream 5 Medium"/>
              </a:rPr>
              <a:t>현지수</a:t>
            </a:r>
            <a:r>
              <a:rPr lang="en-US" altLang="ko-KR" sz="1700" b="0" i="0" u="none" strike="noStrike" spc="500" dirty="0">
                <a:solidFill>
                  <a:srgbClr val="FFFFFF"/>
                </a:solidFill>
                <a:ea typeface="S-Core Dream 5 Medium"/>
              </a:rPr>
              <a:t> </a:t>
            </a:r>
            <a:endParaRPr lang="ko-KR" sz="1700" b="0" i="0" u="none" strike="noStrike" spc="500" dirty="0">
              <a:solidFill>
                <a:srgbClr val="FFFFFF"/>
              </a:solidFill>
              <a:ea typeface="S-Core Dream 5 Medium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5773421" y="9525000"/>
            <a:ext cx="72390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193800" y="5442829"/>
            <a:ext cx="5765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300" b="0" i="0" u="none" strike="noStrike" spc="600" dirty="0">
                <a:solidFill>
                  <a:srgbClr val="9E9E9E"/>
                </a:solidFill>
                <a:latin typeface="S-Core Dream 5 Medium"/>
              </a:rPr>
              <a:t>진료</a:t>
            </a:r>
            <a:r>
              <a:rPr lang="en-US" altLang="ko-KR" sz="2300" b="0" i="0" u="none" strike="noStrike" spc="600" dirty="0">
                <a:solidFill>
                  <a:srgbClr val="9E9E9E"/>
                </a:solidFill>
                <a:latin typeface="S-Core Dream 5 Medium"/>
              </a:rPr>
              <a:t>, </a:t>
            </a:r>
            <a:r>
              <a:rPr lang="ko-KR" altLang="en-US" sz="2300" b="0" i="0" u="none" strike="noStrike" spc="600" dirty="0">
                <a:solidFill>
                  <a:srgbClr val="9E9E9E"/>
                </a:solidFill>
                <a:latin typeface="S-Core Dream 5 Medium"/>
              </a:rPr>
              <a:t>진단</a:t>
            </a:r>
            <a:r>
              <a:rPr lang="en-US" altLang="ko-KR" sz="2300" b="0" i="0" u="none" strike="noStrike" spc="600" dirty="0">
                <a:solidFill>
                  <a:srgbClr val="9E9E9E"/>
                </a:solidFill>
                <a:latin typeface="S-Core Dream 5 Medium"/>
              </a:rPr>
              <a:t>, </a:t>
            </a:r>
            <a:r>
              <a:rPr lang="ko-KR" altLang="en-US" sz="2300" b="0" i="0" u="none" strike="noStrike" spc="600" dirty="0">
                <a:solidFill>
                  <a:srgbClr val="9E9E9E"/>
                </a:solidFill>
                <a:latin typeface="S-Core Dream 5 Medium"/>
              </a:rPr>
              <a:t>환자 관리를 손쉽게</a:t>
            </a:r>
            <a:endParaRPr lang="en-US" sz="2300" b="0" i="0" u="none" strike="noStrike" spc="600" dirty="0">
              <a:solidFill>
                <a:srgbClr val="9E9E9E"/>
              </a:solidFill>
              <a:latin typeface="S-Core Dream 5 Medium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219700"/>
            <a:ext cx="10045700" cy="10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2200"/>
            <a:ext cx="18288000" cy="157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241800" y="3441700"/>
            <a:ext cx="9817100" cy="181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500" b="0" i="0" u="none" strike="noStrike" spc="-300">
                <a:solidFill>
                  <a:srgbClr val="595959"/>
                </a:solidFill>
                <a:ea typeface="S-Core Dream 5 Medium"/>
              </a:rPr>
              <a:t>기술의</a:t>
            </a:r>
            <a:r>
              <a:rPr lang="en-US" sz="5500" b="0" i="0" u="none" strike="noStrike" spc="-3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5500" b="0" i="0" u="none" strike="noStrike" spc="-300">
                <a:solidFill>
                  <a:srgbClr val="595959"/>
                </a:solidFill>
                <a:ea typeface="S-Core Dream 5 Medium"/>
              </a:rPr>
              <a:t>혁신보다</a:t>
            </a:r>
          </a:p>
          <a:p>
            <a:pPr lvl="0" algn="ctr">
              <a:lnSpc>
                <a:spcPct val="99600"/>
              </a:lnSpc>
            </a:pPr>
            <a:r>
              <a:rPr lang="en-US" sz="5500" b="0" i="0" u="none" strike="noStrike" spc="-300">
                <a:solidFill>
                  <a:srgbClr val="164F36"/>
                </a:solidFill>
                <a:latin typeface="S-Core Dream 7 ExtraBold"/>
              </a:rPr>
              <a:t>'</a:t>
            </a:r>
            <a:r>
              <a:rPr lang="ko-KR" sz="5500" b="0" i="0" u="none" strike="noStrike" spc="-300">
                <a:solidFill>
                  <a:srgbClr val="164F36"/>
                </a:solidFill>
                <a:ea typeface="S-Core Dream 7 ExtraBold"/>
              </a:rPr>
              <a:t>모두</a:t>
            </a:r>
            <a:r>
              <a:rPr lang="en-US" sz="5500" b="0" i="0" u="none" strike="noStrike" spc="-3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5500" b="0" i="0" u="none" strike="noStrike" spc="-300">
                <a:solidFill>
                  <a:srgbClr val="164F36"/>
                </a:solidFill>
                <a:ea typeface="S-Core Dream 7 ExtraBold"/>
              </a:rPr>
              <a:t>함께</a:t>
            </a:r>
            <a:r>
              <a:rPr lang="en-US" sz="5500" b="0" i="0" u="none" strike="noStrike" spc="-3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5500" b="0" i="0" u="none" strike="noStrike" spc="-300">
                <a:solidFill>
                  <a:srgbClr val="164F36"/>
                </a:solidFill>
                <a:ea typeface="S-Core Dream 7 ExtraBold"/>
              </a:rPr>
              <a:t>누리는</a:t>
            </a:r>
            <a:r>
              <a:rPr lang="en-US" sz="5500" b="0" i="0" u="none" strike="noStrike" spc="-3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5500" b="0" i="0" u="none" strike="noStrike" spc="-300">
                <a:solidFill>
                  <a:srgbClr val="164F36"/>
                </a:solidFill>
                <a:ea typeface="S-Core Dream 7 ExtraBold"/>
              </a:rPr>
              <a:t>것</a:t>
            </a:r>
            <a:r>
              <a:rPr lang="en-US" sz="5500" b="0" i="0" u="none" strike="noStrike" spc="-300">
                <a:solidFill>
                  <a:srgbClr val="164F36"/>
                </a:solidFill>
                <a:latin typeface="S-Core Dream 7 ExtraBold"/>
              </a:rPr>
              <a:t>'</a:t>
            </a:r>
            <a:r>
              <a:rPr lang="ko-KR" sz="5500" b="0" i="0" u="none" strike="noStrike" spc="-300">
                <a:solidFill>
                  <a:srgbClr val="595959"/>
                </a:solidFill>
                <a:ea typeface="S-Core Dream 5 Medium"/>
              </a:rPr>
              <a:t>이</a:t>
            </a:r>
            <a:r>
              <a:rPr lang="en-US" sz="5500" b="0" i="0" u="none" strike="noStrike" spc="-300">
                <a:solidFill>
                  <a:srgbClr val="595959"/>
                </a:solidFill>
                <a:latin typeface="S-Core Dream 5 Medium"/>
              </a:rPr>
              <a:t> </a:t>
            </a:r>
            <a:r>
              <a:rPr lang="ko-KR" sz="5500" b="0" i="0" u="none" strike="noStrike" spc="-300">
                <a:solidFill>
                  <a:srgbClr val="595959"/>
                </a:solidFill>
                <a:ea typeface="S-Core Dream 5 Medium"/>
              </a:rPr>
              <a:t>중요하다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20700" y="9461500"/>
            <a:ext cx="38989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400" b="0" i="0" u="none" strike="noStrike">
                <a:solidFill>
                  <a:srgbClr val="FFFFFF">
                    <a:alpha val="80000"/>
                  </a:srgbClr>
                </a:solidFill>
                <a:latin typeface="S-Core Dream 3 Light"/>
              </a:rPr>
              <a:t>Copyright @ 2022 MIRI-SOFT. All rights reserved.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9182100"/>
            <a:ext cx="29718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1700" b="0" i="0" u="none" strike="noStrike" spc="500">
                <a:solidFill>
                  <a:srgbClr val="FFFFFF"/>
                </a:solidFill>
                <a:ea typeface="S-Core Dream 3 Light"/>
              </a:rPr>
              <a:t>미리대학교</a:t>
            </a:r>
            <a:r>
              <a:rPr lang="en-US" sz="1700" b="0" i="0" u="none" strike="noStrike" spc="500">
                <a:solidFill>
                  <a:srgbClr val="FFFFFF"/>
                </a:solidFill>
                <a:latin typeface="S-Core Dream 3 Light"/>
              </a:rPr>
              <a:t> </a:t>
            </a:r>
            <a:r>
              <a:rPr lang="ko-KR" sz="1700" b="0" i="0" u="none" strike="noStrike" spc="500">
                <a:solidFill>
                  <a:srgbClr val="FFFFFF"/>
                </a:solidFill>
                <a:ea typeface="S-Core Dream 3 Light"/>
              </a:rPr>
              <a:t>사회복지학과</a:t>
            </a:r>
          </a:p>
          <a:p>
            <a:pPr lvl="0" algn="l">
              <a:lnSpc>
                <a:spcPct val="124499"/>
              </a:lnSpc>
            </a:pPr>
            <a:r>
              <a:rPr lang="en-US" sz="1700" b="0" i="0" u="none" strike="noStrike" spc="500">
                <a:solidFill>
                  <a:srgbClr val="FFFFFF"/>
                </a:solidFill>
                <a:latin typeface="S-Core Dream 5 Medium"/>
              </a:rPr>
              <a:t>204021528 </a:t>
            </a:r>
            <a:r>
              <a:rPr lang="ko-KR" sz="1700" b="0" i="0" u="none" strike="noStrike" spc="500">
                <a:solidFill>
                  <a:srgbClr val="FFFFFF"/>
                </a:solidFill>
                <a:ea typeface="S-Core Dream 5 Medium"/>
              </a:rPr>
              <a:t>김미리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261100" y="5905500"/>
            <a:ext cx="57658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300" b="0" i="0" u="none" strike="noStrike" spc="-100">
                <a:solidFill>
                  <a:srgbClr val="9E9E9E"/>
                </a:solidFill>
                <a:ea typeface="S-Core Dream 3 Light"/>
              </a:rPr>
              <a:t>발표</a:t>
            </a:r>
            <a:r>
              <a:rPr lang="en-US" sz="23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2300" b="0" i="0" u="none" strike="noStrike" spc="-100">
                <a:solidFill>
                  <a:srgbClr val="9E9E9E"/>
                </a:solidFill>
                <a:ea typeface="S-Core Dream 3 Light"/>
              </a:rPr>
              <a:t>경청해</a:t>
            </a:r>
            <a:r>
              <a:rPr lang="en-US" sz="23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2300" b="0" i="0" u="none" strike="noStrike" spc="-100">
                <a:solidFill>
                  <a:srgbClr val="9E9E9E"/>
                </a:solidFill>
                <a:ea typeface="S-Core Dream 3 Light"/>
              </a:rPr>
              <a:t>주셔서</a:t>
            </a:r>
            <a:r>
              <a:rPr lang="en-US" sz="23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2300" b="0" i="0" u="none" strike="noStrike" spc="-100">
                <a:solidFill>
                  <a:srgbClr val="9E9E9E"/>
                </a:solidFill>
                <a:ea typeface="S-Core Dream 3 Light"/>
              </a:rPr>
              <a:t>감사합니다</a:t>
            </a:r>
            <a:r>
              <a:rPr lang="en-US" sz="2300" b="0" i="0" u="none" strike="noStrike" spc="-100">
                <a:solidFill>
                  <a:srgbClr val="9E9E9E"/>
                </a:solidFill>
                <a:latin typeface="S-Core Dream 3 Light"/>
              </a:rPr>
              <a:t>.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5588000"/>
            <a:ext cx="96774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500" y="2781300"/>
            <a:ext cx="4826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ACAE887-8F67-3F23-350F-34B77D6BC1EF}"/>
              </a:ext>
            </a:extLst>
          </p:cNvPr>
          <p:cNvSpPr/>
          <p:nvPr/>
        </p:nvSpPr>
        <p:spPr>
          <a:xfrm>
            <a:off x="644087" y="4205263"/>
            <a:ext cx="4650545" cy="34239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BCC9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45623AA-29AB-3A0D-2C70-8D16970ACEFF}"/>
              </a:ext>
            </a:extLst>
          </p:cNvPr>
          <p:cNvSpPr/>
          <p:nvPr/>
        </p:nvSpPr>
        <p:spPr>
          <a:xfrm>
            <a:off x="6639559" y="5367928"/>
            <a:ext cx="4879536" cy="44958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BCC9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D4AAC60-4AE7-6048-324D-2D9772918F80}"/>
              </a:ext>
            </a:extLst>
          </p:cNvPr>
          <p:cNvSpPr/>
          <p:nvPr/>
        </p:nvSpPr>
        <p:spPr>
          <a:xfrm>
            <a:off x="13042704" y="5364513"/>
            <a:ext cx="4650545" cy="449921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BCC9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14A57D9-9F27-0468-A503-C6BDEF57FE8E}"/>
              </a:ext>
            </a:extLst>
          </p:cNvPr>
          <p:cNvSpPr/>
          <p:nvPr/>
        </p:nvSpPr>
        <p:spPr>
          <a:xfrm>
            <a:off x="12920004" y="1047158"/>
            <a:ext cx="4650545" cy="34239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BCC9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143000" y="1219200"/>
            <a:ext cx="56261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7300" spc="-300" dirty="0">
                <a:solidFill>
                  <a:srgbClr val="164F36"/>
                </a:solidFill>
                <a:latin typeface="S-Core Dream 7 ExtraBold"/>
              </a:rPr>
              <a:t>팀원 소개</a:t>
            </a:r>
            <a:endParaRPr lang="en-US" sz="7300" b="0" i="0" u="none" strike="noStrike" spc="-300" dirty="0">
              <a:solidFill>
                <a:srgbClr val="164F36"/>
              </a:solidFill>
              <a:latin typeface="S-Core Dream 7 Extra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552700"/>
            <a:ext cx="5816600" cy="254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2336800" y="2621671"/>
            <a:ext cx="1892300" cy="7810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800" spc="-100" dirty="0">
                <a:solidFill>
                  <a:srgbClr val="9E9E9E"/>
                </a:solidFill>
                <a:latin typeface="S-Core Dream 3 Light"/>
              </a:rPr>
              <a:t>역할 분배</a:t>
            </a:r>
            <a:endParaRPr lang="en-US" sz="2800" b="0" i="0" u="none" strike="noStrike" spc="-100" dirty="0">
              <a:solidFill>
                <a:srgbClr val="9E9E9E"/>
              </a:solidFill>
              <a:latin typeface="S-Core Dream 3 Light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B4CC21E-06A8-C050-27E7-9224422FA04F}"/>
              </a:ext>
            </a:extLst>
          </p:cNvPr>
          <p:cNvSpPr/>
          <p:nvPr/>
        </p:nvSpPr>
        <p:spPr>
          <a:xfrm>
            <a:off x="6652455" y="1047158"/>
            <a:ext cx="4650545" cy="34239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BCC9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B1F12D-DF08-82B1-DB55-EF6A52E304E6}"/>
              </a:ext>
            </a:extLst>
          </p:cNvPr>
          <p:cNvSpPr txBox="1"/>
          <p:nvPr/>
        </p:nvSpPr>
        <p:spPr>
          <a:xfrm>
            <a:off x="8263596" y="5610767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E5821"/>
                </a:solidFill>
              </a:rPr>
              <a:t>정현지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A1FE21-1502-20AE-C1F9-B0FE89AB3F9B}"/>
              </a:ext>
            </a:extLst>
          </p:cNvPr>
          <p:cNvSpPr txBox="1"/>
          <p:nvPr/>
        </p:nvSpPr>
        <p:spPr>
          <a:xfrm>
            <a:off x="14544822" y="1321434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E5821"/>
                </a:solidFill>
              </a:rPr>
              <a:t>임준혁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5D7D00-A425-D366-E5D4-AAA982D4C7F6}"/>
              </a:ext>
            </a:extLst>
          </p:cNvPr>
          <p:cNvSpPr txBox="1"/>
          <p:nvPr/>
        </p:nvSpPr>
        <p:spPr>
          <a:xfrm>
            <a:off x="7601341" y="1334432"/>
            <a:ext cx="370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E5821"/>
                </a:solidFill>
              </a:rPr>
              <a:t>팀장 </a:t>
            </a:r>
            <a:r>
              <a:rPr lang="en-US" altLang="ko-KR" sz="3200" b="1" dirty="0">
                <a:solidFill>
                  <a:srgbClr val="0E5821"/>
                </a:solidFill>
              </a:rPr>
              <a:t> </a:t>
            </a:r>
            <a:r>
              <a:rPr lang="ko-KR" altLang="en-US" sz="3200" b="1" dirty="0" err="1">
                <a:solidFill>
                  <a:srgbClr val="0E5821"/>
                </a:solidFill>
              </a:rPr>
              <a:t>박홍석</a:t>
            </a:r>
            <a:endParaRPr lang="ko-KR" altLang="en-US" sz="3200" b="1" dirty="0">
              <a:solidFill>
                <a:srgbClr val="0E582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CB69CE-FB71-805F-F271-E7F9D8E12010}"/>
              </a:ext>
            </a:extLst>
          </p:cNvPr>
          <p:cNvSpPr txBox="1"/>
          <p:nvPr/>
        </p:nvSpPr>
        <p:spPr>
          <a:xfrm>
            <a:off x="2303098" y="457956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E5821"/>
                </a:solidFill>
              </a:rPr>
              <a:t>정민석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C6F905-D34C-ED3E-3A59-A0219D561D77}"/>
              </a:ext>
            </a:extLst>
          </p:cNvPr>
          <p:cNvSpPr txBox="1"/>
          <p:nvPr/>
        </p:nvSpPr>
        <p:spPr>
          <a:xfrm>
            <a:off x="14800482" y="5499611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E5821"/>
                </a:solidFill>
              </a:rPr>
              <a:t>현지수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4EC222-C731-348D-5619-F9BD033E91F6}"/>
              </a:ext>
            </a:extLst>
          </p:cNvPr>
          <p:cNvSpPr txBox="1"/>
          <p:nvPr/>
        </p:nvSpPr>
        <p:spPr>
          <a:xfrm>
            <a:off x="575994" y="5636789"/>
            <a:ext cx="5020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로그인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회원가입 페이지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UI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구현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3E9545-67D9-C9BE-A01D-10A518476C86}"/>
              </a:ext>
            </a:extLst>
          </p:cNvPr>
          <p:cNvSpPr txBox="1"/>
          <p:nvPr/>
        </p:nvSpPr>
        <p:spPr>
          <a:xfrm>
            <a:off x="6869529" y="6246579"/>
            <a:ext cx="4545036" cy="335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메인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UI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 구현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로그인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회원가입 백 로직 구축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Spring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Security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  프레임워크와 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    JWT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를 통한 인증 및 권한 부여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의사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간호사 백 로직 구축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REST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API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 이용한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 open API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연동 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B383A3-4057-D669-E75C-C979AF0FE4AA}"/>
              </a:ext>
            </a:extLst>
          </p:cNvPr>
          <p:cNvSpPr txBox="1"/>
          <p:nvPr/>
        </p:nvSpPr>
        <p:spPr>
          <a:xfrm>
            <a:off x="6911733" y="2299622"/>
            <a:ext cx="454503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수 간호사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UI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 및 백 로직 구축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Chat GPT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연동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D80ED5-493C-456E-44F1-C78152782DFF}"/>
              </a:ext>
            </a:extLst>
          </p:cNvPr>
          <p:cNvSpPr txBox="1"/>
          <p:nvPr/>
        </p:nvSpPr>
        <p:spPr>
          <a:xfrm>
            <a:off x="13228907" y="1940593"/>
            <a:ext cx="45450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의료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API &gt; </a:t>
            </a:r>
            <a:r>
              <a:rPr lang="en-US" altLang="ko-KR" sz="2400" dirty="0" err="1">
                <a:solidFill>
                  <a:schemeClr val="accent3">
                    <a:lumMod val="50000"/>
                  </a:schemeClr>
                </a:solidFill>
              </a:rPr>
              <a:t>Pacs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altLang="ko-KR" sz="2400" dirty="0" err="1">
                <a:solidFill>
                  <a:schemeClr val="accent3">
                    <a:lumMod val="50000"/>
                  </a:schemeClr>
                </a:solidFill>
              </a:rPr>
              <a:t>Dicom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연동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D2678B-50B7-75A2-60F3-1E995B72FAA5}"/>
              </a:ext>
            </a:extLst>
          </p:cNvPr>
          <p:cNvSpPr txBox="1"/>
          <p:nvPr/>
        </p:nvSpPr>
        <p:spPr>
          <a:xfrm>
            <a:off x="13306278" y="6437934"/>
            <a:ext cx="4545036" cy="280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전체 디자인 및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UI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구현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관리자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병원장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)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백 로직 구축 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Mail API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구현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WebSocket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이용한 채팅 및 활동 상태 구현 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9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4">
            <a:extLst>
              <a:ext uri="{FF2B5EF4-FFF2-40B4-BE49-F238E27FC236}">
                <a16:creationId xmlns:a16="http://schemas.microsoft.com/office/drawing/2014/main" id="{2283267A-3722-F443-B612-76F725D5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108" y="9288682"/>
            <a:ext cx="8966200" cy="774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415" y="8113932"/>
            <a:ext cx="8966200" cy="774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415" y="6767732"/>
            <a:ext cx="8966200" cy="774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415" y="5408832"/>
            <a:ext cx="8966200" cy="774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143000" y="1219200"/>
            <a:ext cx="56261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7300" b="0" i="0" u="none" strike="noStrike" spc="-300">
                <a:solidFill>
                  <a:srgbClr val="164F36"/>
                </a:solidFill>
                <a:latin typeface="S-Core Dream 7 ExtraBold"/>
              </a:rPr>
              <a:t>CONTENTS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552700"/>
            <a:ext cx="58166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415" y="1370232"/>
            <a:ext cx="8966200" cy="774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977115" y="1535332"/>
            <a:ext cx="25908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2400" spc="-100" dirty="0">
                <a:solidFill>
                  <a:srgbClr val="164F36"/>
                </a:solidFill>
                <a:ea typeface="S-Core Dream 5 Medium"/>
              </a:rPr>
              <a:t>프로젝트 개요</a:t>
            </a:r>
            <a:endParaRPr lang="ko-KR" sz="2400" b="0" i="0" u="none" strike="noStrike" spc="-100" dirty="0">
              <a:solidFill>
                <a:srgbClr val="164F36"/>
              </a:solidFill>
              <a:ea typeface="S-Core Dream 5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961511" y="1473200"/>
            <a:ext cx="3556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3200" b="0" i="0" u="none" strike="noStrike" spc="-100">
                <a:solidFill>
                  <a:srgbClr val="164F36"/>
                </a:solidFill>
                <a:latin typeface="S-Core Dream 7 ExtraBold"/>
              </a:rPr>
              <a:t>1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415" y="2716432"/>
            <a:ext cx="8966200" cy="774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977115" y="2881532"/>
            <a:ext cx="25908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2400" spc="-100" dirty="0">
                <a:solidFill>
                  <a:srgbClr val="164F36"/>
                </a:solidFill>
                <a:ea typeface="S-Core Dream 5 Medium"/>
              </a:rPr>
              <a:t>시스템 아키텍처</a:t>
            </a:r>
            <a:endParaRPr lang="ko-KR" sz="2400" b="0" i="0" u="none" strike="noStrike" spc="-100" dirty="0">
              <a:solidFill>
                <a:srgbClr val="164F36"/>
              </a:solidFill>
              <a:ea typeface="S-Core Dream 5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986911" y="2832100"/>
            <a:ext cx="2921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3200" b="0" i="0" u="none" strike="noStrike" spc="-100">
                <a:solidFill>
                  <a:srgbClr val="164F36"/>
                </a:solidFill>
                <a:latin typeface="S-Core Dream 7 ExtraBold"/>
              </a:rPr>
              <a:t>2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415" y="4062632"/>
            <a:ext cx="8966200" cy="774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7128192" y="5597280"/>
            <a:ext cx="11303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1700" spc="-100" dirty="0">
                <a:solidFill>
                  <a:srgbClr val="9E9E9E"/>
                </a:solidFill>
                <a:latin typeface="S-Core Dream 3 Light"/>
              </a:rPr>
              <a:t>정현지</a:t>
            </a:r>
            <a:endParaRPr lang="en-US" sz="1700" b="0" i="0" u="none" strike="noStrike" spc="-100" dirty="0">
              <a:solidFill>
                <a:srgbClr val="9E9E9E"/>
              </a:solidFill>
              <a:latin typeface="S-Core Dream 3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995872" y="4240579"/>
            <a:ext cx="4480951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2400" b="0" i="0" u="none" strike="noStrike" spc="-200" dirty="0">
                <a:solidFill>
                  <a:srgbClr val="164F36"/>
                </a:solidFill>
                <a:ea typeface="S-Core Dream 5 Medium"/>
              </a:rPr>
              <a:t>관리자 페이지</a:t>
            </a:r>
            <a:r>
              <a:rPr lang="en-US" altLang="ko-KR" sz="2400" b="0" i="0" u="none" strike="noStrike" spc="-200" dirty="0">
                <a:solidFill>
                  <a:srgbClr val="164F36"/>
                </a:solidFill>
                <a:ea typeface="S-Core Dream 5 Medium"/>
              </a:rPr>
              <a:t>, </a:t>
            </a:r>
            <a:r>
              <a:rPr lang="ko-KR" altLang="en-US" sz="2400" spc="-200" dirty="0">
                <a:solidFill>
                  <a:srgbClr val="164F36"/>
                </a:solidFill>
                <a:ea typeface="S-Core Dream 5 Medium"/>
              </a:rPr>
              <a:t>채팅 </a:t>
            </a:r>
            <a:r>
              <a:rPr lang="ko-KR" altLang="en-US" sz="2400" b="0" i="0" u="none" strike="noStrike" spc="-200" dirty="0">
                <a:solidFill>
                  <a:srgbClr val="164F36"/>
                </a:solidFill>
                <a:ea typeface="S-Core Dream 5 Medium"/>
              </a:rPr>
              <a:t>기능</a:t>
            </a:r>
            <a:r>
              <a:rPr lang="en-US" altLang="ko-KR" sz="2400" b="0" i="0" u="none" strike="noStrike" spc="-200" dirty="0">
                <a:solidFill>
                  <a:srgbClr val="164F36"/>
                </a:solidFill>
                <a:ea typeface="S-Core Dream 5 Medium"/>
              </a:rPr>
              <a:t>,  mail API</a:t>
            </a:r>
            <a:endParaRPr lang="ko-KR" sz="2400" b="0" i="0" u="none" strike="noStrike" spc="-200" dirty="0">
              <a:solidFill>
                <a:srgbClr val="164F36"/>
              </a:solidFill>
              <a:ea typeface="S-Core Dream 5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986911" y="4178300"/>
            <a:ext cx="2921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3200" b="0" i="0" u="none" strike="noStrike" spc="-100">
                <a:solidFill>
                  <a:srgbClr val="164F36"/>
                </a:solidFill>
                <a:latin typeface="S-Core Dream 7 ExtraBold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986911" y="5524500"/>
            <a:ext cx="2921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3200" b="0" i="0" u="none" strike="noStrike" spc="-100">
                <a:solidFill>
                  <a:srgbClr val="164F36"/>
                </a:solidFill>
                <a:latin typeface="S-Core Dream 7 ExtraBold"/>
              </a:rPr>
              <a:t>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986911" y="6870700"/>
            <a:ext cx="2921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3200" b="0" i="0" u="none" strike="noStrike" spc="-100">
                <a:solidFill>
                  <a:srgbClr val="164F36"/>
                </a:solidFill>
                <a:latin typeface="S-Core Dream 7 ExtraBold"/>
              </a:rPr>
              <a:t>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977115" y="6926482"/>
            <a:ext cx="4927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2400" b="0" i="0" u="none" strike="noStrike" spc="-100" dirty="0">
                <a:solidFill>
                  <a:srgbClr val="164F36"/>
                </a:solidFill>
                <a:ea typeface="S-Core Dream 5 Medium"/>
              </a:rPr>
              <a:t>의료 </a:t>
            </a:r>
            <a:r>
              <a:rPr lang="en-US" altLang="ko-KR" sz="2400" spc="-100" dirty="0">
                <a:solidFill>
                  <a:srgbClr val="164F36"/>
                </a:solidFill>
                <a:ea typeface="S-Core Dream 5 Medium"/>
              </a:rPr>
              <a:t>API </a:t>
            </a:r>
            <a:r>
              <a:rPr lang="ko-KR" altLang="en-US" sz="2400" spc="-100" dirty="0">
                <a:solidFill>
                  <a:srgbClr val="164F36"/>
                </a:solidFill>
                <a:ea typeface="S-Core Dream 5 Medium"/>
              </a:rPr>
              <a:t>연동 </a:t>
            </a:r>
            <a:r>
              <a:rPr lang="en-US" altLang="ko-KR" sz="2400" spc="-100" dirty="0">
                <a:solidFill>
                  <a:srgbClr val="164F36"/>
                </a:solidFill>
                <a:ea typeface="S-Core Dream 5 Medium"/>
              </a:rPr>
              <a:t>&gt; DICOM, PACS</a:t>
            </a:r>
            <a:endParaRPr lang="ko-KR" sz="2400" b="0" i="0" u="none" strike="noStrike" spc="-100" dirty="0">
              <a:solidFill>
                <a:srgbClr val="164F36"/>
              </a:solidFill>
              <a:ea typeface="S-Core Dream 5 Medium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8986911" y="8216900"/>
            <a:ext cx="2921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3200" b="0" i="0" u="none" strike="noStrike" spc="-100" dirty="0">
                <a:solidFill>
                  <a:srgbClr val="164F36"/>
                </a:solidFill>
                <a:latin typeface="S-Core Dream 7 ExtraBold"/>
              </a:rPr>
              <a:t>6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336800" y="2621671"/>
            <a:ext cx="1892300" cy="7810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800" b="0" i="0" u="none" strike="noStrike" spc="-100">
                <a:solidFill>
                  <a:srgbClr val="9E9E9E"/>
                </a:solidFill>
                <a:latin typeface="S-Core Dream 3 Light"/>
              </a:rPr>
              <a:t>진행 순서</a:t>
            </a:r>
            <a:endParaRPr lang="en-US" sz="2800" b="0" i="0" u="none" strike="noStrike" spc="-100" dirty="0">
              <a:solidFill>
                <a:srgbClr val="9E9E9E"/>
              </a:solidFill>
              <a:latin typeface="S-Core Dream 3 Light"/>
            </a:endParaRP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D16CB0DC-4D07-9281-F967-2B28264D0C7B}"/>
              </a:ext>
            </a:extLst>
          </p:cNvPr>
          <p:cNvSpPr txBox="1"/>
          <p:nvPr/>
        </p:nvSpPr>
        <p:spPr>
          <a:xfrm>
            <a:off x="14476823" y="8312150"/>
            <a:ext cx="11303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1700" b="0" i="0" u="none" strike="noStrike" spc="-100" dirty="0" err="1">
                <a:solidFill>
                  <a:srgbClr val="9E9E9E"/>
                </a:solidFill>
                <a:latin typeface="S-Core Dream 3 Light"/>
              </a:rPr>
              <a:t>박홍석</a:t>
            </a:r>
            <a:endParaRPr lang="en-US" sz="1700" b="0" i="0" u="none" strike="noStrike" spc="-100" dirty="0">
              <a:solidFill>
                <a:srgbClr val="9E9E9E"/>
              </a:solidFill>
              <a:latin typeface="S-Core Dream 3 Light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21EE2CF9-C695-E044-334E-8F5463516E51}"/>
              </a:ext>
            </a:extLst>
          </p:cNvPr>
          <p:cNvSpPr txBox="1"/>
          <p:nvPr/>
        </p:nvSpPr>
        <p:spPr>
          <a:xfrm>
            <a:off x="9977115" y="8286750"/>
            <a:ext cx="59182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2400" spc="-200" dirty="0">
                <a:solidFill>
                  <a:srgbClr val="164F36"/>
                </a:solidFill>
                <a:ea typeface="S-Core Dream 5 Medium"/>
              </a:rPr>
              <a:t>수 간호사 페이지  및 </a:t>
            </a:r>
            <a:r>
              <a:rPr lang="en-US" altLang="ko-KR" sz="2400" spc="-200" dirty="0">
                <a:solidFill>
                  <a:srgbClr val="164F36"/>
                </a:solidFill>
                <a:ea typeface="S-Core Dream 5 Medium"/>
              </a:rPr>
              <a:t>Chat GPT </a:t>
            </a:r>
            <a:r>
              <a:rPr lang="ko-KR" altLang="en-US" sz="2400" spc="-200" dirty="0">
                <a:solidFill>
                  <a:srgbClr val="164F36"/>
                </a:solidFill>
                <a:ea typeface="S-Core Dream 5 Medium"/>
              </a:rPr>
              <a:t>연동</a:t>
            </a:r>
            <a:endParaRPr lang="ko-KR" sz="2400" b="0" i="0" u="none" strike="noStrike" spc="-200" dirty="0">
              <a:solidFill>
                <a:srgbClr val="164F36"/>
              </a:solidFill>
              <a:ea typeface="S-Core Dream 5 Medium"/>
            </a:endParaRP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EF323B33-3874-D99E-7FD0-94872D6D22DF}"/>
              </a:ext>
            </a:extLst>
          </p:cNvPr>
          <p:cNvSpPr txBox="1"/>
          <p:nvPr/>
        </p:nvSpPr>
        <p:spPr>
          <a:xfrm>
            <a:off x="9977115" y="5586632"/>
            <a:ext cx="6859955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2400" spc="-200" dirty="0">
                <a:solidFill>
                  <a:srgbClr val="164F36"/>
                </a:solidFill>
                <a:ea typeface="S-Core Dream 5 Medium"/>
              </a:rPr>
              <a:t>로그인</a:t>
            </a:r>
            <a:r>
              <a:rPr lang="en-US" altLang="ko-KR" sz="2400" spc="-200" dirty="0">
                <a:solidFill>
                  <a:srgbClr val="164F36"/>
                </a:solidFill>
                <a:ea typeface="S-Core Dream 5 Medium"/>
              </a:rPr>
              <a:t>, </a:t>
            </a:r>
            <a:r>
              <a:rPr lang="ko-KR" altLang="en-US" sz="2400" spc="-200" dirty="0">
                <a:solidFill>
                  <a:srgbClr val="164F36"/>
                </a:solidFill>
                <a:ea typeface="S-Core Dream 5 Medium"/>
              </a:rPr>
              <a:t>의사</a:t>
            </a:r>
            <a:r>
              <a:rPr lang="en-US" altLang="ko-KR" sz="2400" spc="-200" dirty="0">
                <a:solidFill>
                  <a:srgbClr val="164F36"/>
                </a:solidFill>
                <a:ea typeface="S-Core Dream 5 Medium"/>
              </a:rPr>
              <a:t>,  </a:t>
            </a:r>
            <a:r>
              <a:rPr lang="ko-KR" altLang="en-US" sz="2400" spc="-200" dirty="0">
                <a:solidFill>
                  <a:srgbClr val="164F36"/>
                </a:solidFill>
                <a:ea typeface="S-Core Dream 5 Medium"/>
              </a:rPr>
              <a:t>간호사 페이지</a:t>
            </a:r>
            <a:r>
              <a:rPr lang="en-US" altLang="ko-KR" sz="2400" spc="-200" dirty="0">
                <a:solidFill>
                  <a:srgbClr val="164F36"/>
                </a:solidFill>
                <a:ea typeface="S-Core Dream 5 Medium"/>
              </a:rPr>
              <a:t>, JWT, Open API  </a:t>
            </a:r>
            <a:r>
              <a:rPr lang="ko-KR" altLang="en-US" sz="2400" spc="-200" dirty="0">
                <a:solidFill>
                  <a:srgbClr val="164F36"/>
                </a:solidFill>
                <a:ea typeface="S-Core Dream 5 Medium"/>
              </a:rPr>
              <a:t>연동</a:t>
            </a:r>
            <a:endParaRPr lang="ko-KR" sz="2400" b="0" i="0" u="none" strike="noStrike" spc="-200" dirty="0">
              <a:solidFill>
                <a:srgbClr val="164F36"/>
              </a:solidFill>
              <a:ea typeface="S-Core Dream 5 Medium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02958A3F-1DEC-6C5B-EB7A-E2C1A6B7F648}"/>
              </a:ext>
            </a:extLst>
          </p:cNvPr>
          <p:cNvSpPr txBox="1"/>
          <p:nvPr/>
        </p:nvSpPr>
        <p:spPr>
          <a:xfrm>
            <a:off x="15087600" y="4273550"/>
            <a:ext cx="11303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1700" spc="-100" dirty="0">
                <a:solidFill>
                  <a:srgbClr val="9E9E9E"/>
                </a:solidFill>
                <a:latin typeface="S-Core Dream 3 Light"/>
              </a:rPr>
              <a:t>현지수</a:t>
            </a:r>
            <a:endParaRPr lang="en-US" sz="1700" b="0" i="0" u="none" strike="noStrike" spc="-100" dirty="0">
              <a:solidFill>
                <a:srgbClr val="9E9E9E"/>
              </a:solidFill>
              <a:latin typeface="S-Core Dream 3 Light"/>
            </a:endParaRPr>
          </a:p>
        </p:txBody>
      </p:sp>
      <p:sp>
        <p:nvSpPr>
          <p:cNvPr id="34" name="TextBox 27">
            <a:extLst>
              <a:ext uri="{FF2B5EF4-FFF2-40B4-BE49-F238E27FC236}">
                <a16:creationId xmlns:a16="http://schemas.microsoft.com/office/drawing/2014/main" id="{721A6A47-84E0-6E24-1038-E82E2B2661D4}"/>
              </a:ext>
            </a:extLst>
          </p:cNvPr>
          <p:cNvSpPr txBox="1"/>
          <p:nvPr/>
        </p:nvSpPr>
        <p:spPr>
          <a:xfrm>
            <a:off x="8906110" y="9359022"/>
            <a:ext cx="522674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3200" spc="-100" dirty="0">
                <a:solidFill>
                  <a:srgbClr val="164F36"/>
                </a:solidFill>
                <a:latin typeface="S-Core Dream 7 ExtraBold"/>
              </a:rPr>
              <a:t>7</a:t>
            </a:r>
            <a:endParaRPr lang="en-US" sz="3200" b="0" i="0" u="none" strike="noStrike" spc="-100" dirty="0">
              <a:solidFill>
                <a:srgbClr val="164F36"/>
              </a:solidFill>
              <a:latin typeface="S-Core Dream 7 ExtraBold"/>
            </a:endParaRPr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0D664627-849E-64FF-19E8-2B4D4F69A741}"/>
              </a:ext>
            </a:extLst>
          </p:cNvPr>
          <p:cNvSpPr txBox="1"/>
          <p:nvPr/>
        </p:nvSpPr>
        <p:spPr>
          <a:xfrm>
            <a:off x="14168115" y="6951882"/>
            <a:ext cx="11303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1700" spc="-100" dirty="0">
                <a:solidFill>
                  <a:srgbClr val="9E9E9E"/>
                </a:solidFill>
                <a:latin typeface="S-Core Dream 3 Light"/>
              </a:rPr>
              <a:t>임준혁</a:t>
            </a:r>
            <a:endParaRPr lang="en-US" sz="1700" b="0" i="0" u="none" strike="noStrike" spc="-100" dirty="0">
              <a:solidFill>
                <a:srgbClr val="9E9E9E"/>
              </a:solidFill>
              <a:latin typeface="S-Core Dream 3 Light"/>
            </a:endParaRPr>
          </a:p>
        </p:txBody>
      </p:sp>
      <p:sp>
        <p:nvSpPr>
          <p:cNvPr id="37" name="TextBox 26">
            <a:extLst>
              <a:ext uri="{FF2B5EF4-FFF2-40B4-BE49-F238E27FC236}">
                <a16:creationId xmlns:a16="http://schemas.microsoft.com/office/drawing/2014/main" id="{2497A917-4121-518E-BC8C-EB027203636A}"/>
              </a:ext>
            </a:extLst>
          </p:cNvPr>
          <p:cNvSpPr txBox="1"/>
          <p:nvPr/>
        </p:nvSpPr>
        <p:spPr>
          <a:xfrm>
            <a:off x="9977115" y="9466482"/>
            <a:ext cx="4927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2400" spc="-100" dirty="0">
                <a:solidFill>
                  <a:srgbClr val="164F36"/>
                </a:solidFill>
                <a:ea typeface="S-Core Dream 5 Medium"/>
              </a:rPr>
              <a:t>보완할 점 및 느낀 점</a:t>
            </a:r>
            <a:endParaRPr lang="ko-KR" sz="2400" b="0" i="0" u="none" strike="noStrike" spc="-100" dirty="0">
              <a:solidFill>
                <a:srgbClr val="164F36"/>
              </a:solidFill>
              <a:ea typeface="S-Core Dream 5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1600"/>
            <a:ext cx="17119600" cy="764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6096000"/>
            <a:ext cx="2806700" cy="787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17600" y="6210300"/>
            <a:ext cx="294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ko-KR" sz="2500" b="0" i="0" u="none" strike="noStrike" spc="-100">
                <a:solidFill>
                  <a:srgbClr val="FFFFFF"/>
                </a:solidFill>
                <a:ea typeface="S-Core Dream 5 Medium"/>
              </a:rPr>
              <a:t>배리어프리란</a:t>
            </a:r>
            <a:r>
              <a:rPr lang="en-US" sz="2500" b="0" i="0" u="none" strike="noStrike" spc="-100">
                <a:solidFill>
                  <a:srgbClr val="FFFFFF"/>
                </a:solidFill>
                <a:latin typeface="S-Core Dream 5 Medium"/>
              </a:rPr>
              <a:t>?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800" y="6781800"/>
            <a:ext cx="14147800" cy="26035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43000" y="1016000"/>
            <a:ext cx="660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3300" b="0" i="0" u="none" strike="noStrike" spc="-100">
                <a:solidFill>
                  <a:srgbClr val="164F36"/>
                </a:solidFill>
                <a:latin typeface="S-Core Dream 3 Light"/>
              </a:rPr>
              <a:t>01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816100" y="1955800"/>
            <a:ext cx="5549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배리어프리의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개념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에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대한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자세한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설명을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작성해주세요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.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0800000">
            <a:off x="1993900" y="7315200"/>
            <a:ext cx="165100" cy="165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298700" y="7213600"/>
            <a:ext cx="72390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900" b="0" i="0" u="none" strike="noStrike" spc="-100">
                <a:solidFill>
                  <a:srgbClr val="595959"/>
                </a:solidFill>
                <a:ea typeface="S-Core Dream 5 Medium"/>
              </a:rPr>
              <a:t>장애인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5 Medium"/>
              </a:rPr>
              <a:t>,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5 Medium"/>
              </a:rPr>
              <a:t>고령자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5 Medium"/>
              </a:rPr>
              <a:t>등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5 Medium"/>
              </a:rPr>
              <a:t>사회적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5 Medium"/>
              </a:rPr>
              <a:t>약자들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이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편하게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 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살아갈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수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있는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 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사회를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 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위해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,</a:t>
            </a:r>
          </a:p>
          <a:p>
            <a:pPr lvl="0" algn="l">
              <a:lnSpc>
                <a:spcPct val="107899"/>
              </a:lnSpc>
            </a:pP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물리적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제도적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 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장벽을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허물고자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하는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사회운동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및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시책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98700" y="8280400"/>
            <a:ext cx="74549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900" b="0" i="0" u="none" strike="noStrike" spc="-100">
                <a:solidFill>
                  <a:srgbClr val="595959"/>
                </a:solidFill>
                <a:ea typeface="S-Core Dream 5 Medium"/>
              </a:rPr>
              <a:t>건축설계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5 Medium"/>
              </a:rPr>
              <a:t>상의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5 Medium"/>
              </a:rPr>
              <a:t>물리적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5 Medium"/>
              </a:rPr>
              <a:t>장애물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을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제거하려는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 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초기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시도가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 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확산되어</a:t>
            </a:r>
          </a:p>
          <a:p>
            <a:pPr lvl="0" algn="l">
              <a:lnSpc>
                <a:spcPct val="107899"/>
              </a:lnSpc>
            </a:pP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일상의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다양한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 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분야에서</a:t>
            </a:r>
            <a:r>
              <a:rPr lang="en-US" sz="1900" b="0" i="0" u="none" strike="noStrike" spc="-100">
                <a:solidFill>
                  <a:srgbClr val="595959"/>
                </a:solidFill>
                <a:latin typeface="S-Core Dream 3 Light"/>
              </a:rPr>
              <a:t> </a:t>
            </a:r>
            <a:r>
              <a:rPr lang="ko-KR" sz="1900" b="0" i="0" u="none" strike="noStrike" spc="-100">
                <a:solidFill>
                  <a:srgbClr val="595959"/>
                </a:solidFill>
                <a:ea typeface="S-Core Dream 3 Light"/>
              </a:rPr>
              <a:t>사용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0800000">
            <a:off x="1993900" y="8356600"/>
            <a:ext cx="165100" cy="165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>
            <a:alphaModFix amt="30000"/>
          </a:blip>
          <a:stretch>
            <a:fillRect/>
          </a:stretch>
        </p:blipFill>
        <p:spPr>
          <a:xfrm>
            <a:off x="3886200" y="4051300"/>
            <a:ext cx="342900" cy="342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>
            <a:alphaModFix amt="30000"/>
          </a:blip>
          <a:stretch>
            <a:fillRect/>
          </a:stretch>
        </p:blipFill>
        <p:spPr>
          <a:xfrm>
            <a:off x="7416800" y="4025900"/>
            <a:ext cx="914400" cy="152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3800" y="3860800"/>
            <a:ext cx="2286000" cy="7239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219200" y="3962400"/>
            <a:ext cx="2222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700" b="0" i="0" u="none" strike="noStrike" spc="-100">
                <a:solidFill>
                  <a:srgbClr val="FFFFFF"/>
                </a:solidFill>
                <a:latin typeface="S-Core Dream 5 Medium"/>
              </a:rPr>
              <a:t>Barrier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16100" y="4622800"/>
            <a:ext cx="1016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800" b="0" i="0" u="none" strike="noStrike" spc="-100">
                <a:solidFill>
                  <a:srgbClr val="595959"/>
                </a:solidFill>
                <a:ea typeface="S-Core Dream 3 Light"/>
              </a:rPr>
              <a:t>장벽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8200" y="3860800"/>
            <a:ext cx="2286000" cy="7239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4826000" y="3962400"/>
            <a:ext cx="1930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700" b="0" i="0" u="none" strike="noStrike" spc="-100">
                <a:solidFill>
                  <a:srgbClr val="595959"/>
                </a:solidFill>
                <a:latin typeface="S-Core Dream 5 Medium"/>
              </a:rPr>
              <a:t>free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219700" y="4622800"/>
            <a:ext cx="1143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800" b="0" i="0" u="none" strike="noStrike" spc="-100">
                <a:solidFill>
                  <a:srgbClr val="595959"/>
                </a:solidFill>
                <a:ea typeface="S-Core Dream 3 Light"/>
              </a:rPr>
              <a:t>자유의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16100" y="889000"/>
            <a:ext cx="44069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4700" b="0" i="0" u="none" strike="noStrike" spc="-200">
                <a:solidFill>
                  <a:srgbClr val="164F36"/>
                </a:solidFill>
                <a:ea typeface="S-Core Dream 7 ExtraBold"/>
              </a:rPr>
              <a:t>배리어프리</a:t>
            </a:r>
            <a:r>
              <a:rPr lang="en-US" sz="47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4700" b="0" i="0" u="none" strike="noStrike" spc="-200">
                <a:solidFill>
                  <a:srgbClr val="164F36"/>
                </a:solidFill>
                <a:ea typeface="S-Core Dream 7 ExtraBold"/>
              </a:rPr>
              <a:t>개념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890000" y="4546600"/>
            <a:ext cx="25781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 spc="-100">
                <a:solidFill>
                  <a:srgbClr val="595959"/>
                </a:solidFill>
                <a:ea typeface="S-Core Dream 5 Medium"/>
              </a:rPr>
              <a:t>배리어프리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788400" y="3759200"/>
            <a:ext cx="27940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700" b="0" i="0" u="none" strike="noStrike" spc="-100">
                <a:solidFill>
                  <a:srgbClr val="164F36"/>
                </a:solidFill>
                <a:latin typeface="S-Core Dream 7 ExtraBold"/>
              </a:rPr>
              <a:t>Barrier Free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12">
            <a:alphaModFix amt="30000"/>
          </a:blip>
          <a:stretch>
            <a:fillRect/>
          </a:stretch>
        </p:blipFill>
        <p:spPr>
          <a:xfrm>
            <a:off x="11518900" y="3683000"/>
            <a:ext cx="266700" cy="215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3">
            <a:alphaModFix amt="30000"/>
          </a:blip>
          <a:stretch>
            <a:fillRect/>
          </a:stretch>
        </p:blipFill>
        <p:spPr>
          <a:xfrm>
            <a:off x="8585200" y="3683000"/>
            <a:ext cx="266700" cy="215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1200" b="0" i="0" u="none" strike="noStrike" spc="-20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00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5">
            <a:alphaModFix amt="70000"/>
          </a:blip>
          <a:stretch>
            <a:fillRect/>
          </a:stretch>
        </p:blipFill>
        <p:spPr>
          <a:xfrm rot="5400000">
            <a:off x="15595600" y="5994400"/>
            <a:ext cx="4229100" cy="254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 rot="5400000">
            <a:off x="16725900" y="1803400"/>
            <a:ext cx="19939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1200" b="0" i="0" u="none" strike="noStrike" spc="-20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Barrier Free  Design Report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53800" y="4279900"/>
            <a:ext cx="4762500" cy="54864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15400" y="4457700"/>
            <a:ext cx="25273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1600"/>
            <a:ext cx="17119600" cy="764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92500"/>
            <a:ext cx="12065000" cy="6197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00" y="5816600"/>
            <a:ext cx="7315200" cy="3594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43000" y="1016000"/>
            <a:ext cx="6350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3300" b="0" i="0" u="none" strike="noStrike" spc="-100">
                <a:solidFill>
                  <a:srgbClr val="164F36"/>
                </a:solidFill>
                <a:latin typeface="S-Core Dream 3 Light"/>
              </a:rPr>
              <a:t>02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0" y="1803400"/>
            <a:ext cx="114554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816100" y="1955800"/>
            <a:ext cx="5549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유니버셜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디자인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에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대한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자세한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설명을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작성해주세요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16100" y="965200"/>
            <a:ext cx="104013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배리어프리와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혼동하기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쉬운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,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유니버셜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 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디자인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399000" y="9105900"/>
            <a:ext cx="6096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1200" b="0" i="0" u="none" strike="noStrike" spc="-20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00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 rot="5400000">
            <a:off x="15595600" y="5994400"/>
            <a:ext cx="42291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 rot="5400000">
            <a:off x="16725900" y="1803400"/>
            <a:ext cx="19939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1200" b="0" i="0" u="none" strike="noStrike" spc="-20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Barrier Free  Design Report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9300" y="3238500"/>
            <a:ext cx="2692400" cy="5588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6070600" y="3314700"/>
            <a:ext cx="2209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2100" b="0" i="0" u="none" strike="noStrike" spc="-100">
                <a:solidFill>
                  <a:srgbClr val="595959"/>
                </a:solidFill>
                <a:latin typeface="S-Core Dream 5 Medium"/>
              </a:rPr>
              <a:t>Universal Design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9900" y="5676900"/>
            <a:ext cx="3251200" cy="5588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867400" y="5753100"/>
            <a:ext cx="26289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2100" b="0" i="0" u="none" strike="noStrike" spc="-100">
                <a:solidFill>
                  <a:srgbClr val="FFFFFF"/>
                </a:solidFill>
                <a:latin typeface="S-Core Dream 5 Medium"/>
              </a:rPr>
              <a:t>Barrier Free Design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0">
            <a:alphaModFix amt="70000"/>
          </a:blip>
          <a:stretch>
            <a:fillRect/>
          </a:stretch>
        </p:blipFill>
        <p:spPr>
          <a:xfrm>
            <a:off x="11201400" y="3975100"/>
            <a:ext cx="1866900" cy="190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1">
            <a:alphaModFix amt="70000"/>
          </a:blip>
          <a:stretch>
            <a:fillRect/>
          </a:stretch>
        </p:blipFill>
        <p:spPr>
          <a:xfrm>
            <a:off x="11112500" y="7518400"/>
            <a:ext cx="1955800" cy="190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3220700" y="4533900"/>
            <a:ext cx="27813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700" b="0" i="0" u="none" strike="noStrike" spc="-100">
                <a:solidFill>
                  <a:srgbClr val="595959"/>
                </a:solidFill>
                <a:ea typeface="S-Core Dream 3 Light"/>
              </a:rPr>
              <a:t>사회적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3 Light"/>
              </a:rPr>
              <a:t>약자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3 Light"/>
              </a:rPr>
              <a:t>등의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3 Light"/>
              </a:rPr>
              <a:t>특정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3 Light"/>
              </a:rPr>
              <a:t>대상이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3 Light"/>
              </a:rPr>
              <a:t>아니라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3 Light"/>
              </a:rPr>
              <a:t>,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5 Medium"/>
              </a:rPr>
              <a:t>모두가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5 Medium"/>
              </a:rPr>
              <a:t>사용할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5 Medium"/>
              </a:rPr>
              <a:t>수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5 Medium"/>
              </a:rPr>
              <a:t>있는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5 Medium"/>
              </a:rPr>
              <a:t>보편적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5 Medium"/>
              </a:rPr>
              <a:t>디자인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5 Medium"/>
              </a:rPr>
              <a:t>제시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220700" y="3886200"/>
            <a:ext cx="2349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900" b="0" i="0" u="none" strike="noStrike" spc="-100">
                <a:solidFill>
                  <a:srgbClr val="F1ABA4"/>
                </a:solidFill>
                <a:ea typeface="S-Core Dream 8 Heavy"/>
              </a:rPr>
              <a:t>유니버셜</a:t>
            </a:r>
            <a:r>
              <a:rPr lang="en-US" sz="1900" b="0" i="0" u="none" strike="noStrike" spc="-100">
                <a:solidFill>
                  <a:srgbClr val="F1ABA4"/>
                </a:solidFill>
                <a:latin typeface="S-Core Dream 8 Heavy"/>
              </a:rPr>
              <a:t> </a:t>
            </a:r>
            <a:r>
              <a:rPr lang="ko-KR" sz="1900" b="0" i="0" u="none" strike="noStrike" spc="-100">
                <a:solidFill>
                  <a:srgbClr val="F1ABA4"/>
                </a:solidFill>
                <a:ea typeface="S-Core Dream 8 Heavy"/>
              </a:rPr>
              <a:t>디자인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220700" y="8077200"/>
            <a:ext cx="27813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700" b="0" i="0" u="none" strike="noStrike" spc="-100">
                <a:solidFill>
                  <a:srgbClr val="595959"/>
                </a:solidFill>
                <a:ea typeface="S-Core Dream 3 Light"/>
              </a:rPr>
              <a:t>일상생활에서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3 Light"/>
              </a:rPr>
              <a:t>마주하는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3 Light"/>
              </a:rPr>
              <a:t>장애물을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3 Light"/>
              </a:rPr>
              <a:t>제거해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3 Light"/>
              </a:rPr>
              <a:t>,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5 Medium"/>
              </a:rPr>
              <a:t>특정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5 Medium"/>
              </a:rPr>
              <a:t>사용자층의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5 Medium"/>
              </a:rPr>
              <a:t>문제해결을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5 Medium"/>
              </a:rPr>
              <a:t> 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5 Medium"/>
              </a:rPr>
              <a:t>위한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5 Medium"/>
              </a:rPr>
              <a:t>디자인</a:t>
            </a:r>
            <a:r>
              <a:rPr lang="en-US" sz="17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700" b="0" i="0" u="none" strike="noStrike" spc="-100">
                <a:solidFill>
                  <a:srgbClr val="595959"/>
                </a:solidFill>
                <a:ea typeface="S-Core Dream 5 Medium"/>
              </a:rPr>
              <a:t>제시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20700" y="7429500"/>
            <a:ext cx="2349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900" b="0" i="0" u="none" strike="noStrike" spc="-100">
                <a:solidFill>
                  <a:srgbClr val="164F36"/>
                </a:solidFill>
                <a:ea typeface="S-Core Dream 8 Heavy"/>
              </a:rPr>
              <a:t>배리어</a:t>
            </a:r>
            <a:r>
              <a:rPr lang="en-US" sz="1900" b="0" i="0" u="none" strike="noStrike" spc="-100">
                <a:solidFill>
                  <a:srgbClr val="164F36"/>
                </a:solidFill>
                <a:latin typeface="S-Core Dream 8 Heavy"/>
              </a:rPr>
              <a:t> </a:t>
            </a:r>
            <a:r>
              <a:rPr lang="ko-KR" sz="1900" b="0" i="0" u="none" strike="noStrike" spc="-100">
                <a:solidFill>
                  <a:srgbClr val="164F36"/>
                </a:solidFill>
                <a:ea typeface="S-Core Dream 8 Heavy"/>
              </a:rPr>
              <a:t>프리</a:t>
            </a:r>
            <a:r>
              <a:rPr lang="en-US" sz="1900" b="0" i="0" u="none" strike="noStrike" spc="-100">
                <a:solidFill>
                  <a:srgbClr val="164F36"/>
                </a:solidFill>
                <a:latin typeface="S-Core Dream 8 Heavy"/>
              </a:rPr>
              <a:t> </a:t>
            </a:r>
            <a:r>
              <a:rPr lang="ko-KR" sz="1900" b="0" i="0" u="none" strike="noStrike" spc="-100">
                <a:solidFill>
                  <a:srgbClr val="164F36"/>
                </a:solidFill>
                <a:ea typeface="S-Core Dream 8 Heavy"/>
              </a:rPr>
              <a:t>디자인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20700" y="4305300"/>
            <a:ext cx="2743200" cy="254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20700" y="7848600"/>
            <a:ext cx="2743200" cy="254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4013200"/>
            <a:ext cx="584200" cy="1447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87800" y="4368800"/>
            <a:ext cx="660400" cy="1612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5">
            <a:alphaModFix amt="50000"/>
          </a:blip>
          <a:stretch>
            <a:fillRect/>
          </a:stretch>
        </p:blipFill>
        <p:spPr>
          <a:xfrm>
            <a:off x="9245600" y="4127500"/>
            <a:ext cx="482600" cy="14986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3300" y="5105400"/>
            <a:ext cx="609600" cy="17526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53100" y="4368800"/>
            <a:ext cx="685800" cy="546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33100" y="5092700"/>
            <a:ext cx="1371600" cy="14859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86800" y="6819900"/>
            <a:ext cx="635000" cy="16764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29200" y="6972300"/>
            <a:ext cx="1714500" cy="14986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77100" y="6858000"/>
            <a:ext cx="863600" cy="172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1600"/>
            <a:ext cx="17119600" cy="764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41500" y="1905000"/>
            <a:ext cx="7073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일상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속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배리어프리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사례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에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대한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자세한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설명을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작성해주세요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399000" y="9105900"/>
            <a:ext cx="6096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1200" b="0" i="0" u="none" strike="noStrike" spc="-20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00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5400000">
            <a:off x="15595600" y="5994400"/>
            <a:ext cx="4229100" cy="25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 rot="5400000">
            <a:off x="16725900" y="1803400"/>
            <a:ext cx="19939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1200" b="0" i="0" u="none" strike="noStrike" spc="-20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Barrier Free  Design Report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0" y="1803400"/>
            <a:ext cx="85725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600" y="3327400"/>
            <a:ext cx="4076700" cy="812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816100" y="3390900"/>
            <a:ext cx="2730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ko-KR" sz="1900" b="0" i="0" u="none" strike="noStrike" spc="-100">
                <a:solidFill>
                  <a:srgbClr val="FFFFFF"/>
                </a:solidFill>
                <a:ea typeface="S-Core Dream 5 Medium"/>
              </a:rPr>
              <a:t>대중교통</a:t>
            </a:r>
            <a:r>
              <a:rPr lang="en-US" sz="1900" b="0" i="0" u="none" strike="noStrike" spc="-100">
                <a:solidFill>
                  <a:srgbClr val="FFFFFF"/>
                </a:solidFill>
                <a:latin typeface="S-Core Dream 5 Medium"/>
              </a:rPr>
              <a:t> </a:t>
            </a:r>
            <a:r>
              <a:rPr lang="en-US" sz="1400" b="0" i="0" u="none" strike="noStrike" spc="-100">
                <a:solidFill>
                  <a:srgbClr val="CCCCCC"/>
                </a:solidFill>
                <a:latin typeface="S-Core Dream 5 Medium"/>
              </a:rPr>
              <a:t> </a:t>
            </a:r>
            <a:r>
              <a:rPr lang="en-US" sz="1400" b="0" i="0" u="none" strike="noStrike" spc="-100">
                <a:solidFill>
                  <a:srgbClr val="CCCCCC"/>
                </a:solidFill>
                <a:latin typeface="S-Core Dream 3 Light"/>
              </a:rPr>
              <a:t>public transportatio</a:t>
            </a:r>
            <a:r>
              <a:rPr lang="en-US" sz="1400" b="0" i="0" u="none" strike="noStrike" spc="-100">
                <a:solidFill>
                  <a:srgbClr val="CCCCCC"/>
                </a:solidFill>
                <a:latin typeface="S-Core Dream 5 Medium"/>
              </a:rPr>
              <a:t>n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600" y="3822700"/>
            <a:ext cx="6134100" cy="5740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3100" y="4305300"/>
            <a:ext cx="2565400" cy="256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9000" y="4305300"/>
            <a:ext cx="2565400" cy="256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800000">
            <a:off x="2260600" y="7378700"/>
            <a:ext cx="127000" cy="1270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489200" y="7302500"/>
            <a:ext cx="42418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차체가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낮고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계단이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없는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'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저상버스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'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가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대표적인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예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89200" y="8013700"/>
            <a:ext cx="44958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버스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내부에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휠체어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이용자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,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유모차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좌석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칸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별도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마련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800000">
            <a:off x="2260600" y="8102600"/>
            <a:ext cx="127000" cy="1270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489200" y="8724900"/>
            <a:ext cx="3924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탑승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시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안전을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위한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버스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손잡이나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난간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설치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800000">
            <a:off x="2260600" y="8813800"/>
            <a:ext cx="127000" cy="1270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4400" y="7785100"/>
            <a:ext cx="4838700" cy="25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4400" y="8496300"/>
            <a:ext cx="4838700" cy="25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25000" y="3327400"/>
            <a:ext cx="4076700" cy="8128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817100" y="3390900"/>
            <a:ext cx="3505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ko-KR" sz="1900" b="0" i="0" u="none" strike="noStrike" spc="-100">
                <a:solidFill>
                  <a:srgbClr val="FFFFFF"/>
                </a:solidFill>
                <a:ea typeface="S-Core Dream 5 Medium"/>
              </a:rPr>
              <a:t>건물</a:t>
            </a:r>
            <a:r>
              <a:rPr lang="en-US" sz="1900" b="0" i="0" u="none" strike="noStrike" spc="-100">
                <a:solidFill>
                  <a:srgbClr val="FFFFFF"/>
                </a:solidFill>
                <a:latin typeface="S-Core Dream 5 Medium"/>
              </a:rPr>
              <a:t> </a:t>
            </a:r>
            <a:r>
              <a:rPr lang="ko-KR" sz="1900" b="0" i="0" u="none" strike="noStrike" spc="-100">
                <a:solidFill>
                  <a:srgbClr val="FFFFFF"/>
                </a:solidFill>
                <a:ea typeface="S-Core Dream 5 Medium"/>
              </a:rPr>
              <a:t>출입구</a:t>
            </a:r>
            <a:r>
              <a:rPr lang="en-US" sz="1900" b="0" i="0" u="none" strike="noStrike" spc="-100">
                <a:solidFill>
                  <a:srgbClr val="FFFFFF"/>
                </a:solidFill>
                <a:latin typeface="S-Core Dream 5 Medium"/>
              </a:rPr>
              <a:t> </a:t>
            </a:r>
            <a:r>
              <a:rPr lang="en-US" sz="1400" b="0" i="0" u="none" strike="noStrike" spc="-100">
                <a:solidFill>
                  <a:srgbClr val="CCCCCC"/>
                </a:solidFill>
                <a:latin typeface="S-Core Dream 5 Medium"/>
              </a:rPr>
              <a:t> </a:t>
            </a:r>
            <a:r>
              <a:rPr lang="en-US" sz="1400" b="0" i="0" u="none" strike="noStrike" spc="-100">
                <a:solidFill>
                  <a:srgbClr val="CCCCCC"/>
                </a:solidFill>
                <a:latin typeface="S-Core Dream 3 Light"/>
              </a:rPr>
              <a:t>the entrance to a building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0" y="3822700"/>
            <a:ext cx="6134100" cy="57404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82200" y="4305300"/>
            <a:ext cx="2565400" cy="25654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25400" y="4305300"/>
            <a:ext cx="2565400" cy="2565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800000">
            <a:off x="10287000" y="7378700"/>
            <a:ext cx="127000" cy="1270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10515600" y="7302500"/>
            <a:ext cx="4813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건물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출입구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옆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주차장에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장애인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전용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주차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칸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별도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마련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515600" y="8013700"/>
            <a:ext cx="44958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건물의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출입구에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쉽게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접근할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수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있도록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경사로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마련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800000">
            <a:off x="10287000" y="8102600"/>
            <a:ext cx="127000" cy="1270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0515600" y="8724900"/>
            <a:ext cx="3924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오르막길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또한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어려움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없이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올라올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수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3 Light"/>
              </a:rPr>
              <a:t>있도록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낮은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각도의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경사로</a:t>
            </a:r>
            <a:r>
              <a:rPr lang="en-US" sz="16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600" b="0" i="0" u="none" strike="noStrike" spc="-100">
                <a:solidFill>
                  <a:srgbClr val="595959"/>
                </a:solidFill>
                <a:ea typeface="S-Core Dream 5 Medium"/>
              </a:rPr>
              <a:t>설치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800000">
            <a:off x="10287000" y="8813800"/>
            <a:ext cx="127000" cy="127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0800" y="7785100"/>
            <a:ext cx="4838700" cy="254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0800" y="8496300"/>
            <a:ext cx="4838700" cy="254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143000" y="1016000"/>
            <a:ext cx="6350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3300" b="0" i="0" u="none" strike="noStrike" spc="-100">
                <a:solidFill>
                  <a:srgbClr val="164F36"/>
                </a:solidFill>
                <a:latin typeface="S-Core Dream 3 Light"/>
              </a:rPr>
              <a:t>03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816100" y="965200"/>
            <a:ext cx="104013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일상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속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배리어프리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 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디자인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사례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59100"/>
            <a:ext cx="5346700" cy="812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0" y="0"/>
            <a:ext cx="4953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43000" y="1016000"/>
            <a:ext cx="5969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3300" b="0" i="0" u="none" strike="noStrike" spc="-100">
                <a:solidFill>
                  <a:srgbClr val="164F36"/>
                </a:solidFill>
                <a:latin typeface="S-Core Dream 3 Light"/>
              </a:rPr>
              <a:t>04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1803400"/>
            <a:ext cx="109728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594100"/>
            <a:ext cx="12788900" cy="5994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200" y="4025900"/>
            <a:ext cx="9080500" cy="4838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6100" y="1955800"/>
            <a:ext cx="8369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배리어프리에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관한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높아지는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인식의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추세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에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대한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자세한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설명을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3 Light"/>
              </a:rPr>
              <a:t>작성해주세요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3 Light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16100" y="965200"/>
            <a:ext cx="108458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'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배리어프리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'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에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관한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 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인식은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점점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높아지고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있는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추세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7800" y="3048000"/>
            <a:ext cx="3822700" cy="14605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399000" y="9105900"/>
            <a:ext cx="6096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1200" b="0" i="0" u="none" strike="noStrike" spc="-20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00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 rot="5400000">
            <a:off x="15595600" y="5994400"/>
            <a:ext cx="42291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 rot="5400000">
            <a:off x="16725900" y="1803400"/>
            <a:ext cx="19939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1200" b="0" i="0" u="none" strike="noStrike" spc="-20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Barrier Free  Design Report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2700" y="1803400"/>
            <a:ext cx="12585700" cy="254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909300" y="3302000"/>
            <a:ext cx="3124200" cy="927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sz="2200" b="0" i="0" u="none" strike="noStrike" spc="-100">
                <a:solidFill>
                  <a:srgbClr val="595959"/>
                </a:solidFill>
                <a:latin typeface="S-Core Dream 5 Medium"/>
              </a:rPr>
              <a:t>'</a:t>
            </a:r>
            <a:r>
              <a:rPr lang="ko-KR" sz="2200" b="0" i="0" u="none" strike="noStrike" spc="-100">
                <a:solidFill>
                  <a:srgbClr val="595959"/>
                </a:solidFill>
                <a:ea typeface="S-Core Dream 5 Medium"/>
              </a:rPr>
              <a:t>어느</a:t>
            </a:r>
            <a:r>
              <a:rPr lang="en-US" sz="22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2200" b="0" i="0" u="none" strike="noStrike" spc="-100">
                <a:solidFill>
                  <a:srgbClr val="595959"/>
                </a:solidFill>
                <a:ea typeface="S-Core Dream 5 Medium"/>
              </a:rPr>
              <a:t>정도</a:t>
            </a:r>
            <a:r>
              <a:rPr lang="en-US" sz="22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2200" b="0" i="0" u="none" strike="noStrike" spc="-100">
                <a:solidFill>
                  <a:srgbClr val="595959"/>
                </a:solidFill>
                <a:ea typeface="S-Core Dream 5 Medium"/>
              </a:rPr>
              <a:t>알고</a:t>
            </a:r>
            <a:r>
              <a:rPr lang="en-US" sz="22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2200" b="0" i="0" u="none" strike="noStrike" spc="-100">
                <a:solidFill>
                  <a:srgbClr val="595959"/>
                </a:solidFill>
                <a:ea typeface="S-Core Dream 5 Medium"/>
              </a:rPr>
              <a:t>있다</a:t>
            </a:r>
            <a:r>
              <a:rPr lang="en-US" sz="2200" b="0" i="0" u="none" strike="noStrike" spc="-100">
                <a:solidFill>
                  <a:srgbClr val="595959"/>
                </a:solidFill>
                <a:latin typeface="S-Core Dream 5 Medium"/>
              </a:rPr>
              <a:t>.'</a:t>
            </a:r>
          </a:p>
          <a:p>
            <a:pPr lvl="0" algn="ctr">
              <a:lnSpc>
                <a:spcPct val="132800"/>
              </a:lnSpc>
            </a:pPr>
            <a:r>
              <a:rPr lang="en-US" sz="2700" b="0" i="0" u="none" strike="noStrike" spc="-100">
                <a:solidFill>
                  <a:srgbClr val="164F36"/>
                </a:solidFill>
                <a:highlight>
                  <a:srgbClr val="FBDBD8"/>
                </a:highlight>
                <a:latin typeface="S-Core Dream 7 ExtraBold"/>
              </a:rPr>
              <a:t>+40%</a:t>
            </a:r>
            <a:r>
              <a:rPr lang="en-US" sz="2700" b="0" i="0" u="none" strike="noStrike" spc="-100">
                <a:solidFill>
                  <a:srgbClr val="595959"/>
                </a:solidFill>
                <a:highlight>
                  <a:srgbClr val="FBDBD8"/>
                </a:highlight>
                <a:latin typeface="S-Core Dream 3 Light"/>
              </a:rPr>
              <a:t> </a:t>
            </a:r>
            <a:r>
              <a:rPr lang="ko-KR" sz="2700" b="0" i="0" u="none" strike="noStrike" spc="-100">
                <a:solidFill>
                  <a:srgbClr val="164F36"/>
                </a:solidFill>
                <a:highlight>
                  <a:srgbClr val="FBDBD8"/>
                </a:highlight>
                <a:ea typeface="S-Core Dream 5 Medium"/>
              </a:rPr>
              <a:t>상승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5803900"/>
            <a:ext cx="4724400" cy="37846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295400" y="3098800"/>
            <a:ext cx="50419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latin typeface="S-Core Dream 3 Light"/>
              </a:rPr>
              <a:t>&lt;</a:t>
            </a:r>
            <a:r>
              <a:rPr lang="ko-KR" sz="2000" b="0" i="0" u="none" strike="noStrike" spc="-100">
                <a:solidFill>
                  <a:srgbClr val="FFFFFF"/>
                </a:solidFill>
                <a:ea typeface="S-Core Dream 3 Light"/>
              </a:rPr>
              <a:t>미리시</a:t>
            </a:r>
            <a:r>
              <a:rPr lang="en-US" sz="2000" b="0" i="0" u="none" strike="noStrike" spc="-100">
                <a:solidFill>
                  <a:srgbClr val="FFFFFF"/>
                </a:solidFill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ea typeface="S-Core Dream 3 Light"/>
              </a:rPr>
              <a:t>시민들의</a:t>
            </a:r>
            <a:r>
              <a:rPr lang="en-US" sz="2000" b="0" i="0" u="none" strike="noStrike" spc="-100">
                <a:solidFill>
                  <a:srgbClr val="FFFFFF"/>
                </a:solidFill>
                <a:latin typeface="S-Core Dream 3 Light"/>
              </a:rPr>
              <a:t> '</a:t>
            </a:r>
            <a:r>
              <a:rPr lang="ko-KR" sz="2000" b="0" i="0" u="none" strike="noStrike" spc="-100">
                <a:solidFill>
                  <a:srgbClr val="FFFFFF"/>
                </a:solidFill>
                <a:ea typeface="S-Core Dream 3 Light"/>
              </a:rPr>
              <a:t>배리어프리</a:t>
            </a:r>
            <a:r>
              <a:rPr lang="en-US" sz="2000" b="0" i="0" u="none" strike="noStrike" spc="-100">
                <a:solidFill>
                  <a:srgbClr val="FFFFFF"/>
                </a:solidFill>
                <a:latin typeface="S-Core Dream 3 Light"/>
              </a:rPr>
              <a:t>' </a:t>
            </a:r>
            <a:r>
              <a:rPr lang="ko-KR" sz="2000" b="0" i="0" u="none" strike="noStrike" spc="-100">
                <a:solidFill>
                  <a:srgbClr val="FFFFFF"/>
                </a:solidFill>
                <a:ea typeface="S-Core Dream 3 Light"/>
              </a:rPr>
              <a:t>인식</a:t>
            </a:r>
            <a:r>
              <a:rPr lang="en-US" sz="2000" b="0" i="0" u="none" strike="noStrike" spc="-100">
                <a:solidFill>
                  <a:srgbClr val="FFFFFF"/>
                </a:solidFill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ea typeface="S-Core Dream 3 Light"/>
              </a:rPr>
              <a:t>조사</a:t>
            </a:r>
            <a:r>
              <a:rPr lang="en-US" sz="2000" b="0" i="0" u="none" strike="noStrike" spc="-100">
                <a:solidFill>
                  <a:srgbClr val="FFFFFF"/>
                </a:solidFill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ea typeface="S-Core Dream 3 Light"/>
              </a:rPr>
              <a:t>결과</a:t>
            </a:r>
            <a:r>
              <a:rPr lang="en-US" sz="2000" b="0" i="0" u="none" strike="noStrike" spc="-100">
                <a:solidFill>
                  <a:srgbClr val="FFFFFF"/>
                </a:solidFill>
                <a:latin typeface="S-Core Dream 3 Light"/>
              </a:rPr>
              <a:t>&gt;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58900" y="9144000"/>
            <a:ext cx="35687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1200" b="0" i="0" u="none" strike="noStrike">
                <a:solidFill>
                  <a:srgbClr val="9E9E9E"/>
                </a:solidFill>
                <a:latin typeface="S-Core Dream 3 Light"/>
              </a:rPr>
              <a:t>&lt;2039, </a:t>
            </a:r>
            <a:r>
              <a:rPr lang="ko-KR" sz="1200" b="0" i="0" u="none" strike="noStrike">
                <a:solidFill>
                  <a:srgbClr val="9E9E9E"/>
                </a:solidFill>
                <a:ea typeface="S-Core Dream 3 Light"/>
              </a:rPr>
              <a:t>미리배리어프리협회</a:t>
            </a:r>
            <a:r>
              <a:rPr lang="en-US" sz="1200" b="0" i="0" u="none" strike="noStrike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200" b="0" i="0" u="none" strike="noStrike">
                <a:solidFill>
                  <a:srgbClr val="9E9E9E"/>
                </a:solidFill>
                <a:ea typeface="S-Core Dream 3 Light"/>
              </a:rPr>
              <a:t>공간</a:t>
            </a:r>
            <a:r>
              <a:rPr lang="en-US" sz="1200" b="0" i="0" u="none" strike="noStrike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200" b="0" i="0" u="none" strike="noStrike">
                <a:solidFill>
                  <a:srgbClr val="9E9E9E"/>
                </a:solidFill>
                <a:ea typeface="S-Core Dream 3 Light"/>
              </a:rPr>
              <a:t>만족도</a:t>
            </a:r>
            <a:r>
              <a:rPr lang="en-US" sz="1200" b="0" i="0" u="none" strike="noStrike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200" b="0" i="0" u="none" strike="noStrike">
                <a:solidFill>
                  <a:srgbClr val="9E9E9E"/>
                </a:solidFill>
                <a:ea typeface="S-Core Dream 3 Light"/>
              </a:rPr>
              <a:t>조사</a:t>
            </a:r>
            <a:r>
              <a:rPr lang="en-US" sz="1200" b="0" i="0" u="none" strike="noStrike">
                <a:solidFill>
                  <a:srgbClr val="9E9E9E"/>
                </a:solidFill>
                <a:latin typeface="S-Core Dream 3 Light"/>
              </a:rPr>
              <a:t> </a:t>
            </a:r>
            <a:r>
              <a:rPr lang="ko-KR" sz="1200" b="0" i="0" u="none" strike="noStrike">
                <a:solidFill>
                  <a:srgbClr val="9E9E9E"/>
                </a:solidFill>
                <a:ea typeface="S-Core Dream 3 Light"/>
              </a:rPr>
              <a:t>발췌</a:t>
            </a:r>
            <a:r>
              <a:rPr lang="en-US" sz="1200" b="0" i="0" u="none" strike="noStrike">
                <a:solidFill>
                  <a:srgbClr val="9E9E9E"/>
                </a:solidFill>
                <a:latin typeface="S-Core Dream 3 Light"/>
              </a:rPr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43000" y="1016000"/>
            <a:ext cx="5969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3300" b="0" i="0" u="none" strike="noStrike" spc="-100">
                <a:solidFill>
                  <a:srgbClr val="164F36"/>
                </a:solidFill>
                <a:latin typeface="S-Core Dream 3 Light"/>
              </a:rPr>
              <a:t>05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10972800" cy="25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816100" y="1955800"/>
            <a:ext cx="8369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인식의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흐름에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발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맞추어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움직이고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있는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기업들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16100" y="965200"/>
            <a:ext cx="108458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기업의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배리어프리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 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디자인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및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서비스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개발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현황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399000" y="9105900"/>
            <a:ext cx="6096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1200" b="0" i="0" u="none" strike="noStrike" spc="-20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00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5400000">
            <a:off x="15595600" y="5994400"/>
            <a:ext cx="42291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 rot="5400000">
            <a:off x="16725900" y="1803400"/>
            <a:ext cx="19939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1200" b="0" i="0" u="none" strike="noStrike" spc="-20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Barrier Free  Design Report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0" y="1803400"/>
            <a:ext cx="114300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41600"/>
            <a:ext cx="17119600" cy="764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400" y="4787900"/>
            <a:ext cx="3441700" cy="41148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270000" y="5816600"/>
            <a:ext cx="32258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2000" b="0" i="0" u="none" strike="noStrike" spc="-100">
                <a:solidFill>
                  <a:srgbClr val="242424"/>
                </a:solidFill>
                <a:ea typeface="S-Core Dream 3 Light"/>
              </a:rPr>
              <a:t>전국적으로</a:t>
            </a:r>
            <a:r>
              <a:rPr lang="en-US" sz="2000" b="0" i="0" u="none" strike="noStrike" spc="-100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242424"/>
                </a:solidFill>
                <a:ea typeface="S-Core Dream 3 Light"/>
              </a:rPr>
              <a:t>보급할</a:t>
            </a:r>
          </a:p>
          <a:p>
            <a:pPr lvl="0" algn="ctr">
              <a:lnSpc>
                <a:spcPct val="124499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latin typeface="S-Core Dream 3 Light"/>
              </a:rPr>
              <a:t> 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ea typeface="S-Core Dream 3 Light"/>
              </a:rPr>
              <a:t>배리어프리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latin typeface="S-Core Dream 3 Light"/>
              </a:rPr>
              <a:t> 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ea typeface="S-Core Dream 3 Light"/>
              </a:rPr>
              <a:t>키오스크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ea typeface="S-Core Dream 3 Light"/>
              </a:rPr>
              <a:t>제작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latin typeface="S-Core Dream 3 Light"/>
              </a:rPr>
              <a:t>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73200" y="7124700"/>
            <a:ext cx="28194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올해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정부의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배리어프리</a:t>
            </a:r>
          </a:p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키오스크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시범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사업을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거쳐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,</a:t>
            </a:r>
          </a:p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내년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연말까지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전국에</a:t>
            </a:r>
          </a:p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배리어프리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키오스크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5 Medium"/>
              </a:rPr>
              <a:t> 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보급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예정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6781800"/>
            <a:ext cx="28321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6300" y="4038600"/>
            <a:ext cx="1485900" cy="14859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2700" y="4457700"/>
            <a:ext cx="673100" cy="673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4900" y="4787900"/>
            <a:ext cx="3441700" cy="41148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8775700" y="5816600"/>
            <a:ext cx="3365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2000" b="0" i="0" u="none" strike="noStrike" spc="-100">
                <a:solidFill>
                  <a:srgbClr val="242424"/>
                </a:solidFill>
                <a:ea typeface="S-Core Dream 3 Light"/>
              </a:rPr>
              <a:t>화면</a:t>
            </a:r>
            <a:r>
              <a:rPr lang="en-US" sz="2000" b="0" i="0" u="none" strike="noStrike" spc="-100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242424"/>
                </a:solidFill>
                <a:ea typeface="S-Core Dream 3 Light"/>
              </a:rPr>
              <a:t>해설</a:t>
            </a:r>
            <a:r>
              <a:rPr lang="en-US" sz="2000" b="0" i="0" u="none" strike="noStrike" spc="-100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242424"/>
                </a:solidFill>
                <a:ea typeface="S-Core Dream 3 Light"/>
              </a:rPr>
              <a:t>등이</a:t>
            </a:r>
            <a:r>
              <a:rPr lang="en-US" sz="2000" b="0" i="0" u="none" strike="noStrike" spc="-100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242424"/>
                </a:solidFill>
                <a:ea typeface="S-Core Dream 3 Light"/>
              </a:rPr>
              <a:t>제공되는</a:t>
            </a:r>
          </a:p>
          <a:p>
            <a:pPr lvl="0" algn="ctr">
              <a:lnSpc>
                <a:spcPct val="124499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latin typeface="S-Core Dream 3 Light"/>
              </a:rPr>
              <a:t> 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ea typeface="S-Core Dream 3 Light"/>
              </a:rPr>
              <a:t>배리어프리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ea typeface="S-Core Dream 3 Light"/>
              </a:rPr>
              <a:t>영화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latin typeface="S-Core Dream 3 Light"/>
              </a:rPr>
              <a:t> 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ea typeface="S-Core Dream 3 Light"/>
              </a:rPr>
              <a:t>필수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ea typeface="S-Core Dream 3 Light"/>
              </a:rPr>
              <a:t>상영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164F36"/>
                </a:highlight>
                <a:latin typeface="S-Core Dream 3 Light"/>
              </a:rPr>
              <a:t> 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042400" y="7124700"/>
            <a:ext cx="28194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최근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법원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판결에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따라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,</a:t>
            </a:r>
          </a:p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주요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영화사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5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곳에</a:t>
            </a:r>
          </a:p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배리어프리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영화가</a:t>
            </a:r>
          </a:p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필수로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5 Medium"/>
              </a:rPr>
              <a:t> 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상영될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예정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7000" y="6781800"/>
            <a:ext cx="2832100" cy="25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5500" y="4038600"/>
            <a:ext cx="1485900" cy="14859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45700" y="4381500"/>
            <a:ext cx="825500" cy="825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53000" y="4800600"/>
            <a:ext cx="3441700" cy="40894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4991100" y="5816600"/>
            <a:ext cx="3365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2000" b="0" i="0" u="none" strike="noStrike" spc="-100">
                <a:solidFill>
                  <a:srgbClr val="242424"/>
                </a:solidFill>
                <a:ea typeface="S-Core Dream 3 Light"/>
              </a:rPr>
              <a:t>배리어프리</a:t>
            </a:r>
            <a:r>
              <a:rPr lang="en-US" sz="2000" b="0" i="0" u="none" strike="noStrike" spc="-100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242424"/>
                </a:solidFill>
                <a:ea typeface="S-Core Dream 3 Light"/>
              </a:rPr>
              <a:t>전용</a:t>
            </a:r>
            <a:r>
              <a:rPr lang="en-US" sz="2000" b="0" i="0" u="none" strike="noStrike" spc="-100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242424"/>
                </a:solidFill>
                <a:ea typeface="S-Core Dream 3 Light"/>
              </a:rPr>
              <a:t>공간</a:t>
            </a:r>
          </a:p>
          <a:p>
            <a:pPr lvl="0" algn="ctr">
              <a:lnSpc>
                <a:spcPct val="124499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latin typeface="S-Core Dream 3 Light"/>
              </a:rPr>
              <a:t> 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ea typeface="S-Core Dream 3 Light"/>
              </a:rPr>
              <a:t>검색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ea typeface="S-Core Dream 3 Light"/>
              </a:rPr>
              <a:t>어플리케이션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ea typeface="S-Core Dream 3 Light"/>
              </a:rPr>
              <a:t>개발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latin typeface="S-Core Dream 3 Light"/>
              </a:rPr>
              <a:t> 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257800" y="7124700"/>
            <a:ext cx="28194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스타트업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'BF'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에서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배리어프리</a:t>
            </a:r>
          </a:p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전용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공간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검색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어플리케이션</a:t>
            </a:r>
          </a:p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개발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,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최근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 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미리벤처스로부터</a:t>
            </a:r>
          </a:p>
          <a:p>
            <a:pPr lvl="0" algn="ctr">
              <a:lnSpc>
                <a:spcPct val="107899"/>
              </a:lnSpc>
            </a:pP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30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억원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투자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유치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2400" y="6781800"/>
            <a:ext cx="2832100" cy="25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0900" y="4038600"/>
            <a:ext cx="1485900" cy="1485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61100" y="4381500"/>
            <a:ext cx="825500" cy="8255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509500" y="4775200"/>
            <a:ext cx="3441700" cy="41021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2636500" y="5816600"/>
            <a:ext cx="32004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2000" b="0" i="0" u="none" strike="noStrike" spc="-100">
                <a:solidFill>
                  <a:srgbClr val="242424"/>
                </a:solidFill>
                <a:ea typeface="S-Core Dream 3 Light"/>
              </a:rPr>
              <a:t>조작</a:t>
            </a:r>
            <a:r>
              <a:rPr lang="en-US" sz="2000" b="0" i="0" u="none" strike="noStrike" spc="-100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242424"/>
                </a:solidFill>
                <a:ea typeface="S-Core Dream 3 Light"/>
              </a:rPr>
              <a:t>필요</a:t>
            </a:r>
            <a:r>
              <a:rPr lang="en-US" sz="2000" b="0" i="0" u="none" strike="noStrike" spc="-100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242424"/>
                </a:solidFill>
                <a:ea typeface="S-Core Dream 3 Light"/>
              </a:rPr>
              <a:t>없이</a:t>
            </a:r>
            <a:r>
              <a:rPr lang="en-US" sz="2000" b="0" i="0" u="none" strike="noStrike" spc="-100">
                <a:solidFill>
                  <a:srgbClr val="242424"/>
                </a:solidFill>
                <a:latin typeface="S-Core Dream 3 Light"/>
              </a:rPr>
              <a:t>,</a:t>
            </a:r>
          </a:p>
          <a:p>
            <a:pPr lvl="0" algn="ctr">
              <a:lnSpc>
                <a:spcPct val="124499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latin typeface="S-Core Dream 3 Light"/>
              </a:rPr>
              <a:t> 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ea typeface="S-Core Dream 3 Light"/>
              </a:rPr>
              <a:t>음성으로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latin typeface="S-Core Dream 3 Light"/>
              </a:rPr>
              <a:t> 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ea typeface="S-Core Dream 3 Light"/>
              </a:rPr>
              <a:t>직접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ea typeface="S-Core Dream 3 Light"/>
              </a:rPr>
              <a:t>음식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latin typeface="S-Core Dream 3 Light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ea typeface="S-Core Dream 3 Light"/>
              </a:rPr>
              <a:t>주문</a:t>
            </a:r>
            <a:r>
              <a:rPr lang="en-US" sz="2000" b="0" i="0" u="none" strike="noStrike" spc="-100">
                <a:solidFill>
                  <a:srgbClr val="FFFFFF"/>
                </a:solidFill>
                <a:highlight>
                  <a:srgbClr val="F1ABA4"/>
                </a:highlight>
                <a:latin typeface="S-Core Dream 3 Light"/>
              </a:rPr>
              <a:t> 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827000" y="7124700"/>
            <a:ext cx="2819400" cy="127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최근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공개된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음성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인식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몇</a:t>
            </a:r>
          </a:p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변환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기술을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통해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음성만으로</a:t>
            </a:r>
          </a:p>
          <a:p>
            <a:pPr lvl="0" algn="ctr">
              <a:lnSpc>
                <a:spcPct val="107899"/>
              </a:lnSpc>
            </a:pP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음식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주문부터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5 Medium"/>
              </a:rPr>
              <a:t> 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결제까지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5 Medium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5 Medium"/>
              </a:rPr>
              <a:t>진행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,</a:t>
            </a:r>
          </a:p>
          <a:p>
            <a:pPr lvl="0" algn="ctr">
              <a:lnSpc>
                <a:spcPct val="107899"/>
              </a:lnSpc>
            </a:pP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2043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년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상용화</a:t>
            </a:r>
            <a:r>
              <a:rPr lang="en-US" sz="1500" b="0" i="0" u="none" strike="noStrike" spc="-100">
                <a:solidFill>
                  <a:srgbClr val="595959"/>
                </a:solidFill>
                <a:latin typeface="S-Core Dream 3 Light"/>
              </a:rPr>
              <a:t> </a:t>
            </a:r>
            <a:r>
              <a:rPr lang="ko-KR" sz="1500" b="0" i="0" u="none" strike="noStrike" spc="-100">
                <a:solidFill>
                  <a:srgbClr val="595959"/>
                </a:solidFill>
                <a:ea typeface="S-Core Dream 3 Light"/>
              </a:rPr>
              <a:t>예정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01600" y="6781800"/>
            <a:ext cx="2832100" cy="254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87400" y="4038600"/>
            <a:ext cx="1485900" cy="14859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868400" y="4406900"/>
            <a:ext cx="7366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43000" y="1016000"/>
            <a:ext cx="5969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3300" b="0" i="0" u="none" strike="noStrike" spc="-100">
                <a:solidFill>
                  <a:srgbClr val="164F36"/>
                </a:solidFill>
                <a:latin typeface="S-Core Dream 3 Light"/>
              </a:rPr>
              <a:t>06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10972800" cy="25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816100" y="1955800"/>
            <a:ext cx="8369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'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배리어프리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'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를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직접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체험하고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공감할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수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있는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프로그램</a:t>
            </a:r>
            <a:r>
              <a:rPr lang="en-US" sz="1800" b="0" i="0" u="none" strike="noStrike" spc="-100">
                <a:solidFill>
                  <a:srgbClr val="9E9E9E"/>
                </a:solidFill>
                <a:latin typeface="S-Core Dream 5 Medium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S-Core Dream 5 Medium"/>
              </a:rPr>
              <a:t>마련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16100" y="965200"/>
            <a:ext cx="108458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관련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문화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및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예술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프로그램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또한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운영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준비</a:t>
            </a:r>
            <a:r>
              <a:rPr lang="en-US" sz="3800" b="0" i="0" u="none" strike="noStrike" spc="-20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sz="3800" b="0" i="0" u="none" strike="noStrike" spc="-200">
                <a:solidFill>
                  <a:srgbClr val="164F36"/>
                </a:solidFill>
                <a:ea typeface="S-Core Dream 7 ExtraBold"/>
              </a:rPr>
              <a:t>중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399000" y="9105900"/>
            <a:ext cx="6096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1200" b="0" i="0" u="none" strike="noStrike" spc="-20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00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5400000">
            <a:off x="15595600" y="5994400"/>
            <a:ext cx="42291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 rot="5400000">
            <a:off x="16725900" y="1803400"/>
            <a:ext cx="19939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1200" b="0" i="0" u="none" strike="noStrike" spc="-20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Barrier Free  Design Report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109728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41600"/>
            <a:ext cx="17119600" cy="764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>
            <a:off x="1028700" y="6464300"/>
            <a:ext cx="150749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8600" y="3187700"/>
            <a:ext cx="6057900" cy="28448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9702800" y="3530600"/>
            <a:ext cx="3429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500" b="0" i="0" u="none" strike="noStrike" spc="-100">
                <a:solidFill>
                  <a:srgbClr val="164F36"/>
                </a:solidFill>
                <a:ea typeface="S-Core Dream 5 Medium"/>
              </a:rPr>
              <a:t>배리어프리</a:t>
            </a:r>
            <a:r>
              <a:rPr lang="en-US" sz="2500" b="0" i="0" u="none" strike="noStrike" spc="-100">
                <a:solidFill>
                  <a:srgbClr val="164F36"/>
                </a:solidFill>
                <a:latin typeface="S-Core Dream 5 Medium"/>
              </a:rPr>
              <a:t> </a:t>
            </a:r>
            <a:r>
              <a:rPr lang="ko-KR" sz="2500" b="0" i="0" u="none" strike="noStrike" spc="-100">
                <a:solidFill>
                  <a:srgbClr val="164F36"/>
                </a:solidFill>
                <a:ea typeface="S-Core Dream 5 Medium"/>
              </a:rPr>
              <a:t>영화</a:t>
            </a:r>
            <a:r>
              <a:rPr lang="en-US" sz="2500" b="0" i="0" u="none" strike="noStrike" spc="-100">
                <a:solidFill>
                  <a:srgbClr val="164F36"/>
                </a:solidFill>
                <a:latin typeface="S-Core Dream 5 Medium"/>
              </a:rPr>
              <a:t> </a:t>
            </a:r>
            <a:r>
              <a:rPr lang="ko-KR" sz="2500" b="0" i="0" u="none" strike="noStrike" spc="-100">
                <a:solidFill>
                  <a:srgbClr val="164F36"/>
                </a:solidFill>
                <a:ea typeface="S-Core Dream 5 Medium"/>
              </a:rPr>
              <a:t>감상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96600" y="4318000"/>
            <a:ext cx="21971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2039.10.30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수요일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18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시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702800" y="4305300"/>
            <a:ext cx="8001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일</a:t>
            </a:r>
            <a:r>
              <a:rPr lang="en-US" sz="1500" b="0" i="0" u="none" strike="noStrike">
                <a:solidFill>
                  <a:srgbClr val="242424"/>
                </a:solidFill>
                <a:latin typeface="S-Core Dream 5 Medium"/>
              </a:rPr>
              <a:t>    </a:t>
            </a: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시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02800" y="4699000"/>
            <a:ext cx="736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장</a:t>
            </a:r>
            <a:r>
              <a:rPr lang="en-US" sz="1500" b="0" i="0" u="none" strike="noStrike">
                <a:solidFill>
                  <a:srgbClr val="242424"/>
                </a:solidFill>
                <a:latin typeface="S-Core Dream 5 Medium"/>
              </a:rPr>
              <a:t>    </a:t>
            </a: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소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896600" y="4711700"/>
            <a:ext cx="21971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미리동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밀해영화관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2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층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2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관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702800" y="5092700"/>
            <a:ext cx="8001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상</a:t>
            </a:r>
            <a:r>
              <a:rPr lang="en-US" sz="1500" b="0" i="0" u="none" strike="noStrike">
                <a:solidFill>
                  <a:srgbClr val="242424"/>
                </a:solidFill>
                <a:latin typeface="S-Core Dream 5 Medium"/>
              </a:rPr>
              <a:t> </a:t>
            </a: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영</a:t>
            </a:r>
            <a:r>
              <a:rPr lang="en-US" sz="1500" b="0" i="0" u="none" strike="noStrike">
                <a:solidFill>
                  <a:srgbClr val="242424"/>
                </a:solidFill>
                <a:latin typeface="S-Core Dream 5 Medium"/>
              </a:rPr>
              <a:t> </a:t>
            </a: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작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896600" y="5118100"/>
            <a:ext cx="21971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 '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어제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심은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사과나무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'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702800" y="5486400"/>
            <a:ext cx="889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체험</a:t>
            </a:r>
            <a:r>
              <a:rPr lang="en-US" sz="1500" b="0" i="0" u="none" strike="noStrike">
                <a:solidFill>
                  <a:srgbClr val="242424"/>
                </a:solidFill>
                <a:latin typeface="S-Core Dream 5 Medium"/>
              </a:rPr>
              <a:t> </a:t>
            </a: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소개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896600" y="5486400"/>
            <a:ext cx="34925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화면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속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상황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,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표정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,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행동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등을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추가로</a:t>
            </a:r>
          </a:p>
          <a:p>
            <a:pPr lvl="0" algn="l">
              <a:lnSpc>
                <a:spcPct val="116199"/>
              </a:lnSpc>
            </a:pP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설명해주는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 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오디오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해설과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함께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하는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영화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관람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702800" y="3263900"/>
            <a:ext cx="990600" cy="203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1200" b="0" i="0" u="none" strike="noStrike">
                <a:solidFill>
                  <a:srgbClr val="164F36"/>
                </a:solidFill>
                <a:latin typeface="S-Core Dream 5 Medium"/>
              </a:rPr>
              <a:t>Program</a:t>
            </a:r>
            <a:r>
              <a:rPr lang="en-US" sz="1200" b="0" i="0" u="none" strike="noStrike">
                <a:solidFill>
                  <a:srgbClr val="164F36"/>
                </a:solidFill>
                <a:latin typeface="S-Core Dream 3 Light"/>
              </a:rPr>
              <a:t> 01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5200" y="6705600"/>
            <a:ext cx="6057900" cy="28448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4610100" y="7048500"/>
            <a:ext cx="30607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ko-KR" sz="2500" b="0" i="0" u="none" strike="noStrike" spc="-100">
                <a:solidFill>
                  <a:srgbClr val="164F36"/>
                </a:solidFill>
                <a:ea typeface="S-Core Dream 5 Medium"/>
              </a:rPr>
              <a:t>배리어프리</a:t>
            </a:r>
            <a:r>
              <a:rPr lang="en-US" sz="2500" b="0" i="0" u="none" strike="noStrike" spc="-100">
                <a:solidFill>
                  <a:srgbClr val="164F36"/>
                </a:solidFill>
                <a:latin typeface="S-Core Dream 5 Medium"/>
              </a:rPr>
              <a:t> </a:t>
            </a:r>
            <a:r>
              <a:rPr lang="ko-KR" sz="2500" b="0" i="0" u="none" strike="noStrike" spc="-100">
                <a:solidFill>
                  <a:srgbClr val="164F36"/>
                </a:solidFill>
                <a:ea typeface="S-Core Dream 5 Medium"/>
              </a:rPr>
              <a:t>전시</a:t>
            </a:r>
            <a:r>
              <a:rPr lang="en-US" sz="2500" b="0" i="0" u="none" strike="noStrike" spc="-100">
                <a:solidFill>
                  <a:srgbClr val="164F36"/>
                </a:solidFill>
                <a:latin typeface="S-Core Dream 5 Medium"/>
              </a:rPr>
              <a:t> </a:t>
            </a:r>
            <a:r>
              <a:rPr lang="ko-KR" sz="2500" b="0" i="0" u="none" strike="noStrike" spc="-100">
                <a:solidFill>
                  <a:srgbClr val="164F36"/>
                </a:solidFill>
                <a:ea typeface="S-Core Dream 5 Medium"/>
              </a:rPr>
              <a:t>관람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7" name="TextBox 27"/>
          <p:cNvSpPr txBox="1"/>
          <p:nvPr/>
        </p:nvSpPr>
        <p:spPr>
          <a:xfrm>
            <a:off x="4013200" y="7835900"/>
            <a:ext cx="21971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2039.11.04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월요일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18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시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870700" y="7823200"/>
            <a:ext cx="8001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일</a:t>
            </a:r>
            <a:r>
              <a:rPr lang="en-US" sz="1500" b="0" i="0" u="none" strike="noStrike">
                <a:solidFill>
                  <a:srgbClr val="242424"/>
                </a:solidFill>
                <a:latin typeface="S-Core Dream 5 Medium"/>
              </a:rPr>
              <a:t>    </a:t>
            </a: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시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934200" y="8216900"/>
            <a:ext cx="736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장</a:t>
            </a:r>
            <a:r>
              <a:rPr lang="en-US" sz="1500" b="0" i="0" u="none" strike="noStrike">
                <a:solidFill>
                  <a:srgbClr val="242424"/>
                </a:solidFill>
                <a:latin typeface="S-Core Dream 5 Medium"/>
              </a:rPr>
              <a:t>    </a:t>
            </a: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소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013200" y="8229600"/>
            <a:ext cx="21971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미리갤러리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2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층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특별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전시관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870700" y="8610600"/>
            <a:ext cx="8001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상</a:t>
            </a:r>
            <a:r>
              <a:rPr lang="en-US" sz="1500" b="0" i="0" u="none" strike="noStrike">
                <a:solidFill>
                  <a:srgbClr val="242424"/>
                </a:solidFill>
                <a:latin typeface="S-Core Dream 5 Medium"/>
              </a:rPr>
              <a:t> </a:t>
            </a: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영</a:t>
            </a:r>
            <a:r>
              <a:rPr lang="en-US" sz="1500" b="0" i="0" u="none" strike="noStrike">
                <a:solidFill>
                  <a:srgbClr val="242424"/>
                </a:solidFill>
                <a:latin typeface="S-Core Dream 5 Medium"/>
              </a:rPr>
              <a:t> </a:t>
            </a: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작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013200" y="8636000"/>
            <a:ext cx="21971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'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촉각으로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연결된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지구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'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794500" y="9004300"/>
            <a:ext cx="876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체험</a:t>
            </a:r>
            <a:r>
              <a:rPr lang="en-US" sz="1500" b="0" i="0" u="none" strike="noStrike">
                <a:solidFill>
                  <a:srgbClr val="242424"/>
                </a:solidFill>
                <a:latin typeface="S-Core Dream 5 Medium"/>
              </a:rPr>
              <a:t> </a:t>
            </a:r>
            <a:r>
              <a:rPr lang="ko-KR" sz="1500" b="0" i="0" u="none" strike="noStrike">
                <a:solidFill>
                  <a:srgbClr val="242424"/>
                </a:solidFill>
                <a:ea typeface="S-Core Dream 5 Medium"/>
              </a:rPr>
              <a:t>소개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251200" y="9004300"/>
            <a:ext cx="29718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손의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촉감으로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느낄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수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있게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입체적으로</a:t>
            </a:r>
          </a:p>
          <a:p>
            <a:pPr lvl="0" algn="r">
              <a:lnSpc>
                <a:spcPct val="116199"/>
              </a:lnSpc>
            </a:pP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제작된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유명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그림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 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및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사진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작품</a:t>
            </a:r>
            <a:r>
              <a:rPr lang="en-US" sz="1300" b="0" i="0" u="none" strike="noStrike">
                <a:solidFill>
                  <a:srgbClr val="242424"/>
                </a:solidFill>
                <a:latin typeface="S-Core Dream 3 Light"/>
              </a:rPr>
              <a:t> </a:t>
            </a:r>
            <a:r>
              <a:rPr lang="ko-KR" sz="1300" b="0" i="0" u="none" strike="noStrike">
                <a:solidFill>
                  <a:srgbClr val="242424"/>
                </a:solidFill>
                <a:ea typeface="S-Core Dream 3 Light"/>
              </a:rPr>
              <a:t>전시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400800" y="6781800"/>
            <a:ext cx="1270000" cy="203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200" b="0" i="0" u="none" strike="noStrike">
                <a:solidFill>
                  <a:srgbClr val="164F36"/>
                </a:solidFill>
                <a:latin typeface="S-Core Dream 5 Medium"/>
              </a:rPr>
              <a:t>Program</a:t>
            </a:r>
            <a:r>
              <a:rPr lang="en-US" sz="1200" b="0" i="0" u="none" strike="noStrike">
                <a:solidFill>
                  <a:srgbClr val="164F36"/>
                </a:solidFill>
                <a:latin typeface="S-Core Dream 3 Light"/>
              </a:rPr>
              <a:t> 02</a:t>
            </a: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9900" y="7658100"/>
            <a:ext cx="4660900" cy="254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2800" y="4140200"/>
            <a:ext cx="4660900" cy="2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689</Words>
  <Application>Microsoft Office PowerPoint</Application>
  <PresentationFormat>사용자 지정</PresentationFormat>
  <Paragraphs>157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S-Core Dream 3 Light</vt:lpstr>
      <vt:lpstr>S-Core Dream 5 Medium</vt:lpstr>
      <vt:lpstr>S-Core Dream 7 ExtraBold</vt:lpstr>
      <vt:lpstr>S-Core Dream 8 Heavy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hyunji Jeong</cp:lastModifiedBy>
  <cp:revision>26</cp:revision>
  <dcterms:created xsi:type="dcterms:W3CDTF">2006-08-16T00:00:00Z</dcterms:created>
  <dcterms:modified xsi:type="dcterms:W3CDTF">2024-08-26T02:08:07Z</dcterms:modified>
</cp:coreProperties>
</file>