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0" r:id="rId5"/>
    <p:sldId id="273" r:id="rId6"/>
    <p:sldId id="261" r:id="rId7"/>
    <p:sldId id="276" r:id="rId8"/>
    <p:sldId id="263" r:id="rId9"/>
    <p:sldId id="265" r:id="rId10"/>
    <p:sldId id="264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640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48793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9669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6292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3072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823845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8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259446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41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6123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4951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8162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8869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7943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6102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7593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101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A77DE-E214-4EEC-B2C2-2DE22CC21AC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6" descr="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807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다이어그램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5860" y="4358882"/>
            <a:ext cx="154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Pheonix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en-US" altLang="ko-KR" b="1" dirty="0" err="1">
                <a:latin typeface="+mn-ea"/>
                <a:ea typeface="+mn-ea"/>
              </a:rPr>
              <a:t>ManageSubject</a:t>
            </a:r>
            <a:r>
              <a:rPr lang="en-US" altLang="ko-KR" dirty="0">
                <a:latin typeface="+mn-ea"/>
                <a:ea typeface="+mn-ea"/>
              </a:rPr>
              <a:t>&gt;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79122"/>
              </p:ext>
            </p:extLst>
          </p:nvPr>
        </p:nvGraphicFramePr>
        <p:xfrm>
          <a:off x="660400" y="1310641"/>
          <a:ext cx="3200400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latin typeface="+mn-ea"/>
                          <a:ea typeface="+mn-ea"/>
                        </a:rPr>
                        <a:t>ManageSubject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( 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411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AddSubject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ChangeSubject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DeleteSubject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final static String Initial;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AddSubject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AddSubjectClass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ChangeSubject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ChangeSubjectClass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Initial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InitialClass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table;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model;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StackFrame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stackFrame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dirty="0" err="1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 err="1">
                          <a:latin typeface="+mn-ea"/>
                          <a:ea typeface="+mn-ea"/>
                        </a:rPr>
                        <a:t>btnAddSubject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r>
                        <a:rPr lang="en-US" altLang="ko-KR" sz="1200" b="0" dirty="0" err="1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 err="1">
                          <a:latin typeface="+mn-ea"/>
                          <a:ea typeface="+mn-ea"/>
                        </a:rPr>
                        <a:t>btnChangeSubject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r>
                        <a:rPr lang="en-US" altLang="ko-KR" sz="1200" b="0" dirty="0" err="1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 err="1">
                          <a:latin typeface="+mn-ea"/>
                          <a:ea typeface="+mn-ea"/>
                        </a:rPr>
                        <a:t>btnDeleteSubject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r>
                        <a:rPr lang="en-US" altLang="ko-KR" sz="1200" b="0" dirty="0" err="1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 err="1">
                          <a:latin typeface="+mn-ea"/>
                          <a:ea typeface="+mn-ea"/>
                        </a:rPr>
                        <a:t>btnInitial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;</a:t>
                      </a:r>
                      <a:endParaRPr lang="en-US" altLang="ko-KR" sz="1200" b="0" u="none" dirty="0">
                        <a:latin typeface="+mn-lt"/>
                        <a:ea typeface="+mn-ea"/>
                      </a:endParaRPr>
                    </a:p>
                    <a:p>
                      <a:r>
                        <a:rPr lang="en-US" altLang="ko-KR" sz="12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btnShowComment</a:t>
                      </a:r>
                      <a:r>
                        <a:rPr lang="en-US" altLang="ko-KR" sz="12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b="0" u="none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760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ManageSubject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UpdateModel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UpdateTable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23444"/>
              </p:ext>
            </p:extLst>
          </p:nvPr>
        </p:nvGraphicFramePr>
        <p:xfrm>
          <a:off x="4433446" y="1310641"/>
          <a:ext cx="3027680" cy="1683258"/>
        </p:xfrm>
        <a:graphic>
          <a:graphicData uri="http://schemas.openxmlformats.org/drawingml/2006/table">
            <a:tbl>
              <a:tblPr/>
              <a:tblGrid>
                <a:gridCol w="1009777">
                  <a:extLst>
                    <a:ext uri="{9D8B030D-6E8A-4147-A177-3AD203B41FA5}">
                      <a16:colId xmlns:a16="http://schemas.microsoft.com/office/drawing/2014/main" val="2731502724"/>
                    </a:ext>
                  </a:extLst>
                </a:gridCol>
                <a:gridCol w="1009777">
                  <a:extLst>
                    <a:ext uri="{9D8B030D-6E8A-4147-A177-3AD203B41FA5}">
                      <a16:colId xmlns:a16="http://schemas.microsoft.com/office/drawing/2014/main" val="3255893653"/>
                    </a:ext>
                  </a:extLst>
                </a:gridCol>
                <a:gridCol w="1008126">
                  <a:extLst>
                    <a:ext uri="{9D8B030D-6E8A-4147-A177-3AD203B41FA5}">
                      <a16:colId xmlns:a16="http://schemas.microsoft.com/office/drawing/2014/main" val="2561947280"/>
                    </a:ext>
                  </a:extLst>
                </a:gridCol>
              </a:tblGrid>
              <a:tr h="38481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567182"/>
                  </a:ext>
                </a:extLst>
              </a:tr>
              <a:tr h="3848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344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과목추가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과목변경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40967"/>
                  </a:ext>
                </a:extLst>
              </a:tr>
              <a:tr h="474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962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7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en-US" altLang="ko-KR" b="1" dirty="0" err="1">
                <a:latin typeface="+mn-ea"/>
                <a:ea typeface="+mn-ea"/>
              </a:rPr>
              <a:t>AddSubject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87158"/>
              </p:ext>
            </p:extLst>
          </p:nvPr>
        </p:nvGraphicFramePr>
        <p:xfrm>
          <a:off x="660400" y="1310641"/>
          <a:ext cx="4978400" cy="444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3986187705"/>
                    </a:ext>
                  </a:extLst>
                </a:gridCol>
              </a:tblGrid>
              <a:tr h="38646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latin typeface="+mn-ea"/>
                          <a:ea typeface="+mn-ea"/>
                        </a:rPr>
                        <a:t>AddSubject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( 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370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contentPanel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TFSubject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TFProf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TFLocation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String[] hour;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String[] minute;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lblSubject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lblProf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lblLocation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lblDayOfWeek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lblStartTime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btnStartAmpm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CBStartHour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CBStartMinute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lblEndTime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btnEndAmpm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CBEndHour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CBEndMinute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lblSemester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JYearChooser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CHYear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btnSemester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btnMonday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btnTuesday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btnWednesday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btnThursday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btnFriday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btnSaturday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btnManageSubject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btnAdd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  <a:p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760">
                <a:tc gridSpan="2"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class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SelectDayOfWeek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extends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MouseAdapter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e) }</a:t>
                      </a:r>
                      <a:endParaRPr lang="ko-KR" altLang="en-US" sz="1200" b="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38757"/>
              </p:ext>
            </p:extLst>
          </p:nvPr>
        </p:nvGraphicFramePr>
        <p:xfrm>
          <a:off x="5709920" y="1310641"/>
          <a:ext cx="3150588" cy="4447600"/>
        </p:xfrm>
        <a:graphic>
          <a:graphicData uri="http://schemas.openxmlformats.org/drawingml/2006/table">
            <a:tbl>
              <a:tblPr/>
              <a:tblGrid>
                <a:gridCol w="924560">
                  <a:extLst>
                    <a:ext uri="{9D8B030D-6E8A-4147-A177-3AD203B41FA5}">
                      <a16:colId xmlns:a16="http://schemas.microsoft.com/office/drawing/2014/main" val="4229414387"/>
                    </a:ext>
                  </a:extLst>
                </a:gridCol>
                <a:gridCol w="1384252">
                  <a:extLst>
                    <a:ext uri="{9D8B030D-6E8A-4147-A177-3AD203B41FA5}">
                      <a16:colId xmlns:a16="http://schemas.microsoft.com/office/drawing/2014/main" val="1442789512"/>
                    </a:ext>
                  </a:extLst>
                </a:gridCol>
                <a:gridCol w="841776">
                  <a:extLst>
                    <a:ext uri="{9D8B030D-6E8A-4147-A177-3AD203B41FA5}">
                      <a16:colId xmlns:a16="http://schemas.microsoft.com/office/drawing/2014/main" val="42057930"/>
                    </a:ext>
                  </a:extLst>
                </a:gridCol>
              </a:tblGrid>
              <a:tr h="64006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455786"/>
                  </a:ext>
                </a:extLst>
              </a:tr>
              <a:tr h="4532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097717"/>
                  </a:ext>
                </a:extLst>
              </a:tr>
              <a:tr h="112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AM/PM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AM/PM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추가하기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이전으로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담당교수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05872"/>
                  </a:ext>
                </a:extLst>
              </a:tr>
              <a:tr h="222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36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90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en-US" altLang="ko-KR" b="1" dirty="0" err="1">
                <a:latin typeface="+mn-ea"/>
                <a:ea typeface="+mn-ea"/>
              </a:rPr>
              <a:t>ChangeSubject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74260"/>
              </p:ext>
            </p:extLst>
          </p:nvPr>
        </p:nvGraphicFramePr>
        <p:xfrm>
          <a:off x="660400" y="1310641"/>
          <a:ext cx="4978400" cy="444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3986187705"/>
                    </a:ext>
                  </a:extLst>
                </a:gridCol>
              </a:tblGrid>
              <a:tr h="38646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latin typeface="+mn-ea"/>
                          <a:ea typeface="+mn-ea"/>
                        </a:rPr>
                        <a:t>ChangeSubject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( 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370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contentPanel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TFSubject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TFProf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TFLocation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String[] hour;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String[] minute;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lblSubject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lblProf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lblLocation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lblDayOfWeek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lblStartTime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btnStartAmpm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CBStartHour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CBStartMinute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lblEndTime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btnEndAmpm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CBEndHour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CBEndMinute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lblSemester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JYearChooser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CHYear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btnSemester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btnMonday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btnTuesday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btnWednesday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btnThursday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btnFriday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btnSaturday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btnManageSubject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btnAdd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  <a:p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760">
                <a:tc gridSpan="2"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class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SelectDayOfWeek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extends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MouseAdapter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e) }</a:t>
                      </a:r>
                      <a:endParaRPr lang="ko-KR" altLang="en-US" sz="1200" b="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96794"/>
              </p:ext>
            </p:extLst>
          </p:nvPr>
        </p:nvGraphicFramePr>
        <p:xfrm>
          <a:off x="5709920" y="1310641"/>
          <a:ext cx="3150588" cy="4447600"/>
        </p:xfrm>
        <a:graphic>
          <a:graphicData uri="http://schemas.openxmlformats.org/drawingml/2006/table">
            <a:tbl>
              <a:tblPr/>
              <a:tblGrid>
                <a:gridCol w="924560">
                  <a:extLst>
                    <a:ext uri="{9D8B030D-6E8A-4147-A177-3AD203B41FA5}">
                      <a16:colId xmlns:a16="http://schemas.microsoft.com/office/drawing/2014/main" val="4229414387"/>
                    </a:ext>
                  </a:extLst>
                </a:gridCol>
                <a:gridCol w="1384252">
                  <a:extLst>
                    <a:ext uri="{9D8B030D-6E8A-4147-A177-3AD203B41FA5}">
                      <a16:colId xmlns:a16="http://schemas.microsoft.com/office/drawing/2014/main" val="1442789512"/>
                    </a:ext>
                  </a:extLst>
                </a:gridCol>
                <a:gridCol w="841776">
                  <a:extLst>
                    <a:ext uri="{9D8B030D-6E8A-4147-A177-3AD203B41FA5}">
                      <a16:colId xmlns:a16="http://schemas.microsoft.com/office/drawing/2014/main" val="42057930"/>
                    </a:ext>
                  </a:extLst>
                </a:gridCol>
              </a:tblGrid>
              <a:tr h="64006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455786"/>
                  </a:ext>
                </a:extLst>
              </a:tr>
              <a:tr h="4532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097717"/>
                  </a:ext>
                </a:extLst>
              </a:tr>
              <a:tr h="112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AM/PM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AM/PM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추가하기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이전으로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담당교수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05872"/>
                  </a:ext>
                </a:extLst>
              </a:tr>
              <a:tr h="222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36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74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en-US" altLang="ko-KR" b="1" dirty="0" err="1">
                <a:latin typeface="+mn-ea"/>
                <a:ea typeface="+mn-ea"/>
              </a:rPr>
              <a:t>ShowComment</a:t>
            </a:r>
            <a:r>
              <a:rPr lang="en-US" altLang="ko-KR" dirty="0">
                <a:latin typeface="+mn-ea"/>
                <a:ea typeface="+mn-ea"/>
              </a:rPr>
              <a:t>&gt;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80598"/>
              </p:ext>
            </p:extLst>
          </p:nvPr>
        </p:nvGraphicFramePr>
        <p:xfrm>
          <a:off x="660400" y="1310641"/>
          <a:ext cx="3200400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latin typeface="+mn-ea"/>
                          <a:ea typeface="+mn-ea"/>
                        </a:rPr>
                        <a:t>Showcomment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( 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411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contentPanel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LBComment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JTextArea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TAComment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760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ShowComment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row)</a:t>
                      </a:r>
                      <a:endParaRPr lang="ko-KR" altLang="en-US" sz="1200" b="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23518"/>
              </p:ext>
            </p:extLst>
          </p:nvPr>
        </p:nvGraphicFramePr>
        <p:xfrm>
          <a:off x="4433446" y="1310641"/>
          <a:ext cx="3027680" cy="1479931"/>
        </p:xfrm>
        <a:graphic>
          <a:graphicData uri="http://schemas.openxmlformats.org/drawingml/2006/table">
            <a:tbl>
              <a:tblPr/>
              <a:tblGrid>
                <a:gridCol w="1009777">
                  <a:extLst>
                    <a:ext uri="{9D8B030D-6E8A-4147-A177-3AD203B41FA5}">
                      <a16:colId xmlns:a16="http://schemas.microsoft.com/office/drawing/2014/main" val="2731502724"/>
                    </a:ext>
                  </a:extLst>
                </a:gridCol>
                <a:gridCol w="1009777">
                  <a:extLst>
                    <a:ext uri="{9D8B030D-6E8A-4147-A177-3AD203B41FA5}">
                      <a16:colId xmlns:a16="http://schemas.microsoft.com/office/drawing/2014/main" val="3255893653"/>
                    </a:ext>
                  </a:extLst>
                </a:gridCol>
                <a:gridCol w="1008126">
                  <a:extLst>
                    <a:ext uri="{9D8B030D-6E8A-4147-A177-3AD203B41FA5}">
                      <a16:colId xmlns:a16="http://schemas.microsoft.com/office/drawing/2014/main" val="2561947280"/>
                    </a:ext>
                  </a:extLst>
                </a:gridCol>
              </a:tblGrid>
              <a:tr h="38481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567182"/>
                  </a:ext>
                </a:extLst>
              </a:tr>
              <a:tr h="3848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34480"/>
                  </a:ext>
                </a:extLst>
              </a:tr>
              <a:tr h="474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962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1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553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en-US" altLang="ko-KR" b="1" dirty="0" err="1">
                <a:latin typeface="+mn-ea"/>
                <a:ea typeface="+mn-ea"/>
              </a:rPr>
              <a:t>ManageTodo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93898"/>
              </p:ext>
            </p:extLst>
          </p:nvPr>
        </p:nvGraphicFramePr>
        <p:xfrm>
          <a:off x="660400" y="1310641"/>
          <a:ext cx="4978400" cy="394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3986187705"/>
                    </a:ext>
                  </a:extLst>
                </a:gridCol>
              </a:tblGrid>
              <a:tr h="38646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ManageTodo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( 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1530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final static String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AddTodo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final static String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ChangeTodo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final static String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DeleteTodo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final static String Initial;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AddTodo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AddTodoClass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ChangeTodo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ChangeTodoClass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Initial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InitialClass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table;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model;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StackFrame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stackFrame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btnAddTodo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btnChangeTodo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btnDeleteTodo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btnInitial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String[]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userColumn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760">
                <a:tc gridSpan="2"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ManageTodo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UpdateModel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UpdateTable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89723"/>
              </p:ext>
            </p:extLst>
          </p:nvPr>
        </p:nvGraphicFramePr>
        <p:xfrm>
          <a:off x="5811520" y="1336644"/>
          <a:ext cx="2976879" cy="3021995"/>
        </p:xfrm>
        <a:graphic>
          <a:graphicData uri="http://schemas.openxmlformats.org/drawingml/2006/table">
            <a:tbl>
              <a:tblPr/>
              <a:tblGrid>
                <a:gridCol w="941831">
                  <a:extLst>
                    <a:ext uri="{9D8B030D-6E8A-4147-A177-3AD203B41FA5}">
                      <a16:colId xmlns:a16="http://schemas.microsoft.com/office/drawing/2014/main" val="422177613"/>
                    </a:ext>
                  </a:extLst>
                </a:gridCol>
                <a:gridCol w="1229599">
                  <a:extLst>
                    <a:ext uri="{9D8B030D-6E8A-4147-A177-3AD203B41FA5}">
                      <a16:colId xmlns:a16="http://schemas.microsoft.com/office/drawing/2014/main" val="453249091"/>
                    </a:ext>
                  </a:extLst>
                </a:gridCol>
                <a:gridCol w="805449">
                  <a:extLst>
                    <a:ext uri="{9D8B030D-6E8A-4147-A177-3AD203B41FA5}">
                      <a16:colId xmlns:a16="http://schemas.microsoft.com/office/drawing/2014/main" val="416733809"/>
                    </a:ext>
                  </a:extLst>
                </a:gridCol>
              </a:tblGrid>
              <a:tr h="82124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920812"/>
                  </a:ext>
                </a:extLst>
              </a:tr>
              <a:tr h="581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98790"/>
                  </a:ext>
                </a:extLst>
              </a:tr>
              <a:tr h="626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이전으로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059068"/>
                  </a:ext>
                </a:extLst>
              </a:tr>
              <a:tr h="992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479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015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215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en-US" altLang="ko-KR" b="1" dirty="0" err="1">
                <a:latin typeface="+mn-ea"/>
                <a:ea typeface="+mn-ea"/>
              </a:rPr>
              <a:t>AddTodo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907366"/>
              </p:ext>
            </p:extLst>
          </p:nvPr>
        </p:nvGraphicFramePr>
        <p:xfrm>
          <a:off x="660400" y="1310641"/>
          <a:ext cx="7721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866">
                  <a:extLst>
                    <a:ext uri="{9D8B030D-6E8A-4147-A177-3AD203B41FA5}">
                      <a16:colId xmlns:a16="http://schemas.microsoft.com/office/drawing/2014/main" val="380592548"/>
                    </a:ext>
                  </a:extLst>
                </a:gridCol>
                <a:gridCol w="2573867">
                  <a:extLst>
                    <a:ext uri="{9D8B030D-6E8A-4147-A177-3AD203B41FA5}">
                      <a16:colId xmlns:a16="http://schemas.microsoft.com/office/drawing/2014/main" val="2722148610"/>
                    </a:ext>
                  </a:extLst>
                </a:gridCol>
              </a:tblGrid>
              <a:tr h="22477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latin typeface="+mn-ea"/>
                          <a:ea typeface="+mn-ea"/>
                        </a:rPr>
                        <a:t>AddTodo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( 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964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contentPanel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TFName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btnStar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[];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ImageIcon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starImg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ImageIcon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emptyStarImg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selectedPriority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String[] hour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String[] minute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CBSubject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LBName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LBDeadline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btndeadlineAmPm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CBDeadlineHour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LbTime1;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CBDeadlineMinute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LBTime2;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LBPriority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JCalendar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CRDeadline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btnAddTodo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btnManageToDo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470">
                <a:tc gridSpan="3"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class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starListener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extends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MouseAdapter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		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e) }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AddTodo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ManageTodo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manageTodo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33457"/>
              </p:ext>
            </p:extLst>
          </p:nvPr>
        </p:nvGraphicFramePr>
        <p:xfrm>
          <a:off x="2798953" y="3779521"/>
          <a:ext cx="5583047" cy="2332356"/>
        </p:xfrm>
        <a:graphic>
          <a:graphicData uri="http://schemas.openxmlformats.org/drawingml/2006/table">
            <a:tbl>
              <a:tblPr/>
              <a:tblGrid>
                <a:gridCol w="1333246">
                  <a:extLst>
                    <a:ext uri="{9D8B030D-6E8A-4147-A177-3AD203B41FA5}">
                      <a16:colId xmlns:a16="http://schemas.microsoft.com/office/drawing/2014/main" val="947653379"/>
                    </a:ext>
                  </a:extLst>
                </a:gridCol>
                <a:gridCol w="1333246">
                  <a:extLst>
                    <a:ext uri="{9D8B030D-6E8A-4147-A177-3AD203B41FA5}">
                      <a16:colId xmlns:a16="http://schemas.microsoft.com/office/drawing/2014/main" val="870471614"/>
                    </a:ext>
                  </a:extLst>
                </a:gridCol>
                <a:gridCol w="972185">
                  <a:extLst>
                    <a:ext uri="{9D8B030D-6E8A-4147-A177-3AD203B41FA5}">
                      <a16:colId xmlns:a16="http://schemas.microsoft.com/office/drawing/2014/main" val="226927530"/>
                    </a:ext>
                  </a:extLst>
                </a:gridCol>
                <a:gridCol w="972185">
                  <a:extLst>
                    <a:ext uri="{9D8B030D-6E8A-4147-A177-3AD203B41FA5}">
                      <a16:colId xmlns:a16="http://schemas.microsoft.com/office/drawing/2014/main" val="4153339225"/>
                    </a:ext>
                  </a:extLst>
                </a:gridCol>
                <a:gridCol w="972185">
                  <a:extLst>
                    <a:ext uri="{9D8B030D-6E8A-4147-A177-3AD203B41FA5}">
                      <a16:colId xmlns:a16="http://schemas.microsoft.com/office/drawing/2014/main" val="3815867012"/>
                    </a:ext>
                  </a:extLst>
                </a:gridCol>
              </a:tblGrid>
              <a:tr h="43205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콤보박스 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달력 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800463"/>
                  </a:ext>
                </a:extLst>
              </a:tr>
              <a:tr h="439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 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마감기한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마감기한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385569"/>
                  </a:ext>
                </a:extLst>
              </a:tr>
              <a:tr h="1158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AM/PM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추가하기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이전으로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45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736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en-US" altLang="ko-KR" b="1" dirty="0" err="1">
                <a:latin typeface="+mn-ea"/>
                <a:ea typeface="+mn-ea"/>
              </a:rPr>
              <a:t>ChangeTodo</a:t>
            </a:r>
            <a:r>
              <a:rPr lang="en-US" altLang="ko-KR" b="1" dirty="0">
                <a:latin typeface="+mn-ea"/>
                <a:ea typeface="+mn-ea"/>
              </a:rPr>
              <a:t>&gt;  </a:t>
            </a:r>
            <a:r>
              <a:rPr lang="en-US" altLang="ko-KR" dirty="0">
                <a:latin typeface="+mn-ea"/>
                <a:ea typeface="+mn-ea"/>
              </a:rPr>
              <a:t>1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37055"/>
              </p:ext>
            </p:extLst>
          </p:nvPr>
        </p:nvGraphicFramePr>
        <p:xfrm>
          <a:off x="660400" y="1310640"/>
          <a:ext cx="7721600" cy="442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866">
                  <a:extLst>
                    <a:ext uri="{9D8B030D-6E8A-4147-A177-3AD203B41FA5}">
                      <a16:colId xmlns:a16="http://schemas.microsoft.com/office/drawing/2014/main" val="380592548"/>
                    </a:ext>
                  </a:extLst>
                </a:gridCol>
                <a:gridCol w="2573867">
                  <a:extLst>
                    <a:ext uri="{9D8B030D-6E8A-4147-A177-3AD203B41FA5}">
                      <a16:colId xmlns:a16="http://schemas.microsoft.com/office/drawing/2014/main" val="2722148610"/>
                    </a:ext>
                  </a:extLst>
                </a:gridCol>
              </a:tblGrid>
              <a:tr h="492195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latin typeface="+mn-ea"/>
                          <a:ea typeface="+mn-ea"/>
                        </a:rPr>
                        <a:t>AddTodo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( 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108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contentPanel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TFName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btnStar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[];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ImageIcon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starImg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ImageIcon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emptyStarImg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selectedPriority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CBSubject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LBName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LBDeadline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btndeadlineAmPm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CBDeadlineHour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LBDeadlineHour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CBDeadlineMinute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LBDeadlineMinute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LBPriority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JCalendar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CRDeadline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JCalendar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CRcompleteDate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LBCompleteDate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btnCompleteAmPm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CBCompleteHour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LBCompleteHour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CBCompleteMinute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LBCompleteMinute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JCheckBox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CHComplete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btnAddTodo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btnManageToDo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8456">
                <a:tc gridSpan="3"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class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starListener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extends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MouseAdapter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		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e) }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ChangeTodo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ManageTodo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manageTodo,int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row)</a:t>
                      </a:r>
                      <a:endParaRPr lang="ko-KR" altLang="en-US" sz="1200" b="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151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731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en-US" altLang="ko-KR" b="1" dirty="0" err="1">
                <a:latin typeface="+mn-ea"/>
                <a:ea typeface="+mn-ea"/>
              </a:rPr>
              <a:t>ChangeTodo</a:t>
            </a:r>
            <a:r>
              <a:rPr lang="en-US" altLang="ko-KR" b="1" dirty="0">
                <a:latin typeface="+mn-ea"/>
                <a:ea typeface="+mn-ea"/>
              </a:rPr>
              <a:t>&gt; </a:t>
            </a:r>
            <a:r>
              <a:rPr lang="en-US" altLang="ko-KR" dirty="0">
                <a:latin typeface="+mn-ea"/>
                <a:ea typeface="+mn-ea"/>
              </a:rPr>
              <a:t> 2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50231"/>
              </p:ext>
            </p:extLst>
          </p:nvPr>
        </p:nvGraphicFramePr>
        <p:xfrm>
          <a:off x="914400" y="1510824"/>
          <a:ext cx="6555232" cy="2624964"/>
        </p:xfrm>
        <a:graphic>
          <a:graphicData uri="http://schemas.openxmlformats.org/drawingml/2006/table">
            <a:tbl>
              <a:tblPr/>
              <a:tblGrid>
                <a:gridCol w="1333246">
                  <a:extLst>
                    <a:ext uri="{9D8B030D-6E8A-4147-A177-3AD203B41FA5}">
                      <a16:colId xmlns:a16="http://schemas.microsoft.com/office/drawing/2014/main" val="3315520243"/>
                    </a:ext>
                  </a:extLst>
                </a:gridCol>
                <a:gridCol w="1333246">
                  <a:extLst>
                    <a:ext uri="{9D8B030D-6E8A-4147-A177-3AD203B41FA5}">
                      <a16:colId xmlns:a16="http://schemas.microsoft.com/office/drawing/2014/main" val="3819510963"/>
                    </a:ext>
                  </a:extLst>
                </a:gridCol>
                <a:gridCol w="972185">
                  <a:extLst>
                    <a:ext uri="{9D8B030D-6E8A-4147-A177-3AD203B41FA5}">
                      <a16:colId xmlns:a16="http://schemas.microsoft.com/office/drawing/2014/main" val="249413620"/>
                    </a:ext>
                  </a:extLst>
                </a:gridCol>
                <a:gridCol w="972185">
                  <a:extLst>
                    <a:ext uri="{9D8B030D-6E8A-4147-A177-3AD203B41FA5}">
                      <a16:colId xmlns:a16="http://schemas.microsoft.com/office/drawing/2014/main" val="1791441730"/>
                    </a:ext>
                  </a:extLst>
                </a:gridCol>
                <a:gridCol w="972185">
                  <a:extLst>
                    <a:ext uri="{9D8B030D-6E8A-4147-A177-3AD203B41FA5}">
                      <a16:colId xmlns:a16="http://schemas.microsoft.com/office/drawing/2014/main" val="2141301005"/>
                    </a:ext>
                  </a:extLst>
                </a:gridCol>
                <a:gridCol w="972185">
                  <a:extLst>
                    <a:ext uri="{9D8B030D-6E8A-4147-A177-3AD203B41FA5}">
                      <a16:colId xmlns:a16="http://schemas.microsoft.com/office/drawing/2014/main" val="3984063511"/>
                    </a:ext>
                  </a:extLst>
                </a:gridCol>
              </a:tblGrid>
              <a:tr h="43205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콤보박스 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달력 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489853"/>
                  </a:ext>
                </a:extLst>
              </a:tr>
              <a:tr h="439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 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마감기한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실제완료일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마감기한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실제완료일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마감기한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실제완료일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97810"/>
                  </a:ext>
                </a:extLst>
              </a:tr>
              <a:tr h="12114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AM/PM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AM/PM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추가하기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이전으로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42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68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22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en-US" altLang="ko-KR" b="1" dirty="0" err="1">
                <a:latin typeface="+mn-ea"/>
                <a:ea typeface="+mn-ea"/>
              </a:rPr>
              <a:t>SortTodo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46066"/>
              </p:ext>
            </p:extLst>
          </p:nvPr>
        </p:nvGraphicFramePr>
        <p:xfrm>
          <a:off x="660400" y="1310641"/>
          <a:ext cx="4978400" cy="423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3986187705"/>
                    </a:ext>
                  </a:extLst>
                </a:gridCol>
              </a:tblGrid>
              <a:tr h="38646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SortTodo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( 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1530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scrollPane1;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scrollPane2;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table2;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table1;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 model1;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 model2;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StackFrame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stackFrame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btnInitial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btnViewEachSubject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String[] userColumn1;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btnAllView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760">
                <a:tc gridSpan="2"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SortTodo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UpdateTodoModel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UpdateTodoTable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UpdateAllTodoModel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UpdateAllTodoTable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DefaultTodoTable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();</a:t>
                      </a:r>
                      <a:endParaRPr lang="ko-KR" altLang="en-US" sz="1200" b="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277162"/>
              </p:ext>
            </p:extLst>
          </p:nvPr>
        </p:nvGraphicFramePr>
        <p:xfrm>
          <a:off x="3857597" y="4162266"/>
          <a:ext cx="5002911" cy="1812227"/>
        </p:xfrm>
        <a:graphic>
          <a:graphicData uri="http://schemas.openxmlformats.org/drawingml/2006/table">
            <a:tbl>
              <a:tblPr/>
              <a:tblGrid>
                <a:gridCol w="1331595">
                  <a:extLst>
                    <a:ext uri="{9D8B030D-6E8A-4147-A177-3AD203B41FA5}">
                      <a16:colId xmlns:a16="http://schemas.microsoft.com/office/drawing/2014/main" val="3941665451"/>
                    </a:ext>
                  </a:extLst>
                </a:gridCol>
                <a:gridCol w="1008126">
                  <a:extLst>
                    <a:ext uri="{9D8B030D-6E8A-4147-A177-3AD203B41FA5}">
                      <a16:colId xmlns:a16="http://schemas.microsoft.com/office/drawing/2014/main" val="1325296555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2633315791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1478005055"/>
                    </a:ext>
                  </a:extLst>
                </a:gridCol>
              </a:tblGrid>
              <a:tr h="4320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399488"/>
                  </a:ext>
                </a:extLst>
              </a:tr>
              <a:tr h="439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과목정보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1553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전체보기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과목별보기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이전으로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98673"/>
                  </a:ext>
                </a:extLst>
              </a:tr>
              <a:tr h="799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6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34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25885" y="931659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&lt;UI </a:t>
            </a:r>
            <a:r>
              <a:rPr lang="ko-KR" altLang="en-US" b="1" dirty="0">
                <a:latin typeface="+mn-ea"/>
                <a:ea typeface="+mn-ea"/>
              </a:rPr>
              <a:t>순서도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7" y="1239436"/>
            <a:ext cx="7979080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1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233282"/>
              </p:ext>
            </p:extLst>
          </p:nvPr>
        </p:nvGraphicFramePr>
        <p:xfrm>
          <a:off x="628650" y="1825625"/>
          <a:ext cx="788670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2016.05.23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초안작성</a:t>
                      </a: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이동재</a:t>
                      </a: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2016.05.25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문장수정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순서도 작성</a:t>
                      </a: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이제만</a:t>
                      </a: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2016.06.03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설명 기능 추가에 따른 업데이트</a:t>
                      </a: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이동재</a:t>
                      </a: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2016.06.06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문장수정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순서도 수정</a:t>
                      </a: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이제만</a:t>
                      </a: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2016.06.06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Alarm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추가에 따른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업데이트</a:t>
                      </a: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이동재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&lt;Subject&gt;</a:t>
            </a:r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16261"/>
              </p:ext>
            </p:extLst>
          </p:nvPr>
        </p:nvGraphicFramePr>
        <p:xfrm>
          <a:off x="660400" y="1310640"/>
          <a:ext cx="7894320" cy="417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Subject( 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560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name;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prof;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location;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dayOfWeek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start_hour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start_minute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end_hour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end_minute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year;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semester;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comment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181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public Subject(String name, String prof, String location, String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dayOfWeek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start_hour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start_minute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end_hour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end_minute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year,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semester)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Change_Subject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(String name, String prof, String location, String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dayOfWeek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start_hour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start_minute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end_hour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end_minute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year,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semester)</a:t>
                      </a:r>
                      <a:endParaRPr lang="ko-KR" altLang="en-US" sz="1200" b="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36049"/>
              </p:ext>
            </p:extLst>
          </p:nvPr>
        </p:nvGraphicFramePr>
        <p:xfrm>
          <a:off x="660400" y="1310640"/>
          <a:ext cx="7894320" cy="417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Subject( 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560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name;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Calendar deadline;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Calendar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completeDate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complete = false;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priority;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subject;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181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public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ToDoItem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(String name, Calendar deadline, Calendar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completeDate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boolean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complete,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priority, String subject)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Change_ToDoItem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(String name, Calendar deadline, Calendar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completeDate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boolean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complete,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priority, String subject)</a:t>
                      </a:r>
                      <a:endParaRPr lang="ko-KR" altLang="en-US" sz="1200" b="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931659"/>
            <a:ext cx="124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en-US" altLang="ko-KR" b="1" dirty="0" err="1">
                <a:latin typeface="+mn-ea"/>
                <a:ea typeface="+mn-ea"/>
              </a:rPr>
              <a:t>TodoItem</a:t>
            </a:r>
            <a:r>
              <a:rPr lang="en-US" altLang="ko-KR" dirty="0">
                <a:latin typeface="+mn-ea"/>
                <a:ea typeface="+mn-ea"/>
              </a:rPr>
              <a:t>&gt;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64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22516"/>
              </p:ext>
            </p:extLst>
          </p:nvPr>
        </p:nvGraphicFramePr>
        <p:xfrm>
          <a:off x="660400" y="1310639"/>
          <a:ext cx="7894320" cy="453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Database( 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509">
                <a:tc>
                  <a:txBody>
                    <a:bodyPr/>
                    <a:lstStyle/>
                    <a:p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static Database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Vector&lt;Subject&gt;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origin_subject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Vector&lt;Subject&gt;();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origin_toDoItem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&gt;();</a:t>
                      </a:r>
                    </a:p>
                    <a:p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select_toDoItem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&gt;();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6334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private Database()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public static Database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getDatabase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AddSubject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(Subject s)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Change_Subject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index, String name, String prof, String location, String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dayOfWeek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start_hour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start_minute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,               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end_hour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end_minute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year,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semester, String comment)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Delete_Subject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index)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public String[][]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getSubject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public String[]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GetSubjectName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public Subject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ReturnSubject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index)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AddToDoItem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ToDoItem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t)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ChangeToDoItem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index, String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name,Calendar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deadline,Calendar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completeDate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boolean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complete,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priority, String Subject)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Delete_ToDoItem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index)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public String[][]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getToDoItem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public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ToDoItem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ReturnToDoItem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index)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public String[][] Empty()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public String[][]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GetSubjectNameforSort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SelectToDoItem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 index)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public String[][]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getSelectToDoItem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public String[][] </a:t>
                      </a:r>
                      <a:r>
                        <a:rPr lang="en-US" altLang="ko-KR" sz="1000" b="0" baseline="0" dirty="0" err="1">
                          <a:latin typeface="+mn-ea"/>
                          <a:ea typeface="+mn-ea"/>
                        </a:rPr>
                        <a:t>AlarmFire</a:t>
                      </a:r>
                      <a:r>
                        <a:rPr lang="en-US" altLang="ko-KR" sz="1000" b="0" baseline="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000" b="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931658"/>
            <a:ext cx="1229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&lt;Database</a:t>
            </a:r>
            <a:r>
              <a:rPr lang="en-US" altLang="ko-KR" dirty="0">
                <a:latin typeface="+mn-ea"/>
                <a:ea typeface="+mn-ea"/>
              </a:rPr>
              <a:t>&gt;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51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417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en-US" altLang="ko-KR" b="1" dirty="0" err="1">
                <a:latin typeface="+mn-ea"/>
                <a:ea typeface="+mn-ea"/>
              </a:rPr>
              <a:t>StackFrame</a:t>
            </a:r>
            <a:r>
              <a:rPr lang="en-US" altLang="ko-KR" dirty="0">
                <a:latin typeface="+mn-ea"/>
                <a:ea typeface="+mn-ea"/>
              </a:rPr>
              <a:t>&gt;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48833"/>
              </p:ext>
            </p:extLst>
          </p:nvPr>
        </p:nvGraphicFramePr>
        <p:xfrm>
          <a:off x="660400" y="1310640"/>
          <a:ext cx="7894320" cy="417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latin typeface="+mn-ea"/>
                          <a:ea typeface="+mn-ea"/>
                        </a:rPr>
                        <a:t>StackFrame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( 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560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static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StackFrame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1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frameStack</a:t>
                      </a:r>
                      <a:r>
                        <a:rPr lang="en-US" altLang="ko-KR" sz="1200" b="0" i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Stack&lt;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JFrame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stack;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181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StackFrame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public static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StackFrame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getStackFrame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public void push(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JFrame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f)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public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JFrame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pop()</a:t>
                      </a:r>
                      <a:endParaRPr lang="ko-KR" altLang="en-US" sz="1200" b="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63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949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&lt;Alarm</a:t>
            </a:r>
            <a:r>
              <a:rPr lang="en-US" altLang="ko-KR" dirty="0">
                <a:latin typeface="+mn-ea"/>
                <a:ea typeface="+mn-ea"/>
              </a:rPr>
              <a:t>&gt;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71249"/>
              </p:ext>
            </p:extLst>
          </p:nvPr>
        </p:nvGraphicFramePr>
        <p:xfrm>
          <a:off x="660400" y="1310640"/>
          <a:ext cx="7894320" cy="417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Alarm( 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560">
                <a:tc>
                  <a:txBody>
                    <a:bodyPr/>
                    <a:lstStyle/>
                    <a:p>
                      <a:r>
                        <a:rPr lang="nb-NO" altLang="ko-KR" sz="1200" b="0" dirty="0">
                          <a:latin typeface="+mn-ea"/>
                          <a:ea typeface="+mn-ea"/>
                        </a:rPr>
                        <a:t>private Initial InitialClass;</a:t>
                      </a:r>
                    </a:p>
                    <a:p>
                      <a:r>
                        <a:rPr lang="nb-NO" altLang="ko-KR" sz="1200" b="0" dirty="0">
                          <a:latin typeface="+mn-ea"/>
                          <a:ea typeface="+mn-ea"/>
                        </a:rPr>
                        <a:t>private Database database;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181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public Alarm()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public void run()</a:t>
                      </a:r>
                      <a:endParaRPr lang="ko-KR" altLang="en-US" sz="1200" b="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51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&lt;Main&gt;</a:t>
            </a:r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84973"/>
              </p:ext>
            </p:extLst>
          </p:nvPr>
        </p:nvGraphicFramePr>
        <p:xfrm>
          <a:off x="660400" y="1310640"/>
          <a:ext cx="7894320" cy="417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Main( 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560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Initial </a:t>
                      </a:r>
                      <a:r>
                        <a:rPr lang="en-US" altLang="ko-KR" sz="1200" b="0" i="1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InitialClass</a:t>
                      </a:r>
                      <a:r>
                        <a:rPr lang="en-US" altLang="ko-KR" sz="1200" b="0" i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Alarm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AlarmClass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new Alarm(</a:t>
                      </a:r>
                      <a:r>
                        <a:rPr lang="en-US" altLang="ko-KR" sz="1200" b="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InitialClass</a:t>
                      </a:r>
                      <a:r>
                        <a:rPr lang="en-US" altLang="ko-KR" sz="12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1819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void main(String[]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05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&lt;Initial</a:t>
            </a:r>
            <a:r>
              <a:rPr lang="en-US" altLang="ko-KR" dirty="0">
                <a:latin typeface="+mn-ea"/>
                <a:ea typeface="+mn-ea"/>
              </a:rPr>
              <a:t>&gt;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04386"/>
              </p:ext>
            </p:extLst>
          </p:nvPr>
        </p:nvGraphicFramePr>
        <p:xfrm>
          <a:off x="660400" y="1310641"/>
          <a:ext cx="3200400" cy="4671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Initial( 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4090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ManageSubject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ManageTodo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SortTodo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BtnExit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ManageSubject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ManageSubjectClass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ManageTodo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ManageTodoClass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SortTodo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SortTodoClass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StackFrame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stackFrame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nb-NO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JTable table;</a:t>
                      </a:r>
                    </a:p>
                    <a:p>
                      <a:r>
                        <a:rPr lang="nb-NO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DefaultTableModel model;</a:t>
                      </a:r>
                    </a:p>
                    <a:p>
                      <a:r>
                        <a:rPr lang="nb-NO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Database database;</a:t>
                      </a:r>
                    </a:p>
                    <a:p>
                      <a:r>
                        <a:rPr lang="nb-NO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JScrollPane scrollPane;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btnManageSubject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btnManageTodo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btnSortTodo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btnExit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760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Initial()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UpdateModel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b="0" baseline="0" dirty="0" err="1">
                          <a:latin typeface="+mn-ea"/>
                          <a:ea typeface="+mn-ea"/>
                        </a:rPr>
                        <a:t>UpdateTable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200" b="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61650"/>
              </p:ext>
            </p:extLst>
          </p:nvPr>
        </p:nvGraphicFramePr>
        <p:xfrm>
          <a:off x="4811903" y="1390934"/>
          <a:ext cx="3842570" cy="1879410"/>
        </p:xfrm>
        <a:graphic>
          <a:graphicData uri="http://schemas.openxmlformats.org/drawingml/2006/table">
            <a:tbl>
              <a:tblPr/>
              <a:tblGrid>
                <a:gridCol w="840752">
                  <a:extLst>
                    <a:ext uri="{9D8B030D-6E8A-4147-A177-3AD203B41FA5}">
                      <a16:colId xmlns:a16="http://schemas.microsoft.com/office/drawing/2014/main" val="1061546782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180997701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7224282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17185054"/>
                    </a:ext>
                  </a:extLst>
                </a:gridCol>
              </a:tblGrid>
              <a:tr h="38481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텍스트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020571"/>
                  </a:ext>
                </a:extLst>
              </a:tr>
              <a:tr h="273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마감기한</a:t>
                      </a:r>
                      <a:r>
                        <a:rPr lang="ko-KR" altLang="en-US" sz="1050" dirty="0"/>
                        <a:t> 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임박 상위 </a:t>
                      </a:r>
                      <a:r>
                        <a:rPr lang="en-US" altLang="ko-KR" sz="1050" dirty="0"/>
                        <a:t>5</a:t>
                      </a:r>
                      <a:r>
                        <a:rPr lang="ko-KR" altLang="en-US" sz="1050" dirty="0"/>
                        <a:t>개 </a:t>
                      </a:r>
                      <a:r>
                        <a:rPr lang="en-US" altLang="ko-KR" sz="1050" dirty="0" err="1"/>
                        <a:t>Todo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 err="1"/>
                        <a:t>알람</a:t>
                      </a:r>
                      <a:endParaRPr lang="ko-KR" altLang="en-US" sz="105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마감임박한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 err="1"/>
                        <a:t>Todo</a:t>
                      </a:r>
                      <a:r>
                        <a:rPr lang="ko-KR" altLang="en-US" sz="1100" dirty="0"/>
                        <a:t>항목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919640"/>
                  </a:ext>
                </a:extLst>
              </a:tr>
              <a:tr h="140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177972"/>
                  </a:ext>
                </a:extLst>
              </a:tr>
              <a:tr h="10659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437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5602</TotalTime>
  <Words>1678</Words>
  <Application>Microsoft Office PowerPoint</Application>
  <PresentationFormat>화면 슬라이드 쇼(4:3)</PresentationFormat>
  <Paragraphs>482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HY울릉도M</vt:lpstr>
      <vt:lpstr>HY헤드라인M</vt:lpstr>
      <vt:lpstr>굴림</vt:lpstr>
      <vt:lpstr>맑은 고딕</vt:lpstr>
      <vt:lpstr>함초롬바탕</vt:lpstr>
      <vt:lpstr>Arial</vt:lpstr>
      <vt:lpstr>Times New Roman</vt:lpstr>
      <vt:lpstr>Office 테마</vt:lpstr>
      <vt:lpstr> Class 다이어그램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kdh00328@naver.com</cp:lastModifiedBy>
  <cp:revision>517</cp:revision>
  <cp:lastPrinted>2001-07-23T08:42:52Z</cp:lastPrinted>
  <dcterms:created xsi:type="dcterms:W3CDTF">2011-02-22T01:37:12Z</dcterms:created>
  <dcterms:modified xsi:type="dcterms:W3CDTF">2018-05-08T12:38:51Z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  <property fmtid="{D5CDD505-2E9C-101B-9397-08002B2CF9AE}" pid="22" name="_MarkAsFinal">
    <vt:bool>true</vt:bool>
  </property>
</Properties>
</file>