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3"/>
  </p:notesMasterIdLst>
  <p:sldIdLst>
    <p:sldId id="289" r:id="rId2"/>
    <p:sldId id="348" r:id="rId3"/>
    <p:sldId id="342" r:id="rId4"/>
    <p:sldId id="347" r:id="rId5"/>
    <p:sldId id="345" r:id="rId6"/>
    <p:sldId id="364" r:id="rId7"/>
    <p:sldId id="350" r:id="rId8"/>
    <p:sldId id="351" r:id="rId9"/>
    <p:sldId id="365" r:id="rId10"/>
    <p:sldId id="366" r:id="rId11"/>
    <p:sldId id="360" r:id="rId12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바른고딕" panose="020B0600000101010101" charset="-127"/>
      <p:regular r:id="rId19"/>
      <p:bold r:id="rId20"/>
    </p:embeddedFont>
    <p:embeddedFont>
      <p:font typeface="BankGothic Md BT" panose="020B0807020203060204"/>
      <p:regular r:id="rId2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1" autoAdjust="0"/>
    <p:restoredTop sz="94988" autoAdjust="0"/>
  </p:normalViewPr>
  <p:slideViewPr>
    <p:cSldViewPr>
      <p:cViewPr>
        <p:scale>
          <a:sx n="75" d="100"/>
          <a:sy n="75" d="100"/>
        </p:scale>
        <p:origin x="-528" y="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D750F-17EE-498B-B166-32F36613734F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EA102-25E6-4A77-B356-0B707281F6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3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kgmh4Ilbzh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youtu.be/8KuKHe_u8S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8064" y="4725144"/>
            <a:ext cx="505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지도교수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컴퓨터과학과 김성철 교수님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명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코스모스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(COSMOS)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910816" y="1988840"/>
            <a:ext cx="5449468" cy="588966"/>
            <a:chOff x="2000232" y="-1789877"/>
            <a:chExt cx="5449468" cy="588966"/>
          </a:xfrm>
        </p:grpSpPr>
        <p:sp>
          <p:nvSpPr>
            <p:cNvPr id="39" name="TextBox 38"/>
            <p:cNvSpPr txBox="1"/>
            <p:nvPr/>
          </p:nvSpPr>
          <p:spPr>
            <a:xfrm>
              <a:off x="2000232" y="-1789877"/>
              <a:ext cx="5449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아두이노를 활용한 이동체 구현</a:t>
              </a:r>
              <a:r>
                <a:rPr lang="en-US" altLang="ko-KR" sz="280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046270" y="-1202499"/>
              <a:ext cx="535785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57" descr="하이라이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00000" flipH="1">
            <a:off x="9123548" y="2228944"/>
            <a:ext cx="1847203" cy="2413281"/>
          </a:xfrm>
          <a:prstGeom prst="rect">
            <a:avLst/>
          </a:prstGeom>
          <a:noFill/>
        </p:spPr>
      </p:pic>
      <p:pic>
        <p:nvPicPr>
          <p:cNvPr id="45" name="Picture 57" descr="하이라이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00000" flipH="1">
            <a:off x="8544933" y="2246833"/>
            <a:ext cx="1819816" cy="2377501"/>
          </a:xfrm>
          <a:prstGeom prst="rect">
            <a:avLst/>
          </a:prstGeom>
          <a:noFill/>
        </p:spPr>
      </p:pic>
      <p:grpSp>
        <p:nvGrpSpPr>
          <p:cNvPr id="13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14" name="직사각형 13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2222E-6 -7.40741E-7 L -1.16579 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00" y="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-1.10104 0.001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178032" y="1390622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3.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" y="1500174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시연 동영상</a:t>
            </a:r>
            <a:endParaRPr lang="en-US" altLang="ko-KR" dirty="0" smtClean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32" y="1903402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3.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 pitchFamily="34" charset="0"/>
                <a:ea typeface="08서울남산체 B" pitchFamily="18" charset="-127"/>
              </a:rPr>
              <a:t>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 동영상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9" name="Picture 3" descr="C:\Users\홍주연\AppData\Local\Microsoft\Windows\INetCache\IE\BR66P9P8\Video-Play-Icon[1]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00" y="2996952"/>
            <a:ext cx="1320798" cy="81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76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4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FFFF"/>
              </a:solidFill>
            </a:endParaRPr>
          </a:p>
          <a:p>
            <a:pPr algn="ctr"/>
            <a:endParaRPr lang="en-US" altLang="ko-KR" dirty="0">
              <a:solidFill>
                <a:srgbClr val="FFFFFF"/>
              </a:solidFill>
            </a:endParaRPr>
          </a:p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grpSp>
        <p:nvGrpSpPr>
          <p:cNvPr id="8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9" name="직사각형 8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38329" y="3075057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rgbClr val="FFFFFF">
                      <a:alpha val="16000"/>
                    </a:srgbClr>
                  </a:solidFill>
                </a:ln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endParaRPr lang="ko-KR" altLang="en-US" sz="4000" dirty="0">
              <a:ln>
                <a:solidFill>
                  <a:srgbClr val="FFFFFF">
                    <a:alpha val="16000"/>
                  </a:srgbClr>
                </a:solidFill>
              </a:ln>
              <a:solidFill>
                <a:srgbClr val="FFFF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888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5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3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FFFF"/>
              </a:solidFill>
            </a:endParaRPr>
          </a:p>
          <a:p>
            <a:pPr algn="ctr"/>
            <a:endParaRPr lang="en-US" altLang="ko-KR" dirty="0">
              <a:solidFill>
                <a:srgbClr val="FFFFFF"/>
              </a:solidFill>
            </a:endParaRPr>
          </a:p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grpSp>
        <p:nvGrpSpPr>
          <p:cNvPr id="15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16" name="직사각형 15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1142984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목    차</a:t>
            </a:r>
            <a:endParaRPr lang="en-US" altLang="ko-KR" sz="60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14528" y="1760216"/>
            <a:ext cx="6503956" cy="2462212"/>
            <a:chOff x="2000280" y="1734816"/>
            <a:chExt cx="4289938" cy="2462212"/>
          </a:xfrm>
        </p:grpSpPr>
        <p:sp>
          <p:nvSpPr>
            <p:cNvPr id="24" name="TextBox 23"/>
            <p:cNvSpPr txBox="1"/>
            <p:nvPr/>
          </p:nvSpPr>
          <p:spPr>
            <a:xfrm>
              <a:off x="2000280" y="1734816"/>
              <a:ext cx="3643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pPr lvl="1"/>
              <a:endPara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8766" y="2442702"/>
              <a:ext cx="42814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en-US" altLang="ko-KR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1. </a:t>
              </a:r>
              <a:r>
                <a:rPr lang="en-US" altLang="ko-KR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팀과</a:t>
              </a:r>
              <a:r>
                <a:rPr lang="ko-KR" altLang="en-US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구성인원 소개</a:t>
              </a:r>
              <a:endParaRPr lang="en-US" altLang="ko-KR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en-US" altLang="ko-KR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FFCC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</a:t>
              </a:r>
              <a:r>
                <a:rPr lang="en-US" altLang="ko-KR" dirty="0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FFCC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FFCC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</a:t>
              </a:r>
              <a:r>
                <a:rPr lang="ko-KR" altLang="en-US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세부 활동 및 주요 성과</a:t>
              </a:r>
              <a:endPara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en-US" altLang="ko-KR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3. </a:t>
              </a:r>
              <a:r>
                <a:rPr lang="ko-KR" altLang="en-US" smtClean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동영상</a:t>
              </a:r>
              <a:endPara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-32" y="2557230"/>
            <a:ext cx="2000264" cy="4431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rgbClr val="FFFFFF">
                      <a:alpha val="15000"/>
                    </a:srgbClr>
                  </a:solidFill>
                </a:ln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rPr>
              <a:t>Contents</a:t>
            </a:r>
          </a:p>
        </p:txBody>
      </p:sp>
      <p:sp>
        <p:nvSpPr>
          <p:cNvPr id="39" name="직사각형 38"/>
          <p:cNvSpPr/>
          <p:nvPr/>
        </p:nvSpPr>
        <p:spPr>
          <a:xfrm flipV="1">
            <a:off x="-32" y="3046410"/>
            <a:ext cx="1714512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FFFF">
                    <a:alpha val="15000"/>
                  </a:srgbClr>
                </a:solidFill>
              </a:ln>
              <a:solidFill>
                <a:srgbClr val="FFFFFF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2969205" y="1311260"/>
            <a:ext cx="3156382" cy="714380"/>
          </a:xfrm>
          <a:prstGeom prst="bracketPair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1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552322" y="1222664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1.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7255" y="1142984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COSMOS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17286" y="1546212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1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.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팀과 구성인원 소개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932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명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코스모스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(COSMOS)</a:t>
            </a:r>
          </a:p>
          <a:p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지도 교수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김성철 교수님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 인원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201511024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컴퓨터과학과 박현준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201511041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컴퓨터과학과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석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201511054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컴퓨터과학과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   현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201511058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컴퓨터과학과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정경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환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201511061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컴퓨터과학과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정창현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201511075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컴퓨터과학과 홍주연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4176464" cy="34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5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624330" y="1086253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2.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" y="1305414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2 -1 . </a:t>
            </a:r>
            <a:r>
              <a:rPr lang="ko-KR" altLang="en-US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정하기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32" y="1708642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2.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 pitchFamily="34" charset="0"/>
                <a:ea typeface="08서울남산체 B" pitchFamily="18" charset="-127"/>
              </a:rPr>
              <a:t>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활동 및 주요 성과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3528" y="2162878"/>
            <a:ext cx="3852690" cy="4483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한 사람당 </a:t>
            </a:r>
            <a:r>
              <a:rPr lang="en-US" altLang="ko-KR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개 이상의 주제 제시</a:t>
            </a:r>
            <a:endParaRPr lang="ko-KR" altLang="en-US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0072" y="4843426"/>
            <a:ext cx="3310081" cy="45778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앞으로의 계획 및 목표를 세움</a:t>
            </a:r>
            <a:endParaRPr lang="ko-KR" altLang="en-US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0020" y="3839670"/>
            <a:ext cx="5388366" cy="49299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남은 프로젝트 기간 동안 어떤 재료를 구입할지 결정</a:t>
            </a:r>
            <a:endParaRPr lang="ko-KR" altLang="en-US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528" y="2948461"/>
            <a:ext cx="7272808" cy="49299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가지 주제 중 </a:t>
            </a:r>
            <a:r>
              <a:rPr lang="en-US" altLang="ko-KR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가지를 융합하여 </a:t>
            </a:r>
            <a:r>
              <a:rPr lang="en-US" altLang="ko-KR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‘</a:t>
            </a:r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미로 탐색 스마트 자동차 로봇</a:t>
            </a:r>
            <a:r>
              <a:rPr lang="en-US" altLang="ko-KR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’</a:t>
            </a:r>
            <a:r>
              <a:rPr lang="ko-KR" altLang="en-US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으로 결정</a:t>
            </a:r>
            <a:endParaRPr lang="ko-KR" altLang="en-US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1148021" y="2703689"/>
            <a:ext cx="177578" cy="1554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1131123" y="3530886"/>
            <a:ext cx="177578" cy="1554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1120007" y="4455397"/>
            <a:ext cx="177578" cy="1554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86200" y="1939213"/>
            <a:ext cx="49663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음식물 보관 날짜를 알려주는 어플</a:t>
            </a:r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문 열림을 감지하는 어플</a:t>
            </a:r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3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교육용 </a:t>
            </a:r>
            <a:r>
              <a:rPr lang="ko-KR" altLang="en-US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수압 자동 감지 센서</a:t>
            </a:r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원격 스위치 어플</a:t>
            </a:r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3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전광판 </a:t>
            </a:r>
            <a:r>
              <a:rPr lang="ko-KR" altLang="en-US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 등</a:t>
            </a:r>
            <a:r>
              <a:rPr lang="en-US" altLang="ko-KR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3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6136" y="3933056"/>
            <a:ext cx="34563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 </a:t>
            </a:r>
            <a:r>
              <a:rPr lang="ko-KR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키트</a:t>
            </a:r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폼 보드</a:t>
            </a:r>
            <a:r>
              <a:rPr lang="en-US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절연 테이프 </a:t>
            </a:r>
            <a:r>
              <a:rPr lang="ko-KR" altLang="en-US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3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59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  <p:bldP spid="32" grpId="0" animBg="1"/>
      <p:bldP spid="35" grpId="0" animBg="1"/>
      <p:bldP spid="41" grpId="0" animBg="1"/>
      <p:bldP spid="43" grpId="0" animBg="1"/>
      <p:bldP spid="47" grpId="0" animBg="1"/>
      <p:bldP spid="48" grpId="0" animBg="1"/>
      <p:bldP spid="49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178032" y="1390622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2.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" y="1340768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 – 2 . </a:t>
            </a:r>
            <a:r>
              <a:rPr lang="ko-KR" altLang="en-US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로봇 조립</a:t>
            </a:r>
            <a:endParaRPr lang="en-US" altLang="ko-KR" dirty="0" smtClean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32" y="1743996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2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.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 pitchFamily="34" charset="0"/>
                <a:ea typeface="08서울남산체 B" pitchFamily="18" charset="-127"/>
              </a:rPr>
              <a:t>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활동 및 주요 성과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4558" y="2233895"/>
            <a:ext cx="548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◦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 지능형 스마트 자동차 로봇 키트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폼 보드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   </a:t>
            </a: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 테이프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간이 미로를 구축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◦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 스케치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라는 프로그램을 통해 자동차 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전진을 구현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◦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아쉬웠던 점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지그재그 </a:t>
            </a:r>
            <a:r>
              <a:rPr lang="ko-KR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길을 따라가는 라인 추적을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◦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해결책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직진 </a:t>
            </a:r>
            <a:r>
              <a:rPr lang="ko-KR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라인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추적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성공과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회전 </a:t>
            </a:r>
            <a:r>
              <a:rPr lang="ko-KR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라인 추적에 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조금 </a:t>
            </a:r>
            <a:r>
              <a:rPr lang="ko-KR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더 코드 </a:t>
            </a:r>
            <a:r>
              <a:rPr lang="ko-KR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하기로 결정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802" y="2257561"/>
            <a:ext cx="3528394" cy="31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1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408305" y="1150657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2.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" y="1500174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 – 3 . </a:t>
            </a:r>
            <a:r>
              <a:rPr lang="ko-KR" altLang="en-US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라인추</a:t>
            </a:r>
            <a:r>
              <a:rPr lang="ko-KR" altLang="en-US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적</a:t>
            </a:r>
            <a:endParaRPr lang="en-US" altLang="ko-KR" dirty="0" smtClean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32" y="1903402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2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.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 pitchFamily="34" charset="0"/>
                <a:ea typeface="08서울남산체 B" pitchFamily="18" charset="-127"/>
              </a:rPr>
              <a:t>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활동 및 주요 성과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982924"/>
            <a:ext cx="608416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저번 활동의 문제 해결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인식 값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0, 0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1, 1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반대로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생각해서 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인식 값이 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0, 0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spin_right(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제자리 회전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 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한 후 끊긴 길에서 스스로 돌 수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있도록 함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성능 향상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255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까지 수정 가능한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값인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motor_go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수정해서 인식을 더 잘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되도록 함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 발견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ㅏ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처럼 생긴 길에서 중간에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우회전 불가능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해결책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센서를 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더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달아야 해결할 수 있다고 판단해 적외선</a:t>
            </a:r>
            <a:endParaRPr lang="en-US" altLang="ko-KR" sz="17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 구매 결정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수정은 스택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미로탐색 알고리즘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사용하고 드론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라즈베리 파이를 이용해 드론을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응용할 계획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307" y="4653136"/>
            <a:ext cx="236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↑ 라인 추적 동영상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링크로 이동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2" y="2924944"/>
            <a:ext cx="2395758" cy="13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07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329479" y="962018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2.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" y="1412776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 – 4 . </a:t>
            </a:r>
            <a:r>
              <a:rPr lang="ko-KR" altLang="en-US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미로구축</a:t>
            </a:r>
            <a:endParaRPr lang="en-US" altLang="ko-KR" dirty="0" smtClean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32" y="1816004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2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.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 pitchFamily="34" charset="0"/>
                <a:ea typeface="08서울남산체 B" pitchFamily="18" charset="-127"/>
              </a:rPr>
              <a:t>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활동 및 주요 성과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520" y="1790966"/>
            <a:ext cx="50040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미로 규격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길은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센서와의 거리를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생각해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50mm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크기의 마스킹 테이프를 사용하여 미로를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만듦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ko-KR" sz="17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미로에서 발생할 수 있는 경우의 수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오른쪽으로 가는 경우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막다른 길 등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고려하여 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ko-KR" sz="17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기존의 간이 미로보다 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배 크게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이유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미로에는 좌회전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우회전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갈림길</a:t>
            </a:r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끊긴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길 등 다양하게 구현되어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있으며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미로에서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나올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수 있는 여러 경우의 수에서도 잘 탈출한다는 </a:t>
            </a:r>
            <a:endParaRPr lang="en-US" altLang="ko-KR" sz="17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것을 </a:t>
            </a:r>
            <a:r>
              <a:rPr lang="ko-KR" altLang="ko-KR" sz="1700">
                <a:latin typeface="나눔고딕" panose="020D0604000000000000" pitchFamily="50" charset="-127"/>
                <a:ea typeface="나눔고딕" panose="020D0604000000000000" pitchFamily="50" charset="-127"/>
              </a:rPr>
              <a:t>보여주기 </a:t>
            </a:r>
            <a:r>
              <a:rPr lang="ko-KR" altLang="ko-KR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ko-KR" altLang="en-US" sz="1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</a:t>
            </a:r>
            <a:endParaRPr lang="en-US" altLang="ko-KR" sz="17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7" y="2420888"/>
            <a:ext cx="3912663" cy="2495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98" y="1970790"/>
            <a:ext cx="474980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6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178032" y="1390622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2.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" y="1500174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 – 5. 1</a:t>
            </a:r>
            <a:r>
              <a:rPr lang="ko-KR" altLang="en-US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차 미로 탐색</a:t>
            </a:r>
            <a:endParaRPr lang="en-US" altLang="ko-KR" dirty="0" smtClean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32" y="1903402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2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.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 pitchFamily="34" charset="0"/>
                <a:ea typeface="08서울남산체 B" pitchFamily="18" charset="-127"/>
              </a:rPr>
              <a:t>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활동 및 주요 성과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60" y="2132856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가능성 발견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적외선 센서 부착 후 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수정한 뒤 갈림길을 구별할 수 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있다는 것을 파악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◦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 발견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늘어난 적외선 센서로 인해 코드가 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엉키고 예상하지 못한 결과가 나옴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백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교수님께 활동 중간 보고를 드리고 문제점을 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말씀 드린 뒤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해결할지에 대한 조언을 구함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상에서 오류가 있는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부분을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확인하여  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핀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번호가 잘못 설정되어 있었던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것을  알게 됨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 모터와 오른쪽 모터의 출력값을 다르게 해줘야 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한다는 것을 파악하고 새로운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코드를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" y="2506051"/>
            <a:ext cx="422446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1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9" name="그룹 25"/>
          <p:cNvGrpSpPr/>
          <p:nvPr/>
        </p:nvGrpSpPr>
        <p:grpSpPr>
          <a:xfrm>
            <a:off x="0" y="5828847"/>
            <a:ext cx="9144000" cy="100483"/>
            <a:chOff x="5567675" y="4143380"/>
            <a:chExt cx="2776526" cy="240509"/>
          </a:xfrm>
        </p:grpSpPr>
        <p:sp>
          <p:nvSpPr>
            <p:cNvPr id="20" name="직사각형 19"/>
            <p:cNvSpPr/>
            <p:nvPr/>
          </p:nvSpPr>
          <p:spPr>
            <a:xfrm>
              <a:off x="5567675" y="4143380"/>
              <a:ext cx="557491" cy="24050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2434" y="4143380"/>
              <a:ext cx="557491" cy="2405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31951" y="4143380"/>
              <a:ext cx="557491" cy="2405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7192" y="4143380"/>
              <a:ext cx="557491" cy="240509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86710" y="4143380"/>
              <a:ext cx="557491" cy="240509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rot="1843263">
            <a:off x="6491398" y="1078649"/>
            <a:ext cx="3864397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BankGothic Md BT"/>
                <a:ea typeface="08서울남산체 B" pitchFamily="18" charset="-127"/>
              </a:rPr>
              <a:t>Chapter 2.</a:t>
            </a:r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BankGothic Md BT"/>
              <a:ea typeface="08서울남산체 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1" y="1268760"/>
            <a:ext cx="2762255" cy="357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 – 6. </a:t>
            </a:r>
            <a:r>
              <a:rPr lang="ko-KR" altLang="en-US" smtClean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최종 미로 탐색</a:t>
            </a:r>
            <a:endParaRPr lang="en-US" altLang="ko-KR" dirty="0" smtClean="0">
              <a:ln>
                <a:solidFill>
                  <a:schemeClr val="bg1">
                    <a:alpha val="1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-32" y="1671988"/>
            <a:ext cx="2762286" cy="641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15000"/>
                  </a:schemeClr>
                </a:solidFill>
              </a:ln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2" y="533938"/>
            <a:ext cx="621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Chapter 2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/>
                <a:ea typeface="08서울남산체 B" pitchFamily="18" charset="-127"/>
              </a:rPr>
              <a:t>.</a:t>
            </a:r>
            <a:r>
              <a:rPr lang="en-US" altLang="ko-KR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BankGothic Md BT" pitchFamily="34" charset="0"/>
                <a:ea typeface="08서울남산체 B" pitchFamily="18" charset="-127"/>
              </a:rPr>
              <a:t> </a:t>
            </a:r>
            <a:r>
              <a:rPr lang="ko-KR" altLang="en-US" smtClean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활동 및 주요 성과</a:t>
            </a:r>
            <a:endParaRPr lang="ko-KR" altLang="en-US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95538" y="1916832"/>
            <a:ext cx="6852926" cy="1811453"/>
          </a:xfrm>
          <a:prstGeom prst="roundRect">
            <a:avLst/>
          </a:prstGeom>
          <a:noFill/>
          <a:ln w="317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97687" y="3933057"/>
            <a:ext cx="6850777" cy="64807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81637" y="2006950"/>
            <a:ext cx="68743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◦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수많은 시행착오를 겪은 후 재 프로그래밍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◦ 시리얼 모니터에 현재 센서의 값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HIGH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LOW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를 출력하는 코드를 </a:t>
            </a:r>
            <a:endParaRPr lang="en-US" altLang="ko-KR" sz="16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예상했던 방식으로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BLACK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WHITE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를 인지하는지 확인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ko-KR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코드의 순서를 바꾸고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제자리 회전 함수 대신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기다리며 </a:t>
            </a:r>
            <a:endParaRPr lang="en-US" altLang="ko-KR" sz="16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제자리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회전 함수를 넣어 기존의 문제를 해결 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27418" y="4087816"/>
            <a:ext cx="6850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ko-KR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사거리에서 좌우 회전을 반복하는 일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을 해결하지 못함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50" y="3933057"/>
            <a:ext cx="150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해결하지</a:t>
            </a:r>
            <a:endParaRPr lang="en-US" altLang="ko-KR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못한 점</a:t>
            </a:r>
            <a:endParaRPr lang="ko-KR" altLang="en-US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786" y="2584031"/>
            <a:ext cx="1585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해결한 점</a:t>
            </a:r>
            <a:endParaRPr lang="en-US" altLang="ko-KR" sz="2500" smtClean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86228" y="4725144"/>
            <a:ext cx="6862236" cy="864096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14842" y="4751383"/>
            <a:ext cx="6841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모두가 열심히 했지만 원하는 만큼 결과가 나오지 않음</a:t>
            </a:r>
            <a:endParaRPr lang="en-US" altLang="ko-KR" sz="15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완벽하진 않지만 시간이 더 주어진다면 미로 탐색을 해낼 수 있을 것이라는 희망을 얻음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950" y="4957137"/>
            <a:ext cx="1504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아쉬운 점</a:t>
            </a:r>
            <a:endParaRPr lang="en-US" altLang="ko-KR" sz="200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876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/>
      <p:bldP spid="15" grpId="0" animBg="1"/>
      <p:bldP spid="17" grpId="0" animBg="1"/>
      <p:bldP spid="29" grpId="0"/>
      <p:bldP spid="30" grpId="0"/>
      <p:bldP spid="2" grpId="0"/>
      <p:bldP spid="32" grpId="0"/>
      <p:bldP spid="33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</TotalTime>
  <Words>700</Words>
  <Application>Microsoft Office PowerPoint</Application>
  <PresentationFormat>화면 슬라이드 쇼(4:3)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나눔고딕 ExtraBold</vt:lpstr>
      <vt:lpstr>08서울남산체 B</vt:lpstr>
      <vt:lpstr>나눔고딕</vt:lpstr>
      <vt:lpstr>맑은 고딕</vt:lpstr>
      <vt:lpstr>나눔바른고딕</vt:lpstr>
      <vt:lpstr>Wingdings</vt:lpstr>
      <vt:lpstr>BankGothic Md BT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스머프마을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투덜이</dc:creator>
  <cp:lastModifiedBy>홍주연</cp:lastModifiedBy>
  <cp:revision>712</cp:revision>
  <dcterms:created xsi:type="dcterms:W3CDTF">2008-05-15T06:49:13Z</dcterms:created>
  <dcterms:modified xsi:type="dcterms:W3CDTF">2017-02-09T03:41:11Z</dcterms:modified>
</cp:coreProperties>
</file>