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4F34-93A8-41E5-94F7-D6524C13314D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3EA7-07C8-4F6A-9A08-4C777B83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2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4F34-93A8-41E5-94F7-D6524C13314D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3EA7-07C8-4F6A-9A08-4C777B83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0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4F34-93A8-41E5-94F7-D6524C13314D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3EA7-07C8-4F6A-9A08-4C777B83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6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4F34-93A8-41E5-94F7-D6524C13314D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3EA7-07C8-4F6A-9A08-4C777B83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4F34-93A8-41E5-94F7-D6524C13314D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3EA7-07C8-4F6A-9A08-4C777B83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8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4F34-93A8-41E5-94F7-D6524C13314D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3EA7-07C8-4F6A-9A08-4C777B83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4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4F34-93A8-41E5-94F7-D6524C13314D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3EA7-07C8-4F6A-9A08-4C777B83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0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4F34-93A8-41E5-94F7-D6524C13314D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3EA7-07C8-4F6A-9A08-4C777B83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4F34-93A8-41E5-94F7-D6524C13314D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3EA7-07C8-4F6A-9A08-4C777B83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80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4F34-93A8-41E5-94F7-D6524C13314D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3EA7-07C8-4F6A-9A08-4C777B83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3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4F34-93A8-41E5-94F7-D6524C13314D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3EA7-07C8-4F6A-9A08-4C777B83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44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C4F34-93A8-41E5-94F7-D6524C13314D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C3EA7-07C8-4F6A-9A08-4C777B83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9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1" y="548680"/>
            <a:ext cx="10753195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755575" y="764704"/>
            <a:ext cx="6125516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ko-KR" altLang="en-US" sz="4800" spc="-15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지능형 </a:t>
            </a:r>
            <a:r>
              <a:rPr lang="en-US" altLang="ko-KR" sz="4800" spc="-150" dirty="0" err="1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SoC</a:t>
            </a:r>
            <a:r>
              <a:rPr lang="en-US" altLang="ko-KR" sz="4800" spc="-15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4800" spc="-150" dirty="0" err="1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로봇워</a:t>
            </a:r>
            <a:endParaRPr lang="ko-KR" altLang="en-US" sz="480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755575" y="4437112"/>
            <a:ext cx="2923051" cy="79208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b="1" spc="-20" dirty="0" err="1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SoC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태권로봇</a:t>
            </a:r>
            <a:endParaRPr lang="en-US" altLang="ko-KR" sz="1000" b="1" spc="-20" dirty="0" smtClean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1" y="3284984"/>
            <a:ext cx="10753195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1" y="4293096"/>
            <a:ext cx="10753195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2555776" y="4437112"/>
            <a:ext cx="345638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000" b="1" spc="-20" noProof="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상명대 </a:t>
            </a:r>
            <a:r>
              <a:rPr lang="en-US" altLang="ko-KR" sz="1000" b="1" spc="-20" noProof="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/ OPTC</a:t>
            </a:r>
            <a:endParaRPr kumimoji="0" lang="en-US" altLang="ko-KR" sz="10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068387" y="4437112"/>
            <a:ext cx="2923051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</a:rPr>
              <a:t>2016</a:t>
            </a:r>
            <a:r>
              <a:rPr kumimoji="0" lang="en-US" altLang="ko-KR" sz="10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</a:rPr>
              <a:t> – 05 - 24</a:t>
            </a:r>
            <a:endParaRPr kumimoji="0" lang="ko-KR" altLang="en-US" sz="10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55576" y="3355936"/>
            <a:ext cx="5746824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j-cs"/>
              </a:rPr>
              <a:t>출전자격 </a:t>
            </a:r>
            <a:r>
              <a:rPr kumimoji="0" lang="en-US" altLang="ko-KR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j-cs"/>
              </a:rPr>
              <a:t>TEST</a:t>
            </a:r>
            <a:r>
              <a:rPr kumimoji="0" lang="en-US" altLang="ko-KR" sz="30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j-cs"/>
              </a:rPr>
              <a:t> – </a:t>
            </a:r>
            <a:r>
              <a:rPr kumimoji="0" lang="en-US" altLang="ko-KR" sz="300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j-cs"/>
              </a:rPr>
              <a:t>SoC</a:t>
            </a:r>
            <a:r>
              <a:rPr kumimoji="0" lang="en-US" altLang="ko-KR" sz="30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j-cs"/>
              </a:rPr>
              <a:t> </a:t>
            </a:r>
            <a:r>
              <a:rPr kumimoji="0" lang="en-US" altLang="ko-KR" sz="300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j-cs"/>
              </a:rPr>
              <a:t>Taekwon</a:t>
            </a:r>
            <a:endParaRPr kumimoji="0" lang="ko-KR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32575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952176" y="3236976"/>
            <a:ext cx="8950326" cy="1508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67544" y="404664"/>
            <a:ext cx="893610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-100" dirty="0" err="1" smtClean="0">
                <a:solidFill>
                  <a:schemeClr val="accent3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최빈</a:t>
            </a:r>
            <a:r>
              <a:rPr lang="ko-KR" altLang="en-US" sz="3000" b="1" spc="-100" dirty="0" smtClean="0">
                <a:solidFill>
                  <a:schemeClr val="accent3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3000" b="1" spc="-100" dirty="0" smtClean="0">
                <a:solidFill>
                  <a:schemeClr val="accent3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값 이용해서 검은색 처리</a:t>
            </a:r>
            <a:endParaRPr lang="en-US" altLang="ko-KR" sz="3000" b="1" spc="-100" dirty="0">
              <a:solidFill>
                <a:schemeClr val="accent3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404664"/>
            <a:ext cx="11391080" cy="1296144"/>
          </a:xfrm>
          <a:prstGeom prst="rect">
            <a:avLst/>
          </a:prstGeom>
          <a:noFill/>
          <a:ln w="88900">
            <a:solidFill>
              <a:schemeClr val="accent3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9417870" y="116632"/>
            <a:ext cx="2243556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accent3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+mj-cs"/>
              </a:rPr>
              <a:t>2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j-cs"/>
              </a:rPr>
              <a:t>-4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56538" y="3813048"/>
            <a:ext cx="625606" cy="6256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11880" y="3236976"/>
            <a:ext cx="1486342" cy="14863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25344" y="3524254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351776" y="3524254"/>
            <a:ext cx="1116768" cy="11167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4195031" y="2798064"/>
            <a:ext cx="320040" cy="1198306"/>
          </a:xfrm>
          <a:prstGeom prst="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071491" y="2071136"/>
            <a:ext cx="25671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dirty="0" err="1" smtClean="0">
                <a:ln w="0"/>
                <a:solidFill>
                  <a:schemeClr val="accent3">
                    <a:lumMod val="50000"/>
                  </a:schemeClr>
                </a:solidFill>
              </a:rPr>
              <a:t>최빈</a:t>
            </a:r>
            <a:r>
              <a:rPr lang="ko-KR" altLang="en-US" sz="40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/>
              </a:rPr>
              <a:t> </a:t>
            </a:r>
            <a:r>
              <a:rPr lang="ko-KR" altLang="en-US" sz="40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/>
              </a:rPr>
              <a:t>값</a:t>
            </a:r>
            <a:endParaRPr lang="en-US" altLang="ko-KR" sz="4000" b="0" cap="none" spc="0" dirty="0">
              <a:ln w="0"/>
              <a:solidFill>
                <a:schemeClr val="accent3">
                  <a:lumMod val="50000"/>
                </a:schemeClr>
              </a:solidFill>
              <a:effectLst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56538" y="3813048"/>
            <a:ext cx="625606" cy="62560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25344" y="3524254"/>
            <a:ext cx="9144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351776" y="3524254"/>
            <a:ext cx="1116768" cy="11167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76" y="2071136"/>
            <a:ext cx="552527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67544" y="404664"/>
            <a:ext cx="893610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-100" dirty="0" smtClean="0">
                <a:solidFill>
                  <a:schemeClr val="accent3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예상 경로 추적</a:t>
            </a:r>
            <a:endParaRPr lang="en-US" altLang="ko-KR" sz="3000" b="1" spc="-100" dirty="0">
              <a:solidFill>
                <a:schemeClr val="accent3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404664"/>
            <a:ext cx="11391080" cy="1296144"/>
          </a:xfrm>
          <a:prstGeom prst="rect">
            <a:avLst/>
          </a:prstGeom>
          <a:noFill/>
          <a:ln w="88900">
            <a:solidFill>
              <a:schemeClr val="accent3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9417870" y="116632"/>
            <a:ext cx="2243556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accent3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+mj-cs"/>
              </a:rPr>
              <a:t>2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j-cs"/>
              </a:rPr>
              <a:t>-5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j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1624" y="2511763"/>
            <a:ext cx="1486342" cy="14863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596395" y="2511763"/>
            <a:ext cx="1486342" cy="14863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20" y="980728"/>
            <a:ext cx="3463706" cy="582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7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L 0.25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0.25 2.96296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3" grpId="0" animBg="1"/>
      <p:bldP spid="2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00000" y="620689"/>
            <a:ext cx="5108104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함초롬돋움" panose="020B0604000101010101" pitchFamily="50" charset="-127"/>
              </a:rPr>
              <a:t>감사합니다</a:t>
            </a:r>
            <a:r>
              <a:rPr lang="en-US" altLang="ko-KR" sz="40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함초롬돋움" panose="020B0604000101010101" pitchFamily="50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906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23527" y="260648"/>
            <a:ext cx="3840427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목차</a:t>
            </a:r>
            <a:endParaRPr lang="ko-KR" altLang="en-US" sz="2400" b="1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668261" y="3078232"/>
            <a:ext cx="4416491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</a:rPr>
              <a:t>02  </a:t>
            </a:r>
            <a:r>
              <a:rPr kumimoji="0" lang="ko-KR" altLang="en-US" sz="1400" b="1" i="0" u="none" strike="noStrike" kern="1200" cap="none" spc="-2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</a:rPr>
              <a:t>물체인식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kumimoji="0" lang="ko-KR" altLang="en-US" sz="1400" b="1" i="0" u="none" strike="noStrike" kern="1200" cap="none" spc="-2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</a:rPr>
              <a:t>알고리듬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5764605" y="3099251"/>
            <a:ext cx="4416491" cy="771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2-1      RGB</a:t>
            </a:r>
            <a:r>
              <a:rPr lang="ko-KR" altLang="en-US" sz="1100" spc="-2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값을 </a:t>
            </a:r>
            <a:r>
              <a:rPr lang="en-US" altLang="ko-KR" sz="1100" spc="-2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HIS</a:t>
            </a:r>
            <a:r>
              <a:rPr lang="ko-KR" altLang="en-US" sz="1100" spc="-2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값으로 변환</a:t>
            </a:r>
            <a:endParaRPr lang="en-US" altLang="ko-KR" sz="1100" spc="-20" dirty="0" smtClean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2-2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영상 이진화</a:t>
            </a:r>
            <a:endParaRPr lang="en-US" altLang="ko-KR" sz="1100" spc="-20" dirty="0" smtClean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2-3      </a:t>
            </a:r>
            <a:r>
              <a:rPr lang="ko-KR" altLang="en-US" sz="1100" spc="-20" dirty="0" err="1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라벨링</a:t>
            </a:r>
            <a:r>
              <a:rPr lang="ko-KR" altLang="en-US" sz="1100" spc="-2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1100" spc="-2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(Grass fire)</a:t>
            </a:r>
            <a:endParaRPr lang="en-US" altLang="ko-KR" sz="1100" spc="-20" dirty="0" smtClean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2-4      </a:t>
            </a:r>
            <a:r>
              <a:rPr lang="ko-KR" altLang="en-US" sz="1100" spc="-20" dirty="0" err="1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최빈</a:t>
            </a:r>
            <a:r>
              <a:rPr lang="ko-KR" altLang="en-US" sz="1100" spc="-2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1100" spc="-2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값 이용해서 검은색 처리</a:t>
            </a:r>
            <a:endParaRPr lang="en-US" altLang="ko-KR" sz="1100" spc="-20" dirty="0" smtClean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2-5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예상 경로 추적</a:t>
            </a:r>
            <a:endParaRPr lang="en-US" altLang="ko-KR" sz="1100" spc="-2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740270" y="3027244"/>
            <a:ext cx="393643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36614" y="3027244"/>
            <a:ext cx="370703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부제목 2"/>
          <p:cNvSpPr txBox="1">
            <a:spLocks/>
          </p:cNvSpPr>
          <p:nvPr/>
        </p:nvSpPr>
        <p:spPr>
          <a:xfrm>
            <a:off x="2668261" y="1387858"/>
            <a:ext cx="4416491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</a:rPr>
              <a:t>01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</a:rPr>
              <a:t>팀 소개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5764605" y="1408878"/>
            <a:ext cx="4416491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1-1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팀 명</a:t>
            </a:r>
            <a:endParaRPr lang="en-US" altLang="ko-KR" sz="1100" spc="-20" dirty="0" smtClean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팀원 명단</a:t>
            </a:r>
            <a:endParaRPr lang="en-US" altLang="ko-KR" sz="1100" spc="-2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740270" y="1336870"/>
            <a:ext cx="393643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836614" y="1336870"/>
            <a:ext cx="370703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11055040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60039" y="620688"/>
            <a:ext cx="700198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팀 소개</a:t>
            </a:r>
            <a:endParaRPr lang="ko-KR" altLang="en-US" sz="400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9090248" y="476673"/>
            <a:ext cx="225513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j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67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67544" y="404664"/>
            <a:ext cx="893610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-100" dirty="0" smtClean="0">
                <a:solidFill>
                  <a:schemeClr val="accent3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팀 명</a:t>
            </a:r>
            <a:endParaRPr lang="en-US" altLang="ko-KR" sz="3000" b="1" spc="-100" dirty="0">
              <a:solidFill>
                <a:schemeClr val="accent3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404664"/>
            <a:ext cx="11391080" cy="1296144"/>
          </a:xfrm>
          <a:prstGeom prst="rect">
            <a:avLst/>
          </a:prstGeom>
          <a:noFill/>
          <a:ln w="88900">
            <a:solidFill>
              <a:schemeClr val="accent3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9417870" y="116632"/>
            <a:ext cx="2243556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j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7870" y="2850945"/>
            <a:ext cx="310547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OPTC</a:t>
            </a:r>
            <a:endParaRPr lang="en-US" altLang="ko-KR" sz="80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7870" y="2850944"/>
            <a:ext cx="1056812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One </a:t>
            </a:r>
            <a:r>
              <a:rPr lang="en-US" altLang="ko-KR" sz="8000" b="0" cap="none" spc="0" dirty="0" err="1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Puch</a:t>
            </a:r>
            <a:r>
              <a:rPr lang="en-US" altLang="ko-KR" sz="80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Three Corn</a:t>
            </a:r>
            <a:endParaRPr lang="en-US" altLang="ko-KR" sz="80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848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67544" y="404664"/>
            <a:ext cx="893610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-100" dirty="0" smtClean="0">
                <a:solidFill>
                  <a:schemeClr val="accent3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팀원 명단</a:t>
            </a:r>
            <a:endParaRPr lang="en-US" altLang="ko-KR" sz="3000" b="1" spc="-100" dirty="0">
              <a:solidFill>
                <a:schemeClr val="accent3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404664"/>
            <a:ext cx="11391080" cy="1296144"/>
          </a:xfrm>
          <a:prstGeom prst="rect">
            <a:avLst/>
          </a:prstGeom>
          <a:noFill/>
          <a:ln w="88900">
            <a:solidFill>
              <a:schemeClr val="accent3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9417870" y="116632"/>
            <a:ext cx="2243556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j-cs"/>
              </a:rPr>
              <a:t>1-2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6744" y="2628920"/>
            <a:ext cx="12869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dirty="0" err="1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김대룡</a:t>
            </a:r>
            <a:endParaRPr lang="en-US" altLang="ko-KR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6744" y="3188716"/>
            <a:ext cx="12869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이은선</a:t>
            </a:r>
            <a:endParaRPr lang="en-US" altLang="ko-KR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6744" y="3748512"/>
            <a:ext cx="12869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0" cap="none" spc="0" dirty="0" err="1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임채선</a:t>
            </a:r>
            <a:endParaRPr lang="en-US" altLang="ko-KR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6744" y="4308308"/>
            <a:ext cx="12869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임현</a:t>
            </a:r>
            <a:endParaRPr lang="en-US" altLang="ko-KR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16744" y="4868104"/>
            <a:ext cx="12869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정창</a:t>
            </a:r>
            <a:r>
              <a:rPr lang="ko-KR" altLang="en-US" sz="28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현</a:t>
            </a:r>
            <a:endParaRPr lang="en-US" altLang="ko-KR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6744" y="5427900"/>
            <a:ext cx="12869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dirty="0" err="1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홍주연</a:t>
            </a:r>
            <a:endParaRPr lang="en-US" altLang="ko-KR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34640" y="2628920"/>
            <a:ext cx="20116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상명대학교</a:t>
            </a:r>
            <a:endParaRPr lang="en-US" altLang="ko-KR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34640" y="3188716"/>
            <a:ext cx="20116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상명대학교</a:t>
            </a:r>
            <a:endParaRPr lang="en-US" altLang="ko-KR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34640" y="3748512"/>
            <a:ext cx="20116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상명대학교</a:t>
            </a:r>
            <a:endParaRPr lang="en-US" altLang="ko-KR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34640" y="4308308"/>
            <a:ext cx="20116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상명대학교</a:t>
            </a:r>
            <a:endParaRPr lang="en-US" altLang="ko-KR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34640" y="4868104"/>
            <a:ext cx="20116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상명대학교</a:t>
            </a:r>
            <a:endParaRPr lang="en-US" altLang="ko-KR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34640" y="5427900"/>
            <a:ext cx="20116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상명대학교</a:t>
            </a:r>
            <a:endParaRPr lang="en-US" altLang="ko-KR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7256" y="2628920"/>
            <a:ext cx="27980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컴퓨터과학전공</a:t>
            </a:r>
            <a:endParaRPr lang="en-US" altLang="ko-KR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77256" y="3188716"/>
            <a:ext cx="27980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컴퓨터과학과</a:t>
            </a:r>
            <a:endParaRPr lang="en-US" altLang="ko-KR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77256" y="3748512"/>
            <a:ext cx="27980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컴퓨터과학과</a:t>
            </a:r>
            <a:endParaRPr lang="en-US" altLang="ko-KR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77256" y="4308308"/>
            <a:ext cx="27980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컴퓨터과학과</a:t>
            </a:r>
            <a:endParaRPr lang="en-US" altLang="ko-KR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77256" y="4868104"/>
            <a:ext cx="27980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컴퓨터과학과</a:t>
            </a:r>
            <a:endParaRPr lang="en-US" altLang="ko-KR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77256" y="5427900"/>
            <a:ext cx="27980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컴퓨터과학과</a:t>
            </a:r>
            <a:endParaRPr lang="en-US" altLang="ko-KR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107424" y="2628920"/>
            <a:ext cx="12869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28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학년</a:t>
            </a:r>
            <a:endParaRPr lang="en-US" altLang="ko-KR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107424" y="3188716"/>
            <a:ext cx="12869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학년</a:t>
            </a:r>
            <a:endParaRPr lang="en-US" altLang="ko-KR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07424" y="3748512"/>
            <a:ext cx="12869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28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학년</a:t>
            </a:r>
            <a:endParaRPr lang="en-US" altLang="ko-KR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07424" y="4308308"/>
            <a:ext cx="12869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28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학년</a:t>
            </a:r>
            <a:endParaRPr lang="en-US" altLang="ko-KR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107424" y="4868104"/>
            <a:ext cx="12869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학년</a:t>
            </a:r>
            <a:endParaRPr lang="en-US" altLang="ko-KR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107424" y="5427900"/>
            <a:ext cx="12869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학년</a:t>
            </a:r>
            <a:endParaRPr lang="en-US" altLang="ko-KR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16744" y="1912418"/>
            <a:ext cx="128696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</a:t>
            </a:r>
            <a:endParaRPr lang="en-US" altLang="ko-KR" sz="3200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34640" y="1912418"/>
            <a:ext cx="201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소속</a:t>
            </a:r>
            <a:endParaRPr lang="en-US" altLang="ko-KR" sz="3200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7256" y="1912418"/>
            <a:ext cx="279806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전공</a:t>
            </a:r>
            <a:endParaRPr lang="en-US" altLang="ko-KR" sz="3200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107424" y="1912418"/>
            <a:ext cx="128696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err="1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년차</a:t>
            </a:r>
            <a:endParaRPr lang="en-US" altLang="ko-KR" sz="3200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837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2" grpId="0"/>
      <p:bldP spid="13" grpId="0"/>
      <p:bldP spid="14" grpId="0"/>
      <p:bldP spid="15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11055040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60039" y="620688"/>
            <a:ext cx="700198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물체인식</a:t>
            </a:r>
            <a:r>
              <a:rPr lang="ko-KR" altLang="en-US" sz="40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알고리듬</a:t>
            </a:r>
            <a:endParaRPr lang="ko-KR" altLang="en-US" sz="400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9090248" y="476673"/>
            <a:ext cx="225513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j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6566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67544" y="404664"/>
            <a:ext cx="893610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spc="-100" dirty="0" smtClean="0">
                <a:solidFill>
                  <a:schemeClr val="accent3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RGB</a:t>
            </a:r>
            <a:r>
              <a:rPr lang="ko-KR" altLang="en-US" sz="3000" b="1" spc="-100" dirty="0" smtClean="0">
                <a:solidFill>
                  <a:schemeClr val="accent3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값을 </a:t>
            </a:r>
            <a:r>
              <a:rPr lang="en-US" altLang="ko-KR" sz="3000" b="1" spc="-100" dirty="0" smtClean="0">
                <a:solidFill>
                  <a:schemeClr val="accent3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HIS</a:t>
            </a:r>
            <a:r>
              <a:rPr lang="ko-KR" altLang="en-US" sz="3000" b="1" spc="-100" dirty="0" smtClean="0">
                <a:solidFill>
                  <a:schemeClr val="accent3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값으로 변환</a:t>
            </a:r>
            <a:endParaRPr lang="en-US" altLang="ko-KR" sz="3000" b="1" spc="-100" dirty="0">
              <a:solidFill>
                <a:schemeClr val="accent3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404664"/>
            <a:ext cx="11391080" cy="1296144"/>
          </a:xfrm>
          <a:prstGeom prst="rect">
            <a:avLst/>
          </a:prstGeom>
          <a:noFill/>
          <a:ln w="88900">
            <a:solidFill>
              <a:schemeClr val="accent3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9417870" y="116632"/>
            <a:ext cx="2243556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>
                <a:solidFill>
                  <a:schemeClr val="accent3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+mj-cs"/>
              </a:rPr>
              <a:t>2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67544" y="3423395"/>
                <a:ext cx="4586513" cy="126996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5400" b="0" cap="none" spc="0" dirty="0" smtClean="0">
                    <a:ln w="0"/>
                    <a:solidFill>
                      <a:schemeClr val="accent3">
                        <a:lumMod val="50000"/>
                      </a:schemeClr>
                    </a:solidFill>
                    <a:effectLst/>
                  </a:rPr>
                  <a:t>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5400" b="0" i="1" cap="none" spc="0" smtClean="0">
                            <a:ln w="0"/>
                            <a:solidFill>
                              <a:schemeClr val="accent3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5400" b="0" i="1" cap="none" spc="0" smtClean="0">
                            <a:ln w="0"/>
                            <a:solidFill>
                              <a:schemeClr val="accent3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5400" b="0" i="1" cap="none" spc="0" smtClean="0">
                            <a:ln w="0"/>
                            <a:solidFill>
                              <a:schemeClr val="accent3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sz="5400" b="0" cap="none" spc="0" dirty="0" smtClean="0">
                    <a:ln w="0"/>
                    <a:solidFill>
                      <a:schemeClr val="accent3">
                        <a:lumMod val="50000"/>
                      </a:schemeClr>
                    </a:solidFill>
                    <a:effectLst/>
                  </a:rPr>
                  <a:t> (R+G+B)</a:t>
                </a:r>
                <a:endParaRPr lang="en-US" altLang="ko-KR" sz="5400" b="0" cap="none" spc="0" dirty="0">
                  <a:ln w="0"/>
                  <a:solidFill>
                    <a:schemeClr val="accent3">
                      <a:lumMod val="50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423395"/>
                <a:ext cx="4586513" cy="1269963"/>
              </a:xfrm>
              <a:prstGeom prst="rect">
                <a:avLst/>
              </a:prstGeom>
              <a:blipFill>
                <a:blip r:embed="rId2"/>
                <a:stretch>
                  <a:fillRect l="-6782" t="-2404" r="-6516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67544" y="1812698"/>
                <a:ext cx="9458871" cy="16106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5400" dirty="0" smtClean="0">
                    <a:ln w="0"/>
                    <a:solidFill>
                      <a:schemeClr val="accent3">
                        <a:lumMod val="50000"/>
                      </a:schemeClr>
                    </a:solidFill>
                  </a:rPr>
                  <a:t>H</a:t>
                </a:r>
                <a:r>
                  <a:rPr lang="en-US" altLang="ko-KR" sz="5400" b="0" cap="none" spc="0" dirty="0" smtClean="0">
                    <a:ln w="0"/>
                    <a:solidFill>
                      <a:schemeClr val="accent3">
                        <a:lumMod val="50000"/>
                      </a:schemeClr>
                    </a:solidFill>
                    <a:effectLst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5400" b="0" i="1" cap="none" spc="0" smtClean="0">
                            <a:ln w="0"/>
                            <a:solidFill>
                              <a:schemeClr val="accent3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5400" b="0" i="1" cap="none" spc="0" smtClean="0">
                                <a:ln w="0"/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5400" b="0" i="0" cap="none" spc="0" smtClean="0">
                                <a:ln w="0"/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ko-KR" sz="5400" b="0" i="1" cap="none" spc="0" smtClean="0">
                                <a:ln w="0"/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altLang="ko-KR" sz="5400" b="0" i="1" cap="none" spc="0" smtClean="0">
                            <a:ln w="0"/>
                            <a:solidFill>
                              <a:schemeClr val="accent3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 {</m:t>
                        </m:r>
                        <m:box>
                          <m:boxPr>
                            <m:ctrlPr>
                              <a:rPr lang="en-US" altLang="ko-KR" sz="5400" b="0" i="1" cap="none" spc="0" smtClean="0">
                                <a:ln w="0"/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ko-KR" sz="5400" b="0" i="1" cap="none" spc="0" smtClean="0">
                                    <a:ln w="0"/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box>
                                  <m:boxPr>
                                    <m:ctrlPr>
                                      <a:rPr lang="en-US" altLang="ko-KR" sz="5400" b="0" i="1" cap="none" spc="0" smtClean="0">
                                        <a:ln w="0"/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ko-KR" sz="5400" b="0" i="1" cap="none" spc="0" smtClean="0">
                                            <a:ln w="0"/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5400" b="0" i="1" cap="none" spc="0" smtClean="0">
                                            <a:ln w="0"/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5400" b="0" i="1" cap="none" spc="0" smtClean="0">
                                            <a:ln w="0"/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en-US" altLang="ko-KR" sz="5400" b="0" i="1" cap="none" spc="0" smtClean="0">
                                    <a:ln w="0"/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d>
                                  <m:dPr>
                                    <m:ctrlPr>
                                      <a:rPr lang="en-US" altLang="ko-KR" sz="5400" b="0" i="1" cap="none" spc="0" smtClean="0">
                                        <a:ln w="0"/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5400" b="0" i="1" cap="none" spc="0" smtClean="0">
                                        <a:ln w="0"/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altLang="ko-KR" sz="5400" b="0" i="1" cap="none" spc="0" smtClean="0">
                                        <a:ln w="0"/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5400" b="0" i="1" cap="none" spc="0" smtClean="0">
                                        <a:ln w="0"/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</m:d>
                                <m:r>
                                  <a:rPr lang="en-US" altLang="ko-KR" sz="5400" b="0" i="1" cap="none" spc="0" smtClean="0">
                                    <a:ln w="0"/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ko-KR" sz="5400" b="0" i="1" cap="none" spc="0" smtClean="0">
                                        <a:ln w="0"/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5400" b="0" i="1" cap="none" spc="0" smtClean="0">
                                        <a:ln w="0"/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altLang="ko-KR" sz="5400" b="0" i="1" cap="none" spc="0" smtClean="0">
                                        <a:ln w="0"/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5400" b="0" i="1" cap="none" spc="0" smtClean="0">
                                        <a:ln w="0"/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altLang="ko-KR" sz="5400" b="0" i="1" cap="none" spc="0" smtClean="0">
                                    <a:ln w="0"/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5400" b="0" i="1" cap="none" spc="0" smtClean="0">
                                        <a:ln w="0"/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5400" b="0" i="1" cap="none" spc="0" smtClean="0">
                                        <a:ln w="0"/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p>
                                      <m:sSupPr>
                                        <m:ctrlPr>
                                          <a:rPr lang="en-US" altLang="ko-KR" sz="5400" b="0" i="1" cap="none" spc="0" smtClean="0">
                                            <a:ln w="0"/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5400" b="0" i="1" cap="none" spc="0" smtClean="0">
                                                <a:ln w="0"/>
                                                <a:solidFill>
                                                  <a:schemeClr val="accent3">
                                                    <a:lumMod val="50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5400" b="0" i="1" cap="none" spc="0" smtClean="0">
                                                <a:ln w="0"/>
                                                <a:solidFill>
                                                  <a:schemeClr val="accent3">
                                                    <a:lumMod val="50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  <m:r>
                                              <a:rPr lang="en-US" altLang="ko-KR" sz="5400" b="0" i="1" cap="none" spc="0" smtClean="0">
                                                <a:ln w="0"/>
                                                <a:solidFill>
                                                  <a:schemeClr val="accent3">
                                                    <a:lumMod val="50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5400" b="0" i="1" cap="none" spc="0" smtClean="0">
                                                <a:ln w="0"/>
                                                <a:solidFill>
                                                  <a:schemeClr val="accent3">
                                                    <a:lumMod val="50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5400" b="0" i="1" cap="none" spc="0" smtClean="0">
                                            <a:ln w="0"/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5400" b="0" i="1" cap="none" spc="0" smtClean="0">
                                        <a:ln w="0"/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altLang="ko-KR" sz="5400" b="0" i="1" cap="none" spc="0" smtClean="0">
                                            <a:ln w="0"/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5400" b="0" i="1" cap="none" spc="0" smtClean="0">
                                            <a:ln w="0"/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altLang="ko-KR" sz="5400" b="0" i="1" cap="none" spc="0" smtClean="0">
                                            <a:ln w="0"/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5400" b="0" i="1" cap="none" spc="0" smtClean="0">
                                            <a:ln w="0"/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ko-KR" sz="5400" b="0" i="1" cap="none" spc="0" smtClean="0">
                                            <a:ln w="0"/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5400" b="0" i="1" cap="none" spc="0" smtClean="0">
                                            <a:ln w="0"/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n-US" altLang="ko-KR" sz="5400" b="0" i="1" cap="none" spc="0" smtClean="0">
                                            <a:ln w="0"/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5400" b="0" i="1" cap="none" spc="0" smtClean="0">
                                            <a:ln w="0"/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  <m:r>
                                      <a:rPr lang="en-US" altLang="ko-KR" sz="5400" b="0" i="1" cap="none" spc="0" smtClean="0">
                                        <a:ln w="0"/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5400" b="0" i="1" cap="none" spc="0" smtClean="0">
                                        <a:ln w="0"/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ko-KR" sz="5400" b="0" i="1" cap="none" spc="0" smtClean="0">
                                <a:ln w="0"/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box>
                      </m:e>
                    </m:func>
                  </m:oMath>
                </a14:m>
                <a:endParaRPr lang="en-US" altLang="ko-KR" sz="5400" b="0" cap="none" spc="0" dirty="0">
                  <a:ln w="0"/>
                  <a:solidFill>
                    <a:schemeClr val="accent3">
                      <a:lumMod val="50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12698"/>
                <a:ext cx="9458871" cy="1610697"/>
              </a:xfrm>
              <a:prstGeom prst="rect">
                <a:avLst/>
              </a:prstGeom>
              <a:blipFill>
                <a:blip r:embed="rId3"/>
                <a:stretch>
                  <a:fillRect l="-3030" b="-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467544" y="4693358"/>
                <a:ext cx="9270295" cy="13790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5400" dirty="0" smtClean="0">
                    <a:ln w="0"/>
                    <a:solidFill>
                      <a:schemeClr val="accent3">
                        <a:lumMod val="50000"/>
                      </a:schemeClr>
                    </a:solidFill>
                  </a:rPr>
                  <a:t>S</a:t>
                </a:r>
                <a:r>
                  <a:rPr lang="en-US" altLang="ko-KR" sz="5400" b="0" cap="none" spc="0" dirty="0" smtClean="0">
                    <a:ln w="0"/>
                    <a:solidFill>
                      <a:schemeClr val="accent3">
                        <a:lumMod val="50000"/>
                      </a:schemeClr>
                    </a:solidFill>
                    <a:effectLst/>
                  </a:rPr>
                  <a:t> =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5400" b="0" i="1" cap="none" spc="0" smtClean="0">
                            <a:ln w="0"/>
                            <a:solidFill>
                              <a:schemeClr val="accent3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5400" b="0" i="1" cap="none" spc="0" smtClean="0">
                            <a:ln w="0"/>
                            <a:solidFill>
                              <a:schemeClr val="accent3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5400" b="0" i="1" cap="none" spc="0" smtClean="0">
                            <a:ln w="0"/>
                            <a:solidFill>
                              <a:schemeClr val="accent3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5400" b="0" i="1" cap="none" spc="0" smtClean="0">
                            <a:ln w="0"/>
                            <a:solidFill>
                              <a:schemeClr val="accent3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5400" b="0" i="1" cap="none" spc="0" smtClean="0">
                            <a:ln w="0"/>
                            <a:solidFill>
                              <a:schemeClr val="accent3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5400" b="0" i="1" cap="none" spc="0" smtClean="0">
                            <a:ln w="0"/>
                            <a:solidFill>
                              <a:schemeClr val="accent3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sz="5400" b="0" i="1" cap="none" spc="0" smtClean="0">
                            <a:ln w="0"/>
                            <a:solidFill>
                              <a:schemeClr val="accent3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5400" b="0" i="1" cap="none" spc="0" smtClean="0">
                            <a:ln w="0"/>
                            <a:solidFill>
                              <a:schemeClr val="accent3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5400" b="0" i="1" cap="none" spc="0" smtClean="0">
                            <a:ln w="0"/>
                            <a:solidFill>
                              <a:schemeClr val="accent3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5400" b="0" cap="none" spc="0" dirty="0" smtClean="0">
                    <a:ln w="0"/>
                    <a:solidFill>
                      <a:schemeClr val="accent3">
                        <a:lumMod val="50000"/>
                      </a:schemeClr>
                    </a:solidFill>
                    <a:effectLst/>
                  </a:rPr>
                  <a:t> [min(R, G, B)]</a:t>
                </a:r>
                <a:endParaRPr lang="en-US" altLang="ko-KR" sz="5400" b="0" cap="none" spc="0" dirty="0">
                  <a:ln w="0"/>
                  <a:solidFill>
                    <a:schemeClr val="accent3">
                      <a:lumMod val="50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693358"/>
                <a:ext cx="9270295" cy="1379032"/>
              </a:xfrm>
              <a:prstGeom prst="rect">
                <a:avLst/>
              </a:prstGeom>
              <a:blipFill>
                <a:blip r:embed="rId4"/>
                <a:stretch>
                  <a:fillRect l="-3092" t="-2212" r="-3026" b="-3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70" y="1844824"/>
            <a:ext cx="6002346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52176" y="3236976"/>
            <a:ext cx="8950326" cy="1508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67544" y="404664"/>
            <a:ext cx="893610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-100" dirty="0" smtClean="0">
                <a:solidFill>
                  <a:schemeClr val="accent3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영상 이진화</a:t>
            </a:r>
            <a:endParaRPr lang="en-US" altLang="ko-KR" sz="3000" b="1" spc="-100" dirty="0">
              <a:solidFill>
                <a:schemeClr val="accent3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404664"/>
            <a:ext cx="11391080" cy="1296144"/>
          </a:xfrm>
          <a:prstGeom prst="rect">
            <a:avLst/>
          </a:prstGeom>
          <a:noFill/>
          <a:ln w="88900">
            <a:solidFill>
              <a:schemeClr val="accent3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9417870" y="116632"/>
            <a:ext cx="2243556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accent3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+mj-cs"/>
              </a:rPr>
              <a:t>2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j-cs"/>
              </a:rPr>
              <a:t>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0168" y="2071136"/>
            <a:ext cx="25671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/>
              </a:rPr>
              <a:t>색과 채도</a:t>
            </a:r>
            <a:endParaRPr lang="en-US" altLang="ko-KR" sz="4000" b="0" cap="none" spc="0" dirty="0">
              <a:ln w="0"/>
              <a:solidFill>
                <a:schemeClr val="accent3">
                  <a:lumMod val="50000"/>
                </a:schemeClr>
              </a:solidFill>
              <a:effectLst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7744" y="3524254"/>
            <a:ext cx="91440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96544" y="3524254"/>
            <a:ext cx="914400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25344" y="3524254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554144" y="3524254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굽은 화살표 2"/>
          <p:cNvSpPr/>
          <p:nvPr/>
        </p:nvSpPr>
        <p:spPr>
          <a:xfrm rot="5400000">
            <a:off x="3539597" y="2317474"/>
            <a:ext cx="766999" cy="787025"/>
          </a:xfrm>
          <a:prstGeom prst="ben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67744" y="3524254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896544" y="3524254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25344" y="3524254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554144" y="3524254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978" y="1988840"/>
            <a:ext cx="3895344" cy="47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4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3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67544" y="404664"/>
            <a:ext cx="893610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-100" dirty="0" err="1" smtClean="0">
                <a:solidFill>
                  <a:schemeClr val="accent3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라벨링</a:t>
            </a:r>
            <a:r>
              <a:rPr lang="ko-KR" altLang="en-US" sz="3000" b="1" spc="-100" dirty="0" smtClean="0">
                <a:solidFill>
                  <a:schemeClr val="accent3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3000" b="1" spc="-100" dirty="0" smtClean="0">
                <a:solidFill>
                  <a:schemeClr val="accent3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(Grass fire)</a:t>
            </a:r>
            <a:endParaRPr lang="en-US" altLang="ko-KR" sz="3000" b="1" spc="-100" dirty="0">
              <a:solidFill>
                <a:schemeClr val="accent3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404664"/>
            <a:ext cx="11391080" cy="1296144"/>
          </a:xfrm>
          <a:prstGeom prst="rect">
            <a:avLst/>
          </a:prstGeom>
          <a:noFill/>
          <a:ln w="88900">
            <a:solidFill>
              <a:schemeClr val="accent3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9417870" y="116632"/>
            <a:ext cx="2243556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accent3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+mj-cs"/>
              </a:rPr>
              <a:t>2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j-cs"/>
              </a:rPr>
              <a:t>-3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0168" y="2071136"/>
            <a:ext cx="25671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 err="1" smtClean="0">
                <a:ln w="0"/>
                <a:solidFill>
                  <a:schemeClr val="accent3">
                    <a:lumMod val="50000"/>
                  </a:schemeClr>
                </a:solidFill>
                <a:effectLst/>
              </a:rPr>
              <a:t>라벨링</a:t>
            </a:r>
            <a:endParaRPr lang="en-US" altLang="ko-KR" sz="4000" b="0" cap="none" spc="0" dirty="0">
              <a:ln w="0"/>
              <a:solidFill>
                <a:schemeClr val="accent3">
                  <a:lumMod val="50000"/>
                </a:schemeClr>
              </a:solidFill>
              <a:effectLst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56538" y="3813048"/>
            <a:ext cx="625606" cy="6256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11880" y="3236976"/>
            <a:ext cx="1486342" cy="14863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25344" y="3524254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351776" y="3524254"/>
            <a:ext cx="1116768" cy="11167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굽은 화살표 2"/>
          <p:cNvSpPr/>
          <p:nvPr/>
        </p:nvSpPr>
        <p:spPr>
          <a:xfrm rot="5400000">
            <a:off x="3539597" y="2317474"/>
            <a:ext cx="766999" cy="787025"/>
          </a:xfrm>
          <a:prstGeom prst="ben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56538" y="3813048"/>
            <a:ext cx="625606" cy="625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725344" y="3524254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351776" y="3524254"/>
            <a:ext cx="1116768" cy="1116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866" y="2425079"/>
            <a:ext cx="310558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6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18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147</Words>
  <Application>Microsoft Office PowerPoint</Application>
  <PresentationFormat>와이드스크린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바탕</vt:lpstr>
      <vt:lpstr>새굴림</vt:lpstr>
      <vt:lpstr>함초롬돋움</vt:lpstr>
      <vt:lpstr>Arial</vt:lpstr>
      <vt:lpstr>Cambria Math</vt:lpstr>
      <vt:lpstr>Office 테마</vt:lpstr>
      <vt:lpstr>지능형 SoC 로봇워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SoC 로봇워</dc:title>
  <dc:creator>임현</dc:creator>
  <cp:lastModifiedBy>임현</cp:lastModifiedBy>
  <cp:revision>21</cp:revision>
  <dcterms:created xsi:type="dcterms:W3CDTF">2016-05-23T13:39:12Z</dcterms:created>
  <dcterms:modified xsi:type="dcterms:W3CDTF">2016-05-24T07:27:52Z</dcterms:modified>
</cp:coreProperties>
</file>