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71" r:id="rId2"/>
    <p:sldId id="279" r:id="rId3"/>
    <p:sldId id="288" r:id="rId4"/>
    <p:sldId id="289" r:id="rId5"/>
    <p:sldId id="291" r:id="rId6"/>
    <p:sldId id="290" r:id="rId7"/>
    <p:sldId id="292" r:id="rId8"/>
    <p:sldId id="294" r:id="rId9"/>
    <p:sldId id="293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285" r:id="rId18"/>
  </p:sldIdLst>
  <p:sldSz cx="9144000" cy="6858000" type="screen4x3"/>
  <p:notesSz cx="6805613" cy="9939338"/>
  <p:embeddedFontLst>
    <p:embeddedFont>
      <p:font typeface="나눔고딕" charset="-127"/>
      <p:regular r:id="rId20"/>
      <p:bold r:id="rId21"/>
    </p:embeddedFont>
    <p:embeddedFont>
      <p:font typeface="나눔고딕 ExtraBold" charset="-127"/>
      <p:regular r:id="rId22"/>
      <p:bold r:id="rId23"/>
    </p:embeddedFont>
    <p:embeddedFont>
      <p:font typeface="맑은 고딕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2" autoAdjust="0"/>
    <p:restoredTop sz="94660"/>
  </p:normalViewPr>
  <p:slideViewPr>
    <p:cSldViewPr>
      <p:cViewPr>
        <p:scale>
          <a:sx n="100" d="100"/>
          <a:sy n="100" d="100"/>
        </p:scale>
        <p:origin x="-186" y="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3A397-4DC3-46CE-9AE3-45BE39C97A59}" type="datetimeFigureOut">
              <a:rPr lang="ko-KR" altLang="en-US" smtClean="0"/>
              <a:pPr/>
              <a:t>2015-10-19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F5DD3-10C4-4F53-9E08-2A05AD183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62172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381328"/>
            <a:ext cx="864890" cy="160826"/>
          </a:xfrm>
          <a:prstGeom prst="rect">
            <a:avLst/>
          </a:prstGeom>
          <a:noFill/>
        </p:spPr>
      </p:pic>
      <p:sp>
        <p:nvSpPr>
          <p:cNvPr id="16" name="부제목 2"/>
          <p:cNvSpPr txBox="1">
            <a:spLocks/>
          </p:cNvSpPr>
          <p:nvPr userDrawn="1"/>
        </p:nvSpPr>
        <p:spPr>
          <a:xfrm>
            <a:off x="395536" y="6452092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kumimoji="0" lang="ko-KR" altLang="en-US" sz="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776864" cy="2431256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3568" y="3441502"/>
            <a:ext cx="7776864" cy="639762"/>
          </a:xfrm>
        </p:spPr>
        <p:txBody>
          <a:bodyPr anchor="ctr"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부제목</a:t>
            </a: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83568" y="4437113"/>
            <a:ext cx="7776863" cy="360040"/>
          </a:xfrm>
        </p:spPr>
        <p:txBody>
          <a:bodyPr anchor="ctr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텍스트를 입력합니다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632848" cy="2359248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63972"/>
            <a:ext cx="8229600" cy="1152128"/>
          </a:xfrm>
        </p:spPr>
        <p:txBody>
          <a:bodyPr anchor="t">
            <a:normAutofit/>
          </a:bodyPr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 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번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사용자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331277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fld id="{CD11B835-C8C7-43F8-9A40-E6B116444874}" type="slidenum">
              <a:rPr lang="ko-KR" altLang="en-US" sz="90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lvl="0" algn="l"/>
              <a:t>‹#›</a:t>
            </a:fld>
            <a:endParaRPr lang="ko-KR" altLang="en-US" sz="9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0" r:id="rId2"/>
    <p:sldLayoutId id="2147483668" r:id="rId3"/>
    <p:sldLayoutId id="2147483669" r:id="rId4"/>
    <p:sldLayoutId id="2147483670" r:id="rId5"/>
    <p:sldLayoutId id="2147483662" r:id="rId6"/>
    <p:sldLayoutId id="2147483671" r:id="rId7"/>
    <p:sldLayoutId id="2147483666" r:id="rId8"/>
    <p:sldLayoutId id="2147483649" r:id="rId9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한강체 M" pitchFamily="18" charset="-127"/>
              <a:ea typeface="서울한강체 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128792" cy="2232248"/>
          </a:xfrm>
        </p:spPr>
        <p:txBody>
          <a:bodyPr>
            <a:noAutofit/>
          </a:bodyPr>
          <a:lstStyle/>
          <a:p>
            <a:pPr algn="l">
              <a:lnSpc>
                <a:spcPts val="5600"/>
              </a:lnSpc>
            </a:pPr>
            <a:r>
              <a:rPr lang="ko-KR" altLang="en-US" sz="4800" spc="-15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창의적 발상기법 기반의</a:t>
            </a:r>
            <a:r>
              <a:rPr lang="en-US" altLang="ko-KR" sz="4800" spc="-15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/>
            </a:r>
            <a:br>
              <a:rPr lang="en-US" altLang="ko-KR" sz="4800" spc="-15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</a:br>
            <a:r>
              <a:rPr lang="ko-KR" altLang="en-US" sz="4800" spc="-15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창의공학설</a:t>
            </a:r>
            <a:r>
              <a:rPr lang="ko-KR" altLang="en-US" sz="4800" spc="-15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</a:t>
            </a:r>
            <a:r>
              <a:rPr lang="en-US" altLang="ko-KR" sz="4800" spc="-15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/>
            </a:r>
            <a:br>
              <a:rPr lang="en-US" altLang="ko-KR" sz="4800" spc="-15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</a:br>
            <a:endParaRPr lang="ko-KR" altLang="en-US" sz="48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4437112"/>
            <a:ext cx="2192288" cy="79208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000" b="1" spc="-2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</a:t>
            </a:r>
            <a:r>
              <a:rPr lang="ko-KR" altLang="en-US" sz="1000" b="1" spc="-2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</a:t>
            </a:r>
            <a:endParaRPr lang="en-US" altLang="ko-KR" sz="1000" b="1" spc="-2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한강체 M" pitchFamily="18" charset="-127"/>
              <a:ea typeface="서울한강체 M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2555776" y="4437112"/>
            <a:ext cx="2592288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0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itchFamily="49" charset="-127"/>
                <a:ea typeface="굴림체" pitchFamily="49" charset="-127"/>
              </a:rPr>
              <a:t>상명대학교</a:t>
            </a:r>
            <a:endParaRPr kumimoji="0" lang="en-US" altLang="ko-KR" sz="10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5068388" y="4437112"/>
            <a:ext cx="2192288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000" b="1" i="0" u="none" strike="noStrike" kern="1200" cap="none" spc="-2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itchFamily="49" charset="-127"/>
                <a:ea typeface="굴림체" pitchFamily="49" charset="-127"/>
              </a:rPr>
              <a:t>컴퓨터 </a:t>
            </a:r>
            <a:r>
              <a:rPr kumimoji="0" lang="ko-KR" altLang="en-US" sz="1000" b="1" i="0" u="none" strike="noStrike" kern="1200" cap="none" spc="-2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itchFamily="49" charset="-127"/>
                <a:ea typeface="굴림체" pitchFamily="49" charset="-127"/>
              </a:rPr>
              <a:t>과학과</a:t>
            </a:r>
            <a:endParaRPr kumimoji="0" lang="ko-KR" altLang="en-US" sz="10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755576" y="3355936"/>
            <a:ext cx="6120680" cy="793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cs typeface="+mj-cs"/>
              </a:rPr>
              <a:t>이어폰 연결 </a:t>
            </a:r>
            <a:r>
              <a:rPr lang="ko-KR" altLang="en-US" sz="30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cs typeface="+mj-cs"/>
              </a:rPr>
              <a:t>블루투스</a:t>
            </a:r>
            <a:r>
              <a:rPr lang="ko-KR" altLang="en-US" sz="30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cs typeface="+mj-cs"/>
              </a:rPr>
              <a:t> 장치</a:t>
            </a:r>
            <a:endParaRPr kumimoji="0" lang="ko-KR" altLang="en-US" sz="3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itchFamily="49" charset="-127"/>
              <a:ea typeface="굴림체" pitchFamily="49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6044208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과제의 추진전략 및 체계</a:t>
            </a:r>
            <a:endParaRPr lang="ko-KR" altLang="en-US" sz="40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itchFamily="49" charset="-127"/>
                <a:ea typeface="굴림체" pitchFamily="49" charset="-127"/>
                <a:cs typeface="+mj-cs"/>
              </a:rPr>
              <a:t>04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itchFamily="49" charset="-127"/>
              <a:ea typeface="굴림체" pitchFamily="49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344816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 err="1" smtClean="0">
                <a:latin typeface="굴림체" pitchFamily="49" charset="-127"/>
                <a:ea typeface="굴림체" pitchFamily="49" charset="-127"/>
              </a:rPr>
              <a:t>과제의</a:t>
            </a:r>
            <a:r>
              <a:rPr lang="en-US" altLang="ko-KR" sz="32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3200" dirty="0" err="1" smtClean="0">
                <a:latin typeface="굴림체" pitchFamily="49" charset="-127"/>
                <a:ea typeface="굴림체" pitchFamily="49" charset="-127"/>
              </a:rPr>
              <a:t>추진전략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23528" y="2276872"/>
            <a:ext cx="7776864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ko-KR" sz="1600" dirty="0" err="1" smtClean="0">
                <a:latin typeface="굴림체" pitchFamily="49" charset="-127"/>
                <a:ea typeface="굴림체" pitchFamily="49" charset="-127"/>
              </a:rPr>
              <a:t>블루투스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 이어폰은 이미 보편화되어 있지만 여전히 기존의 이어폰을 고수하는 사람들을 향한 전략이다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이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계획이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완성된다면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err="1" smtClean="0">
                <a:latin typeface="굴림체" pitchFamily="49" charset="-127"/>
                <a:ea typeface="굴림체" pitchFamily="49" charset="-127"/>
              </a:rPr>
              <a:t>블루투스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이어폰을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살지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고민했던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사람들에게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이것을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구매할지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err="1" smtClean="0">
                <a:latin typeface="굴림체" pitchFamily="49" charset="-127"/>
                <a:ea typeface="굴림체" pitchFamily="49" charset="-127"/>
              </a:rPr>
              <a:t>블루투스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이어폰을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구매할지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고려해보게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만들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것이다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noProof="0" dirty="0" smtClean="0">
                <a:solidFill>
                  <a:schemeClr val="tx2">
                    <a:lumMod val="75000"/>
                  </a:schemeClr>
                </a:solidFill>
                <a:latin typeface="굴림체" pitchFamily="49" charset="-127"/>
                <a:ea typeface="굴림체" pitchFamily="49" charset="-127"/>
                <a:cs typeface="+mj-cs"/>
              </a:rPr>
              <a:t>4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itchFamily="49" charset="-127"/>
                <a:ea typeface="굴림체" pitchFamily="49" charset="-127"/>
                <a:cs typeface="+mj-cs"/>
              </a:rPr>
              <a:t>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itchFamily="49" charset="-127"/>
              <a:ea typeface="굴림체" pitchFamily="49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138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344816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 err="1" smtClean="0">
                <a:latin typeface="굴림체" pitchFamily="49" charset="-127"/>
                <a:ea typeface="굴림체" pitchFamily="49" charset="-127"/>
              </a:rPr>
              <a:t>과제의</a:t>
            </a:r>
            <a:r>
              <a:rPr lang="en-US" altLang="ko-KR" sz="32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3200" dirty="0" err="1" smtClean="0">
                <a:latin typeface="굴림체" pitchFamily="49" charset="-127"/>
                <a:ea typeface="굴림체" pitchFamily="49" charset="-127"/>
              </a:rPr>
              <a:t>추진</a:t>
            </a:r>
            <a:r>
              <a:rPr lang="ko-KR" altLang="en-US" sz="3200" dirty="0" smtClean="0">
                <a:latin typeface="굴림체" pitchFamily="49" charset="-127"/>
                <a:ea typeface="굴림체" pitchFamily="49" charset="-127"/>
              </a:rPr>
              <a:t>체계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23528" y="2276872"/>
            <a:ext cx="7776864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계획했던 아이디어를 구체화 시켜서 디자인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기능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비용적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측면을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고려해보고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결정한다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디자인은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굳이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목걸이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모양의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err="1" smtClean="0">
                <a:latin typeface="굴림체" pitchFamily="49" charset="-127"/>
                <a:ea typeface="굴림체" pitchFamily="49" charset="-127"/>
              </a:rPr>
              <a:t>블루투스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이어폰으로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고정시키지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않고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비용은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보편적인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err="1" smtClean="0">
                <a:latin typeface="굴림체" pitchFamily="49" charset="-127"/>
                <a:ea typeface="굴림체" pitchFamily="49" charset="-127"/>
              </a:rPr>
              <a:t>블루투스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이어폰보다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저렴하게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판매해야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팔릴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것으로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보인다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그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후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err="1" smtClean="0">
                <a:latin typeface="굴림체" pitchFamily="49" charset="-127"/>
                <a:ea typeface="굴림체" pitchFamily="49" charset="-127"/>
              </a:rPr>
              <a:t>블루투스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기능을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탑재하는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방법을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연구해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실제로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만들어본다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.</a:t>
            </a:r>
            <a:endParaRPr lang="ko-KR" altLang="ko-KR" sz="16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noProof="0" dirty="0" smtClean="0">
                <a:solidFill>
                  <a:schemeClr val="tx2">
                    <a:lumMod val="75000"/>
                  </a:schemeClr>
                </a:solidFill>
                <a:latin typeface="굴림체" pitchFamily="49" charset="-127"/>
                <a:ea typeface="굴림체" pitchFamily="49" charset="-127"/>
                <a:cs typeface="+mj-cs"/>
              </a:rPr>
              <a:t>4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itchFamily="49" charset="-127"/>
                <a:ea typeface="굴림체" pitchFamily="49" charset="-127"/>
                <a:cs typeface="+mj-cs"/>
              </a:rPr>
              <a:t>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itchFamily="49" charset="-127"/>
              <a:ea typeface="굴림체" pitchFamily="49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138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7556376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400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결과의 기대효과 및 활용방안</a:t>
            </a:r>
            <a:endParaRPr lang="ko-KR" altLang="en-US" sz="40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itchFamily="49" charset="-127"/>
                <a:ea typeface="굴림체" pitchFamily="49" charset="-127"/>
                <a:cs typeface="+mj-cs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itchFamily="49" charset="-127"/>
              <a:ea typeface="굴림체" pitchFamily="49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344816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굴림체" pitchFamily="49" charset="-127"/>
                <a:ea typeface="굴림체" pitchFamily="49" charset="-127"/>
              </a:rPr>
              <a:t>기술적 측면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23528" y="2276872"/>
            <a:ext cx="7776864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이어폰 연결 </a:t>
            </a:r>
            <a:r>
              <a:rPr lang="ko-KR" altLang="ko-KR" sz="1600" dirty="0" err="1" smtClean="0">
                <a:latin typeface="굴림체" pitchFamily="49" charset="-127"/>
                <a:ea typeface="굴림체" pitchFamily="49" charset="-127"/>
              </a:rPr>
              <a:t>블루투스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 장치를 활용하여 굳이 목걸이 모양의 </a:t>
            </a:r>
            <a:r>
              <a:rPr lang="ko-KR" altLang="ko-KR" sz="1600" dirty="0" err="1" smtClean="0">
                <a:latin typeface="굴림체" pitchFamily="49" charset="-127"/>
                <a:ea typeface="굴림체" pitchFamily="49" charset="-127"/>
              </a:rPr>
              <a:t>블루투스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 이어폰이 아닌 다른 모양으로 개발할 수도 있고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활용이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무궁무진하다고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생각된다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.</a:t>
            </a:r>
            <a:endParaRPr lang="ko-KR" altLang="ko-KR" sz="16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 smtClean="0">
                <a:solidFill>
                  <a:schemeClr val="tx2">
                    <a:lumMod val="75000"/>
                  </a:schemeClr>
                </a:solidFill>
                <a:latin typeface="굴림체" pitchFamily="49" charset="-127"/>
                <a:ea typeface="굴림체" pitchFamily="49" charset="-127"/>
                <a:cs typeface="+mj-cs"/>
              </a:rPr>
              <a:t>5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itchFamily="49" charset="-127"/>
                <a:ea typeface="굴림체" pitchFamily="49" charset="-127"/>
                <a:cs typeface="+mj-cs"/>
              </a:rPr>
              <a:t>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itchFamily="49" charset="-127"/>
              <a:ea typeface="굴림체" pitchFamily="49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138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344816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smtClean="0">
                <a:latin typeface="굴림체" pitchFamily="49" charset="-127"/>
                <a:ea typeface="굴림체" pitchFamily="49" charset="-127"/>
              </a:rPr>
              <a:t>경제</a:t>
            </a:r>
            <a:r>
              <a:rPr lang="en-US" altLang="ko-KR" sz="3000" spc="-100" dirty="0" smtClean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3000" spc="-100" dirty="0" smtClean="0">
                <a:latin typeface="굴림체" pitchFamily="49" charset="-127"/>
                <a:ea typeface="굴림체" pitchFamily="49" charset="-127"/>
              </a:rPr>
              <a:t>산업적 측면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23528" y="2276872"/>
            <a:ext cx="7776864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ko-KR" altLang="ko-KR" sz="1600" dirty="0" err="1" smtClean="0">
                <a:latin typeface="굴림체" pitchFamily="49" charset="-127"/>
                <a:ea typeface="굴림체" pitchFamily="49" charset="-127"/>
              </a:rPr>
              <a:t>블루투스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 이어폰을 구매하려 했던 소비자들에게 </a:t>
            </a:r>
            <a:r>
              <a:rPr lang="ko-KR" altLang="ko-KR" sz="1600" dirty="0" err="1" smtClean="0">
                <a:latin typeface="굴림체" pitchFamily="49" charset="-127"/>
                <a:ea typeface="굴림체" pitchFamily="49" charset="-127"/>
              </a:rPr>
              <a:t>블루투스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 이어폰보다 더 싸고 기존의 이어폰을 활용할 수 있는 장치를 개발함으로써 경제적 효과를 볼 수 있다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.</a:t>
            </a:r>
            <a:endParaRPr lang="ko-KR" altLang="ko-KR" sz="16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 smtClean="0">
                <a:solidFill>
                  <a:schemeClr val="tx2">
                    <a:lumMod val="75000"/>
                  </a:schemeClr>
                </a:solidFill>
                <a:latin typeface="굴림체" pitchFamily="49" charset="-127"/>
                <a:ea typeface="굴림체" pitchFamily="49" charset="-127"/>
                <a:cs typeface="+mj-cs"/>
              </a:rPr>
              <a:t>5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itchFamily="49" charset="-127"/>
                <a:ea typeface="굴림체" pitchFamily="49" charset="-127"/>
                <a:cs typeface="+mj-cs"/>
              </a:rPr>
              <a:t>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itchFamily="49" charset="-127"/>
              <a:ea typeface="굴림체" pitchFamily="49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138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344816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smtClean="0">
                <a:latin typeface="굴림체" pitchFamily="49" charset="-127"/>
                <a:ea typeface="굴림체" pitchFamily="49" charset="-127"/>
              </a:rPr>
              <a:t>사회적 측면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23528" y="2276872"/>
            <a:ext cx="7776864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자신만의 추억이 담긴 이어폰을 </a:t>
            </a:r>
            <a:r>
              <a:rPr lang="ko-KR" altLang="ko-KR" sz="1600" dirty="0" err="1" smtClean="0">
                <a:latin typeface="굴림체" pitchFamily="49" charset="-127"/>
                <a:ea typeface="굴림체" pitchFamily="49" charset="-127"/>
              </a:rPr>
              <a:t>블루투스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 기능을 탑재해 보다 간편하게 사용할 수 있다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전보다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더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많은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사람들이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err="1" smtClean="0">
                <a:latin typeface="굴림체" pitchFamily="49" charset="-127"/>
                <a:ea typeface="굴림체" pitchFamily="49" charset="-127"/>
              </a:rPr>
              <a:t>블루투스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이어폰을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부담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없이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사용하게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될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것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이다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.</a:t>
            </a:r>
            <a:endParaRPr lang="ko-KR" altLang="ko-KR" sz="16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 smtClean="0">
                <a:solidFill>
                  <a:schemeClr val="tx2">
                    <a:lumMod val="75000"/>
                  </a:schemeClr>
                </a:solidFill>
                <a:latin typeface="굴림체" pitchFamily="49" charset="-127"/>
                <a:ea typeface="굴림체" pitchFamily="49" charset="-127"/>
                <a:cs typeface="+mj-cs"/>
              </a:rPr>
              <a:t>5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itchFamily="49" charset="-127"/>
                <a:ea typeface="굴림체" pitchFamily="49" charset="-127"/>
                <a:cs typeface="+mj-cs"/>
              </a:rPr>
              <a:t>-3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itchFamily="49" charset="-127"/>
              <a:ea typeface="굴림체" pitchFamily="49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138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0000" y="620689"/>
            <a:ext cx="5108104" cy="936103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서울한강체 M" pitchFamily="18" charset="-127"/>
                <a:ea typeface="서울한강체 M" pitchFamily="18" charset="-127"/>
              </a:rPr>
              <a:t>감사합니다</a:t>
            </a:r>
            <a:r>
              <a:rPr lang="en-US" altLang="ko-KR" sz="4000" dirty="0" smtClean="0">
                <a:solidFill>
                  <a:schemeClr val="bg1"/>
                </a:solidFill>
                <a:latin typeface="서울한강체 M" pitchFamily="18" charset="-127"/>
                <a:ea typeface="서울한강체 M" pitchFamily="18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서울한강체 M" pitchFamily="18" charset="-127"/>
              <a:ea typeface="서울한강체 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108104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과제의 필요성</a:t>
            </a:r>
            <a:endParaRPr lang="ko-KR" altLang="en-US" sz="40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itchFamily="49" charset="-127"/>
                <a:ea typeface="굴림체" pitchFamily="49" charset="-127"/>
                <a:cs typeface="+mj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itchFamily="49" charset="-127"/>
              <a:ea typeface="굴림체" pitchFamily="49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굴림체" pitchFamily="49" charset="-127"/>
                <a:ea typeface="굴림체" pitchFamily="49" charset="-127"/>
              </a:rPr>
              <a:t>과제의 기술적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굴림체" pitchFamily="49" charset="-127"/>
                <a:ea typeface="굴림체" pitchFamily="49" charset="-127"/>
              </a:rPr>
              <a:t>경제적 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굴림체" pitchFamily="49" charset="-127"/>
                <a:ea typeface="굴림체" pitchFamily="49" charset="-127"/>
              </a:rPr>
              <a:t/>
            </a:r>
            <a:b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굴림체" pitchFamily="49" charset="-127"/>
                <a:ea typeface="굴림체" pitchFamily="49" charset="-127"/>
              </a:rPr>
            </a:br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굴림체" pitchFamily="49" charset="-127"/>
                <a:ea typeface="굴림체" pitchFamily="49" charset="-127"/>
              </a:rPr>
              <a:t>중요성 및 개발의 필요성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23528" y="2276872"/>
            <a:ext cx="7776864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ko-KR" sz="1600" dirty="0" err="1" smtClean="0">
                <a:latin typeface="굴림체" pitchFamily="49" charset="-127"/>
                <a:ea typeface="굴림체" pitchFamily="49" charset="-127"/>
              </a:rPr>
              <a:t>블루투스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 이어폰을 구매하게 된다면 기존의 이어폰은 </a:t>
            </a:r>
            <a:r>
              <a:rPr lang="ko-KR" altLang="ko-KR" sz="1600" dirty="0" err="1" smtClean="0">
                <a:latin typeface="굴림체" pitchFamily="49" charset="-127"/>
                <a:ea typeface="굴림체" pitchFamily="49" charset="-127"/>
              </a:rPr>
              <a:t>쓸모없어지게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 되고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이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장치를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이용하게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되면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기존의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이어폰을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활용함과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동시에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더욱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저렴한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가격에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err="1" smtClean="0">
                <a:latin typeface="굴림체" pitchFamily="49" charset="-127"/>
                <a:ea typeface="굴림체" pitchFamily="49" charset="-127"/>
              </a:rPr>
              <a:t>블루투스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이어폰의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효과를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볼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수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있다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itchFamily="49" charset="-127"/>
                <a:ea typeface="굴림체" pitchFamily="49" charset="-127"/>
                <a:cs typeface="+mj-cs"/>
              </a:rPr>
              <a:t>1-1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itchFamily="49" charset="-127"/>
              <a:ea typeface="굴림체" pitchFamily="49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138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ko-KR" sz="3200" dirty="0" smtClean="0">
                <a:latin typeface="굴림체" pitchFamily="49" charset="-127"/>
                <a:ea typeface="굴림체" pitchFamily="49" charset="-127"/>
              </a:rPr>
              <a:t>과제의 설계 제한요소와 고려사항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23528" y="2276872"/>
            <a:ext cx="7776864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1.2.1 </a:t>
            </a:r>
            <a:r>
              <a:rPr lang="en-US" altLang="ko-KR" sz="1600" dirty="0" err="1" smtClean="0">
                <a:latin typeface="굴림체" pitchFamily="49" charset="-127"/>
                <a:ea typeface="굴림체" pitchFamily="49" charset="-127"/>
              </a:rPr>
              <a:t>과제의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600" dirty="0" err="1" smtClean="0">
                <a:latin typeface="굴림체" pitchFamily="49" charset="-127"/>
                <a:ea typeface="굴림체" pitchFamily="49" charset="-127"/>
              </a:rPr>
              <a:t>설계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600" dirty="0" err="1" smtClean="0">
                <a:latin typeface="굴림체" pitchFamily="49" charset="-127"/>
                <a:ea typeface="굴림체" pitchFamily="49" charset="-127"/>
              </a:rPr>
              <a:t>제한요소</a:t>
            </a: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  <a:p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기존의 </a:t>
            </a:r>
            <a:r>
              <a:rPr lang="ko-KR" altLang="ko-KR" sz="1600" dirty="0" err="1" smtClean="0">
                <a:latin typeface="굴림체" pitchFamily="49" charset="-127"/>
                <a:ea typeface="굴림체" pitchFamily="49" charset="-127"/>
              </a:rPr>
              <a:t>블루투스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 이어폰보다 많이 저렴한 가격으로 판매해야 경쟁력이 있을 것으로 </a:t>
            </a:r>
            <a:r>
              <a:rPr lang="ko-KR" altLang="ko-KR" sz="1600" dirty="0" err="1" smtClean="0">
                <a:latin typeface="굴림체" pitchFamily="49" charset="-127"/>
                <a:ea typeface="굴림체" pitchFamily="49" charset="-127"/>
              </a:rPr>
              <a:t>보아짐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.</a:t>
            </a:r>
            <a:endParaRPr lang="ko-KR" altLang="ko-KR" sz="16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itchFamily="49" charset="-127"/>
                <a:ea typeface="굴림체" pitchFamily="49" charset="-127"/>
                <a:cs typeface="+mj-cs"/>
              </a:rPr>
              <a:t>1-2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itchFamily="49" charset="-127"/>
              <a:ea typeface="굴림체" pitchFamily="49" charset="-127"/>
              <a:cs typeface="+mj-cs"/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323528" y="3212976"/>
            <a:ext cx="7776864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1.2.2 </a:t>
            </a:r>
            <a:r>
              <a:rPr lang="en-US" altLang="ko-KR" sz="1600" dirty="0" err="1" smtClean="0">
                <a:latin typeface="굴림체" pitchFamily="49" charset="-127"/>
                <a:ea typeface="굴림체" pitchFamily="49" charset="-127"/>
              </a:rPr>
              <a:t>고려사항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및 </a:t>
            </a:r>
            <a:r>
              <a:rPr lang="en-US" altLang="ko-KR" sz="1600" dirty="0" err="1" smtClean="0">
                <a:latin typeface="굴림체" pitchFamily="49" charset="-127"/>
                <a:ea typeface="굴림체" pitchFamily="49" charset="-127"/>
              </a:rPr>
              <a:t>환경조건</a:t>
            </a: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  <a:p>
            <a:r>
              <a:rPr lang="ko-KR" altLang="ko-KR" sz="1600" dirty="0" err="1" smtClean="0">
                <a:latin typeface="굴림체" pitchFamily="49" charset="-127"/>
                <a:ea typeface="굴림체" pitchFamily="49" charset="-127"/>
              </a:rPr>
              <a:t>블루투스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 이어폰이 많이 보편화 되어 있으므로 이것을 뛰어넘을 장점이 필요한 것으로 </a:t>
            </a:r>
            <a:r>
              <a:rPr lang="ko-KR" altLang="ko-KR" sz="1600" dirty="0" err="1" smtClean="0">
                <a:latin typeface="굴림체" pitchFamily="49" charset="-127"/>
                <a:ea typeface="굴림체" pitchFamily="49" charset="-127"/>
              </a:rPr>
              <a:t>보아짐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.</a:t>
            </a:r>
            <a:endParaRPr lang="ko-KR" altLang="ko-KR" sz="1600" dirty="0">
              <a:latin typeface="굴림체" pitchFamily="49" charset="-127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138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108104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과제의 목표 및 내용</a:t>
            </a:r>
            <a:endParaRPr lang="ko-KR" altLang="en-US" sz="40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itchFamily="49" charset="-127"/>
                <a:ea typeface="굴림체" pitchFamily="49" charset="-127"/>
                <a:cs typeface="+mj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itchFamily="49" charset="-127"/>
              <a:ea typeface="굴림체" pitchFamily="49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344816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 err="1" smtClean="0">
                <a:latin typeface="굴림체" pitchFamily="49" charset="-127"/>
                <a:ea typeface="굴림체" pitchFamily="49" charset="-127"/>
              </a:rPr>
              <a:t>작품</a:t>
            </a:r>
            <a:r>
              <a:rPr lang="en-US" altLang="ko-KR" sz="3200" dirty="0" smtClean="0">
                <a:latin typeface="굴림체" pitchFamily="49" charset="-127"/>
                <a:ea typeface="굴림체" pitchFamily="49" charset="-127"/>
              </a:rPr>
              <a:t>/</a:t>
            </a:r>
            <a:r>
              <a:rPr lang="en-US" altLang="ko-KR" sz="3200" dirty="0" err="1" smtClean="0">
                <a:latin typeface="굴림체" pitchFamily="49" charset="-127"/>
                <a:ea typeface="굴림체" pitchFamily="49" charset="-127"/>
              </a:rPr>
              <a:t>과제의</a:t>
            </a:r>
            <a:r>
              <a:rPr lang="en-US" altLang="ko-KR" sz="32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3200" dirty="0" err="1" smtClean="0">
                <a:latin typeface="굴림체" pitchFamily="49" charset="-127"/>
                <a:ea typeface="굴림체" pitchFamily="49" charset="-127"/>
              </a:rPr>
              <a:t>최종목표</a:t>
            </a:r>
            <a:r>
              <a:rPr lang="en-US" altLang="ko-KR" sz="3200" dirty="0" smtClean="0">
                <a:latin typeface="굴림체" pitchFamily="49" charset="-127"/>
                <a:ea typeface="굴림체" pitchFamily="49" charset="-127"/>
              </a:rPr>
              <a:t> 및 </a:t>
            </a:r>
            <a:r>
              <a:rPr lang="en-US" altLang="ko-KR" sz="3200" dirty="0" err="1" smtClean="0">
                <a:latin typeface="굴림체" pitchFamily="49" charset="-127"/>
                <a:ea typeface="굴림체" pitchFamily="49" charset="-127"/>
              </a:rPr>
              <a:t>내용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23528" y="2276872"/>
            <a:ext cx="7776864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2.1.1 </a:t>
            </a:r>
            <a:r>
              <a:rPr lang="en-US" altLang="ko-KR" sz="1600" dirty="0" err="1" smtClean="0">
                <a:latin typeface="굴림체" pitchFamily="49" charset="-127"/>
                <a:ea typeface="굴림체" pitchFamily="49" charset="-127"/>
              </a:rPr>
              <a:t>과제의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600" dirty="0" err="1" smtClean="0">
                <a:latin typeface="굴림체" pitchFamily="49" charset="-127"/>
                <a:ea typeface="굴림체" pitchFamily="49" charset="-127"/>
              </a:rPr>
              <a:t>최종목표</a:t>
            </a: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기존에 있던 이어폰을 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‘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이어폰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연결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err="1" smtClean="0">
                <a:latin typeface="굴림체" pitchFamily="49" charset="-127"/>
                <a:ea typeface="굴림체" pitchFamily="49" charset="-127"/>
              </a:rPr>
              <a:t>블루투스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장치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’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를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이용해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연결한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후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err="1" smtClean="0">
                <a:latin typeface="굴림체" pitchFamily="49" charset="-127"/>
                <a:ea typeface="굴림체" pitchFamily="49" charset="-127"/>
              </a:rPr>
              <a:t>블루투스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이어폰처럼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err="1" smtClean="0">
                <a:latin typeface="굴림체" pitchFamily="49" charset="-127"/>
                <a:ea typeface="굴림체" pitchFamily="49" charset="-127"/>
              </a:rPr>
              <a:t>사용가능하게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만드는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것을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목표로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ko-KR" sz="1600" dirty="0" smtClean="0">
                <a:latin typeface="굴림체" pitchFamily="49" charset="-127"/>
                <a:ea typeface="굴림체" pitchFamily="49" charset="-127"/>
              </a:rPr>
              <a:t>한다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 smtClean="0">
                <a:solidFill>
                  <a:schemeClr val="tx2">
                    <a:lumMod val="75000"/>
                  </a:schemeClr>
                </a:solidFill>
                <a:latin typeface="굴림체" pitchFamily="49" charset="-127"/>
                <a:ea typeface="굴림체" pitchFamily="49" charset="-127"/>
                <a:cs typeface="+mj-cs"/>
              </a:rPr>
              <a:t>2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itchFamily="49" charset="-127"/>
                <a:ea typeface="굴림체" pitchFamily="49" charset="-127"/>
                <a:cs typeface="+mj-cs"/>
              </a:rPr>
              <a:t>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itchFamily="49" charset="-127"/>
              <a:ea typeface="굴림체" pitchFamily="49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138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344816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 err="1" smtClean="0">
                <a:latin typeface="굴림체" pitchFamily="49" charset="-127"/>
                <a:ea typeface="굴림체" pitchFamily="49" charset="-127"/>
              </a:rPr>
              <a:t>작품</a:t>
            </a:r>
            <a:r>
              <a:rPr lang="en-US" altLang="ko-KR" sz="3200" dirty="0" smtClean="0">
                <a:latin typeface="굴림체" pitchFamily="49" charset="-127"/>
                <a:ea typeface="굴림체" pitchFamily="49" charset="-127"/>
              </a:rPr>
              <a:t>/</a:t>
            </a:r>
            <a:r>
              <a:rPr lang="en-US" altLang="ko-KR" sz="3200" dirty="0" err="1" smtClean="0">
                <a:latin typeface="굴림체" pitchFamily="49" charset="-127"/>
                <a:ea typeface="굴림체" pitchFamily="49" charset="-127"/>
              </a:rPr>
              <a:t>과제의</a:t>
            </a:r>
            <a:r>
              <a:rPr lang="en-US" altLang="ko-KR" sz="32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3200" dirty="0" err="1" smtClean="0">
                <a:latin typeface="굴림체" pitchFamily="49" charset="-127"/>
                <a:ea typeface="굴림체" pitchFamily="49" charset="-127"/>
              </a:rPr>
              <a:t>최종목표</a:t>
            </a:r>
            <a:r>
              <a:rPr lang="en-US" altLang="ko-KR" sz="3200" dirty="0" smtClean="0">
                <a:latin typeface="굴림체" pitchFamily="49" charset="-127"/>
                <a:ea typeface="굴림체" pitchFamily="49" charset="-127"/>
              </a:rPr>
              <a:t> 및 </a:t>
            </a:r>
            <a:r>
              <a:rPr lang="en-US" altLang="ko-KR" sz="3200" dirty="0" err="1" smtClean="0">
                <a:latin typeface="굴림체" pitchFamily="49" charset="-127"/>
                <a:ea typeface="굴림체" pitchFamily="49" charset="-127"/>
              </a:rPr>
              <a:t>내용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23528" y="2276872"/>
            <a:ext cx="4176464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2.1.2 </a:t>
            </a:r>
            <a:r>
              <a:rPr lang="en-US" altLang="ko-KR" sz="1600" dirty="0" err="1" smtClean="0">
                <a:latin typeface="굴림체" pitchFamily="49" charset="-127"/>
                <a:ea typeface="굴림체" pitchFamily="49" charset="-127"/>
              </a:rPr>
              <a:t>과제의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600" dirty="0" err="1" smtClean="0">
                <a:latin typeface="굴림체" pitchFamily="49" charset="-127"/>
                <a:ea typeface="굴림체" pitchFamily="49" charset="-127"/>
              </a:rPr>
              <a:t>단계별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600" dirty="0" err="1" smtClean="0">
                <a:latin typeface="굴림체" pitchFamily="49" charset="-127"/>
                <a:ea typeface="굴림체" pitchFamily="49" charset="-127"/>
              </a:rPr>
              <a:t>수행목표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및 </a:t>
            </a:r>
            <a:r>
              <a:rPr lang="en-US" altLang="ko-KR" sz="1600" dirty="0" err="1" smtClean="0">
                <a:latin typeface="굴림체" pitchFamily="49" charset="-127"/>
                <a:ea typeface="굴림체" pitchFamily="49" charset="-127"/>
              </a:rPr>
              <a:t>내용</a:t>
            </a: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 smtClean="0">
                <a:solidFill>
                  <a:schemeClr val="tx2">
                    <a:lumMod val="75000"/>
                  </a:schemeClr>
                </a:solidFill>
                <a:latin typeface="굴림체" pitchFamily="49" charset="-127"/>
                <a:ea typeface="굴림체" pitchFamily="49" charset="-127"/>
                <a:cs typeface="+mj-cs"/>
              </a:rPr>
              <a:t>2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itchFamily="49" charset="-127"/>
                <a:ea typeface="굴림체" pitchFamily="49" charset="-127"/>
                <a:cs typeface="+mj-cs"/>
              </a:rPr>
              <a:t>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itchFamily="49" charset="-127"/>
              <a:ea typeface="굴림체" pitchFamily="49" charset="-127"/>
              <a:cs typeface="+mj-cs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67544" y="2780928"/>
          <a:ext cx="6768280" cy="2528190"/>
        </p:xfrm>
        <a:graphic>
          <a:graphicData uri="http://schemas.openxmlformats.org/drawingml/2006/table">
            <a:tbl>
              <a:tblPr/>
              <a:tblGrid>
                <a:gridCol w="1353656"/>
                <a:gridCol w="1353656"/>
                <a:gridCol w="1353656"/>
                <a:gridCol w="1353656"/>
                <a:gridCol w="1353656"/>
              </a:tblGrid>
              <a:tr h="2194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서울한강체 M"/>
                        </a:rPr>
                        <a:t>구분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4B87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a typeface="서울한강체 M"/>
                        </a:rPr>
                        <a:t>목표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4B87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a typeface="서울한강체 M"/>
                        </a:rPr>
                        <a:t>과제수행 내용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4B87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a typeface="서울한강체 M"/>
                        </a:rPr>
                        <a:t>일정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4B87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a typeface="서울한강체 M"/>
                        </a:rPr>
                        <a:t>비용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latin typeface="서울한강체 M"/>
                        </a:rPr>
                        <a:t>/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a typeface="서울한강체 M"/>
                        </a:rPr>
                        <a:t>기타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4B87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</a:tr>
              <a:tr h="37258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서울한강체 M"/>
                        </a:rPr>
                        <a:t>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서울한강체 M"/>
                        </a:rPr>
                        <a:t>단계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4B87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서울한강체 M"/>
                        </a:rPr>
                        <a:t> 아이디어 계획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4B87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a typeface="서울한강체 M"/>
                        </a:rPr>
                        <a:t> 무슨 프로젝트를 할지 구체적으로 정함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4B87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서울한강체 M"/>
                        </a:rPr>
                        <a:t>10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서울한강체 M"/>
                        </a:rPr>
                        <a:t>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서울한강체 M"/>
                        </a:rPr>
                        <a:t>16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서울한강체 M"/>
                        </a:rPr>
                        <a:t>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4B87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4B87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5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서울한강체 M"/>
                        </a:rPr>
                        <a:t> 디자인 계획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a typeface="서울한강체 M"/>
                        </a:rPr>
                        <a:t> 형태를 어떻게 할지 계획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서울한강체 M"/>
                        </a:rPr>
                        <a:t>10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서울한강체 M"/>
                        </a:rPr>
                        <a:t>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서울한강체 M"/>
                        </a:rPr>
                        <a:t>16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서울한강체 M"/>
                        </a:rPr>
                        <a:t>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a typeface="서울한강체 M"/>
                        </a:rPr>
                        <a:t>굳이 목걸이 모양의 블루투스 이어폰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latin typeface="서울한강체 M"/>
                        </a:rPr>
                        <a:t>×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5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서울한강체 M"/>
                        </a:rPr>
                        <a:t> 비용 계획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a typeface="서울한강체 M"/>
                        </a:rPr>
                        <a:t> 최대한 싸게 할 방법을 생각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서울한강체 M"/>
                        </a:rPr>
                        <a:t>10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서울한강체 M"/>
                        </a:rPr>
                        <a:t>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서울한강체 M"/>
                        </a:rPr>
                        <a:t>16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서울한강체 M"/>
                        </a:rPr>
                        <a:t>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a typeface="서울한강체 M"/>
                        </a:rPr>
                        <a:t>최소한 블루투스 이어폰보다 싸게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58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서울한강체 M"/>
                        </a:rPr>
                        <a:t>2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서울한강체 M"/>
                        </a:rPr>
                        <a:t>단계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서울한강체 M"/>
                        </a:rPr>
                        <a:t> 부가기능 여부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a typeface="서울한강체 M"/>
                        </a:rPr>
                        <a:t> 추가할 기능에 대해 고려해봄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서울한강체 M"/>
                        </a:rPr>
                        <a:t>10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서울한강체 M"/>
                        </a:rPr>
                        <a:t>월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서울한강체 M"/>
                        </a:rPr>
                        <a:t>17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서울한강체 M"/>
                        </a:rPr>
                        <a:t>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a typeface="서울한강체 M"/>
                        </a:rPr>
                        <a:t>스피커 기능 추가 여부 고려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서울한강체 M"/>
                        </a:rPr>
                        <a:t> 블루투스 개발 공부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a typeface="서울한강체 M"/>
                        </a:rPr>
                        <a:t> 블루투스 장치를 만드는 법에 대해 공부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서울한강체 M"/>
                        </a:rPr>
                        <a:t>10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서울한강체 M"/>
                        </a:rPr>
                        <a:t>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서울한강체 M"/>
                        </a:rPr>
                        <a:t>26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서울한강체 M"/>
                        </a:rPr>
                        <a:t>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138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108104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단계별 추진일정</a:t>
            </a:r>
            <a:endParaRPr lang="ko-KR" altLang="en-US" sz="40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itchFamily="49" charset="-127"/>
                <a:ea typeface="굴림체" pitchFamily="49" charset="-127"/>
                <a:cs typeface="+mj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itchFamily="49" charset="-127"/>
              <a:ea typeface="굴림체" pitchFamily="49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344816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굴림체" pitchFamily="49" charset="-127"/>
                <a:ea typeface="굴림체" pitchFamily="49" charset="-127"/>
              </a:rPr>
              <a:t>단계별 추진일정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itchFamily="49" charset="-127"/>
                <a:ea typeface="굴림체" pitchFamily="49" charset="-127"/>
                <a:cs typeface="+mj-cs"/>
              </a:rPr>
              <a:t>3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itchFamily="49" charset="-127"/>
              <a:ea typeface="굴림체" pitchFamily="49" charset="-127"/>
              <a:cs typeface="+mj-cs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67544" y="2060848"/>
          <a:ext cx="6065774" cy="3460242"/>
        </p:xfrm>
        <a:graphic>
          <a:graphicData uri="http://schemas.openxmlformats.org/drawingml/2006/table">
            <a:tbl>
              <a:tblPr/>
              <a:tblGrid>
                <a:gridCol w="1177417"/>
                <a:gridCol w="1177417"/>
                <a:gridCol w="309245"/>
                <a:gridCol w="309245"/>
                <a:gridCol w="309245"/>
                <a:gridCol w="309245"/>
                <a:gridCol w="309245"/>
                <a:gridCol w="309245"/>
                <a:gridCol w="309245"/>
                <a:gridCol w="309245"/>
                <a:gridCol w="309245"/>
                <a:gridCol w="309245"/>
                <a:gridCol w="309245"/>
                <a:gridCol w="309245"/>
              </a:tblGrid>
              <a:tr h="34251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서울한강체 M"/>
                        </a:rPr>
                        <a:t>구분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a typeface="서울한강체 M"/>
                        </a:rPr>
                        <a:t>세부 연구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latin typeface="서울한강체 M"/>
                        </a:rPr>
                        <a:t>/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a typeface="서울한강체 M"/>
                        </a:rPr>
                        <a:t>추진분야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a typeface="서울한강체 M"/>
                        </a:rPr>
                        <a:t>월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latin typeface="서울한강체 M"/>
                        </a:rPr>
                        <a:t>(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a typeface="서울한강체 M"/>
                        </a:rPr>
                        <a:t>주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latin typeface="서울한강체 M"/>
                        </a:rPr>
                        <a:t>)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a typeface="서울한강체 M"/>
                        </a:rPr>
                        <a:t>단위 추진계획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25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latin typeface="서울한강체 M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latin typeface="서울한강체 M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latin typeface="서울한강체 M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latin typeface="서울한강체 M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latin typeface="서울한강체 M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latin typeface="서울한강체 M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latin typeface="서울한강체 M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latin typeface="서울한강체 M"/>
                        </a:rPr>
                        <a:t>8</a:t>
                      </a:r>
                      <a:endParaRPr 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latin typeface="서울한강체 M"/>
                        </a:rPr>
                        <a:t>9</a:t>
                      </a:r>
                      <a:endParaRPr 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latin typeface="서울한강체 M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latin typeface="서울한강체 M"/>
                        </a:rPr>
                        <a:t>11</a:t>
                      </a:r>
                      <a:endParaRPr 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latin typeface="서울한강체 M"/>
                        </a:rPr>
                        <a:t>12</a:t>
                      </a:r>
                      <a:endParaRPr 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</a:tr>
              <a:tr h="450342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서울한강체 M"/>
                        </a:rPr>
                        <a:t>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서울한강체 M"/>
                        </a:rPr>
                        <a:t>단계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a typeface="서울한강체 M"/>
                        </a:rPr>
                        <a:t>아이디어 계획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서울한강체 M"/>
                        </a:rPr>
                        <a:t>&lt;-</a:t>
                      </a:r>
                      <a:endParaRPr 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서울한강체 M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서울한강체 M"/>
                        </a:rPr>
                        <a:t>-&gt;</a:t>
                      </a:r>
                      <a:endParaRPr 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3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서울한강체 M"/>
                        </a:rPr>
                        <a:t>디자인 계획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서울한강체 M"/>
                        </a:rPr>
                        <a:t>&lt;-</a:t>
                      </a:r>
                      <a:endParaRPr 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서울한강체 M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서울한강체 M"/>
                        </a:rPr>
                        <a:t>-&gt;</a:t>
                      </a:r>
                      <a:endParaRPr 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3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서울한강체 M"/>
                        </a:rPr>
                        <a:t>비용 계획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서울한강체 M"/>
                        </a:rPr>
                        <a:t>&lt;-</a:t>
                      </a:r>
                      <a:endParaRPr 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서울한강체 M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서울한강체 M"/>
                        </a:rPr>
                        <a:t>-&gt;</a:t>
                      </a:r>
                      <a:endParaRPr 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342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서울한강체 M"/>
                        </a:rPr>
                        <a:t>2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서울한강체 M"/>
                        </a:rPr>
                        <a:t>단계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a typeface="서울한강체 M"/>
                        </a:rPr>
                        <a:t>블루투스 연구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서울한강체 M"/>
                        </a:rPr>
                        <a:t>&lt;</a:t>
                      </a:r>
                      <a:endParaRPr 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서울한강체 M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서울한강체 M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서울한강체 M"/>
                        </a:rPr>
                        <a:t>-&gt;</a:t>
                      </a:r>
                      <a:endParaRPr 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3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서울한강체 M"/>
                        </a:rPr>
                        <a:t>연구개발 물품 구입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서울한강체 M"/>
                        </a:rPr>
                        <a:t>&lt;-</a:t>
                      </a:r>
                      <a:endParaRPr 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서울한강체 M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서울한강체 M"/>
                        </a:rPr>
                        <a:t>-&gt;</a:t>
                      </a:r>
                      <a:endParaRPr 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3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서울한강체 M"/>
                        </a:rPr>
                        <a:t>프로토 타입 개발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서울한강체 M"/>
                        </a:rPr>
                        <a:t>&lt;-</a:t>
                      </a:r>
                      <a:endParaRPr 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서울한강체 M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서울한강체 M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서울한강체 M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latin typeface="서울한강체 M"/>
                        </a:rPr>
                        <a:t>-&gt;</a:t>
                      </a:r>
                      <a:endParaRPr 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138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465</Words>
  <Application>Microsoft Office PowerPoint</Application>
  <PresentationFormat>화면 슬라이드 쇼(4:3)</PresentationFormat>
  <Paragraphs>118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굴림</vt:lpstr>
      <vt:lpstr>Arial</vt:lpstr>
      <vt:lpstr>굴림체</vt:lpstr>
      <vt:lpstr>서울한강체 M</vt:lpstr>
      <vt:lpstr>나눔고딕</vt:lpstr>
      <vt:lpstr>나눔고딕 ExtraBold</vt:lpstr>
      <vt:lpstr>맑은 고딕</vt:lpstr>
      <vt:lpstr>Office 테마</vt:lpstr>
      <vt:lpstr>창의적 발상기법 기반의 창의공학설계 </vt:lpstr>
      <vt:lpstr>과제의 필요성</vt:lpstr>
      <vt:lpstr>과제의 기술적, 경제적  중요성 및 개발의 필요성</vt:lpstr>
      <vt:lpstr>과제의 설계 제한요소와 고려사항</vt:lpstr>
      <vt:lpstr>과제의 목표 및 내용</vt:lpstr>
      <vt:lpstr>작품/과제의 최종목표 및 내용</vt:lpstr>
      <vt:lpstr>작품/과제의 최종목표 및 내용</vt:lpstr>
      <vt:lpstr>단계별 추진일정</vt:lpstr>
      <vt:lpstr>단계별 추진일정</vt:lpstr>
      <vt:lpstr>과제의 추진전략 및 체계</vt:lpstr>
      <vt:lpstr>과제의 추진전략</vt:lpstr>
      <vt:lpstr>과제의 추진체계</vt:lpstr>
      <vt:lpstr>결과의 기대효과 및 활용방안</vt:lpstr>
      <vt:lpstr>기술적 측면</vt:lpstr>
      <vt:lpstr>경제, 산업적 측면</vt:lpstr>
      <vt:lpstr>사회적 측면</vt:lpstr>
      <vt:lpstr>감사합니다.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</dc:title>
  <dc:creator>네이버 한글캠페인</dc:creator>
  <cp:lastModifiedBy>Customer</cp:lastModifiedBy>
  <cp:revision>37</cp:revision>
  <dcterms:created xsi:type="dcterms:W3CDTF">2011-08-25T02:21:48Z</dcterms:created>
  <dcterms:modified xsi:type="dcterms:W3CDTF">2015-10-19T00:04:00Z</dcterms:modified>
</cp:coreProperties>
</file>