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4F12-FE3A-4ACC-A789-EB20B369B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27AB35-9658-4FDF-980E-E3C63805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1168-2AB8-4234-A65B-9EA43E7B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0F1-03C0-4FD7-AE9E-C2CEF858C59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6134-6EB1-4261-AE59-4ED10CED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55774-C1D0-430A-AA74-F720609B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69C7-4E35-495F-94B5-3EB3F058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4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44EFC-3F03-4F96-BB96-16A7BFC8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FF24B-D070-40AA-BF47-7153A96F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879F6-9D52-4DA2-87AA-D23D2B2D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F0F1-03C0-4FD7-AE9E-C2CEF858C59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A953D-C4AE-4B81-88A2-C237B049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B551D-9DD1-4A33-91E2-923645D3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C69C7-4E35-495F-94B5-3EB3F058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38C137-C014-4E78-B436-5A8FC9C6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09D97-2D1C-4553-8F7A-22E46DA4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8DF7-9120-4EFF-879A-EA0B3351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F0F1-03C0-4FD7-AE9E-C2CEF858C59B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3191F-7A6F-4811-B64E-59EB319D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E752B-CE5E-4857-99AC-47CB65F58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69C7-4E35-495F-94B5-3EB3F05837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3054BB-FA9F-4C7A-B33C-D7973728215E}"/>
              </a:ext>
            </a:extLst>
          </p:cNvPr>
          <p:cNvSpPr/>
          <p:nvPr userDrawn="1"/>
        </p:nvSpPr>
        <p:spPr>
          <a:xfrm>
            <a:off x="0" y="-1"/>
            <a:ext cx="12192000" cy="360000"/>
          </a:xfrm>
          <a:prstGeom prst="rect">
            <a:avLst/>
          </a:prstGeom>
          <a:solidFill>
            <a:srgbClr val="2274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01CCDC-674B-49DA-9926-E6F67E02F9A0}"/>
              </a:ext>
            </a:extLst>
          </p:cNvPr>
          <p:cNvSpPr/>
          <p:nvPr userDrawn="1"/>
        </p:nvSpPr>
        <p:spPr>
          <a:xfrm>
            <a:off x="0" y="359999"/>
            <a:ext cx="12192000" cy="3369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A26A72-1AF7-427E-A12B-E7BD7D607F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2000" y="0"/>
            <a:ext cx="900000" cy="170588"/>
          </a:xfrm>
          <a:prstGeom prst="rect">
            <a:avLst/>
          </a:prstGeom>
        </p:spPr>
      </p:pic>
      <p:sp>
        <p:nvSpPr>
          <p:cNvPr id="10" name="실행 단추: 홈으로 이동 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BFE60FCF-A23A-44C3-B376-242D1192FB70}"/>
              </a:ext>
            </a:extLst>
          </p:cNvPr>
          <p:cNvSpPr/>
          <p:nvPr userDrawn="1"/>
        </p:nvSpPr>
        <p:spPr>
          <a:xfrm>
            <a:off x="11843657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홈으로 이동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659FC8AD-3614-4B96-B7AB-BEA622985359}"/>
              </a:ext>
            </a:extLst>
          </p:cNvPr>
          <p:cNvSpPr/>
          <p:nvPr userDrawn="1"/>
        </p:nvSpPr>
        <p:spPr>
          <a:xfrm>
            <a:off x="11495314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홈으로 이동 1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53BC61B4-0DFA-49A0-A99B-79ACE9795160}"/>
              </a:ext>
            </a:extLst>
          </p:cNvPr>
          <p:cNvSpPr/>
          <p:nvPr userDrawn="1"/>
        </p:nvSpPr>
        <p:spPr>
          <a:xfrm>
            <a:off x="11146971" y="-1"/>
            <a:ext cx="348343" cy="170588"/>
          </a:xfrm>
          <a:prstGeom prst="actionButtonHo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15C8A4-E1A5-47CB-A5B5-580513D2A2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7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349D8-92EA-45E2-BB53-9352B72FD976}"/>
              </a:ext>
            </a:extLst>
          </p:cNvPr>
          <p:cNvSpPr/>
          <p:nvPr/>
        </p:nvSpPr>
        <p:spPr>
          <a:xfrm>
            <a:off x="2521948" y="2551837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베이즈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정리를 활용한 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SMS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스팸 필터링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AD9A4-2BEC-4E58-B94B-60C9DCD317AC}"/>
              </a:ext>
            </a:extLst>
          </p:cNvPr>
          <p:cNvSpPr txBox="1"/>
          <p:nvPr/>
        </p:nvSpPr>
        <p:spPr>
          <a:xfrm>
            <a:off x="8611340" y="5823752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201511054 </a:t>
            </a:r>
            <a:r>
              <a:rPr lang="ko-KR" altLang="en-US" dirty="0">
                <a:solidFill>
                  <a:schemeClr val="bg1"/>
                </a:solidFill>
              </a:rPr>
              <a:t>컴퓨터과학과 </a:t>
            </a:r>
            <a:r>
              <a:rPr lang="ko-KR" altLang="en-US" dirty="0" err="1">
                <a:solidFill>
                  <a:schemeClr val="bg1"/>
                </a:solidFill>
              </a:rPr>
              <a:t>임현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1086-414A-4356-9468-B9CD48FC89C9}"/>
              </a:ext>
            </a:extLst>
          </p:cNvPr>
          <p:cNvSpPr/>
          <p:nvPr/>
        </p:nvSpPr>
        <p:spPr>
          <a:xfrm>
            <a:off x="0" y="375137"/>
            <a:ext cx="17735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1.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59C5E-D784-476D-8563-8DA7B84DBD27}"/>
              </a:ext>
            </a:extLst>
          </p:cNvPr>
          <p:cNvSpPr txBox="1"/>
          <p:nvPr/>
        </p:nvSpPr>
        <p:spPr>
          <a:xfrm>
            <a:off x="573890" y="1481358"/>
            <a:ext cx="91053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/>
              <a:t>대상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베이즈</a:t>
            </a:r>
            <a:r>
              <a:rPr lang="ko-KR" altLang="en-US" sz="2800" dirty="0"/>
              <a:t> 정리를 활용한 </a:t>
            </a:r>
            <a:r>
              <a:rPr lang="en-US" altLang="ko-KR" sz="2800" dirty="0"/>
              <a:t>SMS </a:t>
            </a:r>
            <a:r>
              <a:rPr lang="ko-KR" altLang="en-US" sz="2800" dirty="0"/>
              <a:t>스팸 필터링</a:t>
            </a: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/>
              <a:t>목적 </a:t>
            </a:r>
            <a:r>
              <a:rPr lang="en-US" altLang="ko-KR" sz="2800" dirty="0"/>
              <a:t>: </a:t>
            </a:r>
            <a:r>
              <a:rPr lang="ko-KR" altLang="en-US" sz="2800" dirty="0"/>
              <a:t>무분별한 스팸 문자로 인한 피해를 줄이고자 함</a:t>
            </a: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/>
              <a:t>일정 </a:t>
            </a:r>
            <a:r>
              <a:rPr lang="en-US" altLang="ko-KR" sz="2800" dirty="0"/>
              <a:t>: 2018 – 06 – 04 ~ 2018 – 06 – 18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/>
              <a:t>도구 </a:t>
            </a:r>
            <a:r>
              <a:rPr lang="en-US" altLang="ko-KR" sz="2800" dirty="0"/>
              <a:t>: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CF64C6-FF62-4C13-8692-595349FA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5100"/>
            <a:ext cx="1219200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80AD63-4C18-4BF2-A6E9-1B51BBAED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59" y="3968885"/>
            <a:ext cx="540000" cy="5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C78C4C-EE42-489C-9EE9-24DD57D7F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9" y="396888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68A52-D6F4-486A-8861-F646442E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164"/>
            <a:ext cx="5291666" cy="51990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88F102-F005-4FBB-A57C-18308EC8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011995"/>
            <a:ext cx="5291667" cy="3179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1086-414A-4356-9468-B9CD48FC89C9}"/>
              </a:ext>
            </a:extLst>
          </p:cNvPr>
          <p:cNvSpPr/>
          <p:nvPr/>
        </p:nvSpPr>
        <p:spPr>
          <a:xfrm>
            <a:off x="0" y="375137"/>
            <a:ext cx="22124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2</a:t>
            </a:r>
            <a:r>
              <a:rPr lang="en-US" altLang="ko-KR" sz="16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단어 빈도수 분석</a:t>
            </a:r>
            <a:endParaRPr lang="en-US" altLang="ko-KR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10CD68-F618-4D5A-96DE-6216A2F4B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89700"/>
            <a:ext cx="12192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5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EFE200-5673-4B01-AF3C-03F1921C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70" y="822512"/>
            <a:ext cx="9272260" cy="55710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1086-414A-4356-9468-B9CD48FC89C9}"/>
              </a:ext>
            </a:extLst>
          </p:cNvPr>
          <p:cNvSpPr/>
          <p:nvPr/>
        </p:nvSpPr>
        <p:spPr>
          <a:xfrm>
            <a:off x="0" y="375137"/>
            <a:ext cx="20072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6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3. 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단순 스팸 확률</a:t>
            </a:r>
            <a:endParaRPr lang="en-US" altLang="ko-KR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F1177-6D73-463C-BC42-8160E584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2400"/>
            <a:ext cx="12192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1086-414A-4356-9468-B9CD48FC89C9}"/>
              </a:ext>
            </a:extLst>
          </p:cNvPr>
          <p:cNvSpPr/>
          <p:nvPr/>
        </p:nvSpPr>
        <p:spPr>
          <a:xfrm>
            <a:off x="0" y="375137"/>
            <a:ext cx="35878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4. </a:t>
            </a:r>
            <a:r>
              <a:rPr lang="ko-KR" altLang="en-US" sz="1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베이즈</a:t>
            </a:r>
            <a:r>
              <a:rPr lang="ko-KR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정리를 활용한 스팸 확률</a:t>
            </a:r>
            <a:endParaRPr lang="en-US" altLang="ko-KR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62A6B-69AD-4961-95D8-627E84716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810577"/>
            <a:ext cx="6531428" cy="5594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0B800B-EB1C-4FA8-B37E-7C3C1883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2400"/>
            <a:ext cx="12192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0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1086-414A-4356-9468-B9CD48FC89C9}"/>
              </a:ext>
            </a:extLst>
          </p:cNvPr>
          <p:cNvSpPr/>
          <p:nvPr/>
        </p:nvSpPr>
        <p:spPr>
          <a:xfrm>
            <a:off x="0" y="375137"/>
            <a:ext cx="22865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5. Simulation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4CDC3534-1FF8-4408-AE78-7E74270A7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1137407"/>
                  </p:ext>
                </p:extLst>
              </p:nvPr>
            </p:nvGraphicFramePr>
            <p:xfrm>
              <a:off x="0" y="874748"/>
              <a:ext cx="12192000" cy="5420530"/>
            </p:xfrm>
            <a:graphic>
              <a:graphicData uri="http://schemas.openxmlformats.org/drawingml/2006/table">
                <a:tbl>
                  <a:tblPr/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1903009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49205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64052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7938113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8022704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1124192"/>
                        </a:ext>
                      </a:extLst>
                    </a:gridCol>
                  </a:tblGrid>
                  <a:tr h="32505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Word</a:t>
                          </a:r>
                          <a:endParaRPr lang="en-US" sz="1100" kern="0" spc="0" dirty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P(Ai|B)</a:t>
                          </a:r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P(Ai|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ko-KR" sz="1400" b="1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</a:rPr>
                                    <m:t>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1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)</a:t>
                          </a:r>
                          <a:endParaRPr lang="en-US" sz="1100" kern="0" spc="0" dirty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P(B|Ai)</a:t>
                          </a:r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ko-KR" sz="1400" b="1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바탕" panose="02030600000101010101" pitchFamily="18" charset="-127"/>
                                    </a:rPr>
                                    <m:t>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1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|Ai)</a:t>
                          </a:r>
                          <a:endParaRPr lang="en-US" sz="1100" kern="0" spc="0" dirty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Result</a:t>
                          </a:r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40913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claim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-0.279%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934292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prize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1.60%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-0.214%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3093048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www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1.76%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-0.193%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2659610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txt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3.19%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-0.176%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5565344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mobile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2.64%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0.35%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-0.120%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9101342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cash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0.036%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1996480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stop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0.79%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0.68%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0.408%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9505113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reply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1.76%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0.79%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0.68%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0.448%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6449321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free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3.57%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1.18%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1.02%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0.543%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2457077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text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2.46%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1.56%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0.33%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1.35%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1.021%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5328193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won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1.36%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1.63%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1.41%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1.229%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9630798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only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1.53%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2.32%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1.804%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4534592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send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2.53%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2.19%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2.018%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10764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call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5.20%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0.83%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4.50%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3.668%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2822355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just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1.42%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4.54%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4.347%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4193385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your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4.34%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6.87%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0.58%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5.95%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5.367%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2329585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get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1.74%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6.98%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6.04%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5.811%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9630565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have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2.30%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8.24%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0.31%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7.14%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6.827%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7192142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now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3.75%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9.42%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0.50%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8.16%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7.654%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0224700"/>
                      </a:ext>
                    </a:extLst>
                  </a:tr>
                  <a:tr h="254723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you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7.32%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27.60%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0.98%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23.90%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22.918%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51820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4CDC3534-1FF8-4408-AE78-7E74270A7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1137407"/>
                  </p:ext>
                </p:extLst>
              </p:nvPr>
            </p:nvGraphicFramePr>
            <p:xfrm>
              <a:off x="0" y="874748"/>
              <a:ext cx="12192000" cy="5420530"/>
            </p:xfrm>
            <a:graphic>
              <a:graphicData uri="http://schemas.openxmlformats.org/drawingml/2006/table">
                <a:tbl>
                  <a:tblPr/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1903009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49205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640529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7938113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8022704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1124192"/>
                        </a:ext>
                      </a:extLst>
                    </a:gridCol>
                  </a:tblGrid>
                  <a:tr h="32505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Word</a:t>
                          </a:r>
                          <a:endParaRPr lang="en-US" sz="1100" kern="0" spc="0" dirty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P(Ai|B)</a:t>
                          </a:r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01" r="-300601" b="-15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P(B|Ai)</a:t>
                          </a:r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01" r="-100000" b="-15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Result</a:t>
                          </a:r>
                          <a:endParaRPr lang="en-US" sz="1100" kern="0" spc="0">
                            <a:solidFill>
                              <a:srgbClr val="000000"/>
                            </a:solidFill>
                            <a:effectLst/>
                            <a:latin typeface="바탕" panose="02030600000101010101" pitchFamily="18" charset="-127"/>
                          </a:endParaRPr>
                        </a:p>
                      </a:txBody>
                      <a:tcPr marL="50924" marR="50924" marT="14079" marB="14079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40913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claim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-0.279%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934292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prize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1.60%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-0.214%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3093048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www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1.76%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-0.193%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2659610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txt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3.19%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-0.176%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5565344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mobile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2.64%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0.35%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-0.120%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9101342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cash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0.036%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31996480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stop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0.79%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0.68%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0.408%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9505113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reply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1.76%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0.79%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0.68%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0.448%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6449321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free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3.57%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1.18%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0.48%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1.02%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0.543%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2457077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text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2.46%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1.56%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0.33%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1.35%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1.021%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5328193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won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1.36%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1.63%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1.41%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1.229%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9630798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only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1.53%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2.32%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1.804%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4534592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send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1.29%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2.53%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2.19%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2.018%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10764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call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5.20%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0.83%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4.50%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3.668%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22822355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just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1.42%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0.19%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4.54%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4.347%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4193385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your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4.34%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6.87%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0.58%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5.95%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5.367%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2329585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get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1.74%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6.98%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0.23%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6.04%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5.811%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9630565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have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2.30%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8.24%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0.31%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7.14%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6.827%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7192142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now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3.75%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9.42%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0.50%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8.16%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7.654%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0224700"/>
                      </a:ext>
                    </a:extLst>
                  </a:tr>
                  <a:tr h="254774"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you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7.32%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27.60%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0.98%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23.90%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ctr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바탕" panose="02030600000101010101" pitchFamily="18" charset="-127"/>
                              <a:ea typeface="바탕" panose="02030600000101010101" pitchFamily="18" charset="-127"/>
                            </a:rPr>
                            <a:t>22.918%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</a:endParaRPr>
                        </a:p>
                      </a:txBody>
                      <a:tcPr marL="71893" marR="71893" marT="35947" marB="35947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51820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1E44A10-78B9-4F98-BF21-1D7526B6E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1242"/>
            <a:ext cx="12192000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32D772-61F4-48DE-9C68-7137F7EA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4" y="825687"/>
            <a:ext cx="9285112" cy="55710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1086-414A-4356-9468-B9CD48FC89C9}"/>
              </a:ext>
            </a:extLst>
          </p:cNvPr>
          <p:cNvSpPr/>
          <p:nvPr/>
        </p:nvSpPr>
        <p:spPr>
          <a:xfrm>
            <a:off x="0" y="375137"/>
            <a:ext cx="17411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6. Conclusions</a:t>
            </a:r>
            <a:endParaRPr lang="en-US" altLang="ko-KR" sz="16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1A17F6-6522-4228-BB78-81DA360A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8750"/>
            <a:ext cx="12192000" cy="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F3EE2-C2EE-4D20-BB22-3C5995FF5E93}"/>
              </a:ext>
            </a:extLst>
          </p:cNvPr>
          <p:cNvSpPr/>
          <p:nvPr/>
        </p:nvSpPr>
        <p:spPr>
          <a:xfrm>
            <a:off x="3594355" y="2709882"/>
            <a:ext cx="500329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9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327</Words>
  <Application>Microsoft Office PowerPoint</Application>
  <PresentationFormat>와이드스크린</PresentationFormat>
  <Paragraphs>143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바탕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발표</dc:title>
  <dc:creator>LimHyun</dc:creator>
  <cp:lastModifiedBy>LimHyun</cp:lastModifiedBy>
  <cp:revision>22</cp:revision>
  <dcterms:created xsi:type="dcterms:W3CDTF">2018-06-17T15:22:10Z</dcterms:created>
  <dcterms:modified xsi:type="dcterms:W3CDTF">2018-06-18T01:18:33Z</dcterms:modified>
</cp:coreProperties>
</file>