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8" r:id="rId14"/>
    <p:sldId id="309" r:id="rId15"/>
    <p:sldId id="310" r:id="rId16"/>
    <p:sldId id="311" r:id="rId17"/>
    <p:sldId id="307" r:id="rId18"/>
    <p:sldId id="312" r:id="rId19"/>
    <p:sldId id="313" r:id="rId20"/>
    <p:sldId id="314" r:id="rId21"/>
    <p:sldId id="315" r:id="rId2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CD6D3"/>
    <a:srgbClr val="BCCFD6"/>
    <a:srgbClr val="C0BED4"/>
    <a:srgbClr val="CFBFD3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7692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2" y="408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2017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소개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880145" y="3561347"/>
            <a:ext cx="77724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학과 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컴퓨터과학과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201511054	</a:t>
            </a: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36694" y="5597237"/>
            <a:ext cx="4154503" cy="8468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hyunzion@gmail.com	</a:t>
            </a:r>
            <a:endParaRPr kumimoji="0" lang="en-US" altLang="ko-KR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kumimoji="0" lang="en-US" altLang="ko-KR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2017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66345" y="341346"/>
            <a:ext cx="4154503" cy="60480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일자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2017 – 03 – 26</a:t>
            </a: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사람들과 공유하고 싶은 것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2791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설득의 심리학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제가 첫 번째로 공유하고 싶은 것은 바로 로버트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치알디니의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설득의 심리학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책은 저를 심리학으로 이끈 책 이자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세상을 보는 눈을 바꿔준 책입니다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책은 크게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법칙에 대해 설명하고 있으며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항목마다 설득의 법칙들과 실제 사회에서는 어떻게 우리가 속였었는지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앞으로의 방어 전략에 대해 사례 위주로 설명이 잘 되어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책 내용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사회적 증거의 법칙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가장 흥미롭게 읽었는데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책을 읽고 난 이후의 저는 책에 나온 방법들을 활용하여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사람들을 더 잘 설득할 수 있게 되었다고 확신합니다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소설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추리 소설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인문학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 책 들마다 추천해주고 싶은 책이 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네가 읽은 책 중 가장 다른 사람에게 추천하고 싶은 책은 무엇인가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질문이 있다면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망설이지 않고 이 책을 추천할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3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사람들과 공유하고 싶은 것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374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Bolero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번째로 추천해드리고 싶은 것은 바로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‘Ravel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Bolero’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클래식 음악입니다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 클래식을 들으면 바로 작곡가가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누군지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맞출 정도로 광적으로 듣는 타입은 아니지만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듣는 음악이 클래식 밖에 없을 정도로 음악 장르 중에서는 클래식을 가장 좋아합니다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작곡가로는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차이콥스키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좋아하는 클래식이 무엇인지에 대한 질문에는 라벨의 볼레로를 말합니다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노래는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정도의 긴 노래로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 자전거를 타거나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오래달리기를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할 때 듣기 좋은 런타임을 가졌습니다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426" y="4322329"/>
            <a:ext cx="8510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교수님께서 첫 시간에 클래식을 좋아하신다는 소개를 듣고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노래를 추천해드리고 싶다는 생각이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교수님께서 첨부 파일을 원하신다면 교수님 메일로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’10 – Ravel 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Bolero.flac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첨부하겠습니다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시간이 괜찮으시고 들어보고 싶으시다면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‘hyunzion@gmail.com’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연락 주시면 감사하겠습니다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5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3" y="1022297"/>
            <a:ext cx="38571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 뒤 내 모습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9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희망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35627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Software Engineer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제가 평소 좋아하는 게임사인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블리자드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소프트웨어 공학자가 되고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꿈이 그렇기 때문에 이번 학기 소프트웨어 공학 수업은 대학 생활 내 가장 기대되는 과목입니다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외국 기업이다 보니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저의 가장 큰 단점인 외국어 실력이 꼭 필요하겠지만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싶은 일을 하기 위해 최선을 다 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실력을 키워 블리자드 대학 연계 인턴십에 지원을 해볼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이 꿈을 이루기 위해 다양한 프로젝트를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적극적인 태도로 배우려는 자세를 취하고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저의 상태로는 블리자드 채용이 힘들다고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보면 졸업하는 시기까지 그 준비를 못 할 수도 있다고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최대한 블리자드 사에서 저를 뽑고 싶게 끔 매력적인 사람이 되기 위해 노력할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희망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국가정보원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음지에서 일하고 양지를 지향한다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앞의 문구는 국가정보원의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부훈입니다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원훈은 다른 문구이지만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부훈이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제일 인상 깊었습니다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문구처럼 국가를 위해 음지에서 헌신하는 정신이 제 많은 미래 희망 중 국가정보원을 적은 이유입니다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저 또한 비현실적인 미래 희망인가라는 생각이 많이 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주위 사람들 또한 저의 말을 듣고 농담으로 여기긴 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국정원 요원이 되고 싶은 것은 진심입니다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국가정보원이 되기 위해서 학군단 생활을 통해 국가관과 안보관의 기초를 튼튼히 쌓고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임관 후 군대에서도 체력 단련을 게을리하지 않을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문무를 겸비해야 하므로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체력뿐만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공부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하기 싫어했던 외국어 공부의 필요성을 느끼어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열심히 공부할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1071" l="9766" r="89844">
                        <a14:foregroundMark x1="42969" y1="37500" x2="43359" y2="61310"/>
                        <a14:foregroundMark x1="43359" y1="61310" x2="58203" y2="51786"/>
                        <a14:foregroundMark x1="58203" y1="51786" x2="47656" y2="33333"/>
                        <a14:foregroundMark x1="47656" y1="33333" x2="42969" y2="38095"/>
                        <a14:foregroundMark x1="51563" y1="36310" x2="58203" y2="57143"/>
                        <a14:foregroundMark x1="58203" y1="57143" x2="42969" y2="64881"/>
                        <a14:foregroundMark x1="42969" y1="64881" x2="33594" y2="45238"/>
                        <a14:foregroundMark x1="33594" y1="45238" x2="50000" y2="33333"/>
                        <a14:foregroundMark x1="50000" y1="33333" x2="63281" y2="48214"/>
                        <a14:foregroundMark x1="63281" y1="48214" x2="53906" y2="67857"/>
                        <a14:foregroundMark x1="53906" y1="67857" x2="36328" y2="61310"/>
                        <a14:foregroundMark x1="36328" y1="61310" x2="41406" y2="36310"/>
                        <a14:foregroundMark x1="41406" y1="36310" x2="57031" y2="35119"/>
                        <a14:foregroundMark x1="60938" y1="33929" x2="63281" y2="56548"/>
                        <a14:foregroundMark x1="63281" y1="56548" x2="47266" y2="67262"/>
                        <a14:foregroundMark x1="47266" y1="67262" x2="35547" y2="46429"/>
                        <a14:foregroundMark x1="35547" y1="46429" x2="45703" y2="27976"/>
                        <a14:foregroundMark x1="45703" y1="27976" x2="60938" y2="40476"/>
                        <a14:foregroundMark x1="60938" y1="40476" x2="58594" y2="62500"/>
                        <a14:foregroundMark x1="58594" y1="62500" x2="55859" y2="67262"/>
                        <a14:foregroundMark x1="37109" y1="11905" x2="53125" y2="7738"/>
                        <a14:foregroundMark x1="53125" y1="7738" x2="60156" y2="11310"/>
                        <a14:foregroundMark x1="75781" y1="41667" x2="72266" y2="61310"/>
                        <a14:foregroundMark x1="64063" y1="83333" x2="47266" y2="91071"/>
                        <a14:foregroundMark x1="47266" y1="91071" x2="37891" y2="86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준비 상태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45580"/>
              </p:ext>
            </p:extLst>
          </p:nvPr>
        </p:nvGraphicFramePr>
        <p:xfrm>
          <a:off x="352425" y="2075560"/>
          <a:ext cx="8510587" cy="4267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55174">
                  <a:extLst>
                    <a:ext uri="{9D8B030D-6E8A-4147-A177-3AD203B41FA5}">
                      <a16:colId xmlns:a16="http://schemas.microsoft.com/office/drawing/2014/main" val="1794081935"/>
                    </a:ext>
                  </a:extLst>
                </a:gridCol>
                <a:gridCol w="1581173">
                  <a:extLst>
                    <a:ext uri="{9D8B030D-6E8A-4147-A177-3AD203B41FA5}">
                      <a16:colId xmlns:a16="http://schemas.microsoft.com/office/drawing/2014/main" val="277673926"/>
                    </a:ext>
                  </a:extLst>
                </a:gridCol>
                <a:gridCol w="972090">
                  <a:extLst>
                    <a:ext uri="{9D8B030D-6E8A-4147-A177-3AD203B41FA5}">
                      <a16:colId xmlns:a16="http://schemas.microsoft.com/office/drawing/2014/main" val="487160231"/>
                    </a:ext>
                  </a:extLst>
                </a:gridCol>
                <a:gridCol w="4102150">
                  <a:extLst>
                    <a:ext uri="{9D8B030D-6E8A-4147-A177-3AD203B41FA5}">
                      <a16:colId xmlns:a16="http://schemas.microsoft.com/office/drawing/2014/main" val="2986638089"/>
                    </a:ext>
                  </a:extLst>
                </a:gridCol>
              </a:tblGrid>
              <a:tr h="47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코스모스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/ 09 / 30 ~ 2016 / 12 / 23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7422878"/>
                  </a:ext>
                </a:extLst>
              </a:tr>
              <a:tr h="47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아두이노를</a:t>
                      </a: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활용한 이동체로 미로 탐색 및 탈출을 구현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8175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83741"/>
              </p:ext>
            </p:extLst>
          </p:nvPr>
        </p:nvGraphicFramePr>
        <p:xfrm>
          <a:off x="352424" y="2526900"/>
          <a:ext cx="8510587" cy="4267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855174">
                  <a:extLst>
                    <a:ext uri="{9D8B030D-6E8A-4147-A177-3AD203B41FA5}">
                      <a16:colId xmlns:a16="http://schemas.microsoft.com/office/drawing/2014/main" val="2303068825"/>
                    </a:ext>
                  </a:extLst>
                </a:gridCol>
                <a:gridCol w="1581173">
                  <a:extLst>
                    <a:ext uri="{9D8B030D-6E8A-4147-A177-3AD203B41FA5}">
                      <a16:colId xmlns:a16="http://schemas.microsoft.com/office/drawing/2014/main" val="1040013146"/>
                    </a:ext>
                  </a:extLst>
                </a:gridCol>
                <a:gridCol w="972090">
                  <a:extLst>
                    <a:ext uri="{9D8B030D-6E8A-4147-A177-3AD203B41FA5}">
                      <a16:colId xmlns:a16="http://schemas.microsoft.com/office/drawing/2014/main" val="2332749805"/>
                    </a:ext>
                  </a:extLst>
                </a:gridCol>
                <a:gridCol w="4102150">
                  <a:extLst>
                    <a:ext uri="{9D8B030D-6E8A-4147-A177-3AD203B41FA5}">
                      <a16:colId xmlns:a16="http://schemas.microsoft.com/office/drawing/2014/main" val="4126359104"/>
                    </a:ext>
                  </a:extLst>
                </a:gridCol>
              </a:tblGrid>
              <a:tr h="47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PintOS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/ 10 / 27 ~ 2016 / 12 / 07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8972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핀토스를 소스 코드를 분석하고 보완해 나감으로써 운영체제에 대한 이해도를 높임</a:t>
                      </a:r>
                      <a:endParaRPr lang="ko-KR" sz="12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293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49511"/>
              </p:ext>
            </p:extLst>
          </p:nvPr>
        </p:nvGraphicFramePr>
        <p:xfrm>
          <a:off x="352423" y="2979051"/>
          <a:ext cx="8510587" cy="4267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55174">
                  <a:extLst>
                    <a:ext uri="{9D8B030D-6E8A-4147-A177-3AD203B41FA5}">
                      <a16:colId xmlns:a16="http://schemas.microsoft.com/office/drawing/2014/main" val="1688593584"/>
                    </a:ext>
                  </a:extLst>
                </a:gridCol>
                <a:gridCol w="1581173">
                  <a:extLst>
                    <a:ext uri="{9D8B030D-6E8A-4147-A177-3AD203B41FA5}">
                      <a16:colId xmlns:a16="http://schemas.microsoft.com/office/drawing/2014/main" val="1736404186"/>
                    </a:ext>
                  </a:extLst>
                </a:gridCol>
                <a:gridCol w="972090">
                  <a:extLst>
                    <a:ext uri="{9D8B030D-6E8A-4147-A177-3AD203B41FA5}">
                      <a16:colId xmlns:a16="http://schemas.microsoft.com/office/drawing/2014/main" val="2598827772"/>
                    </a:ext>
                  </a:extLst>
                </a:gridCol>
                <a:gridCol w="4102150">
                  <a:extLst>
                    <a:ext uri="{9D8B030D-6E8A-4147-A177-3AD203B41FA5}">
                      <a16:colId xmlns:a16="http://schemas.microsoft.com/office/drawing/2014/main" val="3106539518"/>
                    </a:ext>
                  </a:extLst>
                </a:gridCol>
              </a:tblGrid>
              <a:tr h="47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OPTC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/ 03 / 21 ~ 2016 / 10 / 16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2253142"/>
                  </a:ext>
                </a:extLst>
              </a:tr>
              <a:tr h="47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지능형</a:t>
                      </a:r>
                      <a:r>
                        <a:rPr lang="en-US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SoC </a:t>
                      </a: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태권로봇을 이용하여 다른 태권로봇과 겨루고 타격</a:t>
                      </a:r>
                      <a:r>
                        <a:rPr lang="en-US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7360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83521"/>
              </p:ext>
            </p:extLst>
          </p:nvPr>
        </p:nvGraphicFramePr>
        <p:xfrm>
          <a:off x="352423" y="3427829"/>
          <a:ext cx="8510587" cy="4267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855174">
                  <a:extLst>
                    <a:ext uri="{9D8B030D-6E8A-4147-A177-3AD203B41FA5}">
                      <a16:colId xmlns:a16="http://schemas.microsoft.com/office/drawing/2014/main" val="4214896909"/>
                    </a:ext>
                  </a:extLst>
                </a:gridCol>
                <a:gridCol w="1581173">
                  <a:extLst>
                    <a:ext uri="{9D8B030D-6E8A-4147-A177-3AD203B41FA5}">
                      <a16:colId xmlns:a16="http://schemas.microsoft.com/office/drawing/2014/main" val="2425005058"/>
                    </a:ext>
                  </a:extLst>
                </a:gridCol>
                <a:gridCol w="972090">
                  <a:extLst>
                    <a:ext uri="{9D8B030D-6E8A-4147-A177-3AD203B41FA5}">
                      <a16:colId xmlns:a16="http://schemas.microsoft.com/office/drawing/2014/main" val="1928671183"/>
                    </a:ext>
                  </a:extLst>
                </a:gridCol>
                <a:gridCol w="4102150">
                  <a:extLst>
                    <a:ext uri="{9D8B030D-6E8A-4147-A177-3AD203B41FA5}">
                      <a16:colId xmlns:a16="http://schemas.microsoft.com/office/drawing/2014/main" val="942307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PEB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 / 10 / 26 ~  2015 / 11 / 22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14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0" i="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개요</a:t>
                      </a:r>
                      <a:endParaRPr lang="ko-KR" sz="1400" b="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0" i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이어폰 연결 블루투스 장치라는 아이디어로 제품을 설계하고 구현</a:t>
                      </a:r>
                      <a:endParaRPr lang="ko-KR" sz="1400" b="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8273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2426" y="4132991"/>
            <a:ext cx="85105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표는 제 대학 생활 내 있었던 프로젝트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기술서입니다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공학자로서 프로젝트 기술서는 꼭 필요하다고 생각하여 작성해봤습니다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프로젝트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PintOS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제외한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프로젝트에서는 모두 팀장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(PM)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맡아서 팀원들 간의 의견을 조율하고 소통하여 아이디어 도출을 유도하는 역할을 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그뿐만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프로그래머 역할에 소홀히 하지 않으려고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소스 코드를 분석하고 개선하는 일을 게을리하지 않았습니다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36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준비 상태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수상경력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13099"/>
              </p:ext>
            </p:extLst>
          </p:nvPr>
        </p:nvGraphicFramePr>
        <p:xfrm>
          <a:off x="352425" y="2075560"/>
          <a:ext cx="8510589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61702">
                  <a:extLst>
                    <a:ext uri="{9D8B030D-6E8A-4147-A177-3AD203B41FA5}">
                      <a16:colId xmlns:a16="http://schemas.microsoft.com/office/drawing/2014/main" val="3561569715"/>
                    </a:ext>
                  </a:extLst>
                </a:gridCol>
                <a:gridCol w="1512024">
                  <a:extLst>
                    <a:ext uri="{9D8B030D-6E8A-4147-A177-3AD203B41FA5}">
                      <a16:colId xmlns:a16="http://schemas.microsoft.com/office/drawing/2014/main" val="1780050660"/>
                    </a:ext>
                  </a:extLst>
                </a:gridCol>
                <a:gridCol w="2836863">
                  <a:extLst>
                    <a:ext uri="{9D8B030D-6E8A-4147-A177-3AD203B41FA5}">
                      <a16:colId xmlns:a16="http://schemas.microsoft.com/office/drawing/2014/main" val="24832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인정기관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5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프로젝트기반 교수</a:t>
                      </a:r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멘토링 프로그램 우수상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 – 02 – 15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상명대학교 총장 </a:t>
                      </a:r>
                      <a:r>
                        <a:rPr lang="ko-KR" altLang="en-US" sz="14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구기헌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6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SM 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창업경진대회 장려상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– 11 – 29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상명대학교 총장 </a:t>
                      </a:r>
                      <a:r>
                        <a:rPr lang="ko-KR" altLang="en-US" sz="14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구기헌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지능형 </a:t>
                      </a:r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로봇워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SoC 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태권로봇 부문 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 – 08 – 14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시스템설계응용연구센터장</a:t>
                      </a:r>
                      <a:r>
                        <a:rPr lang="ko-KR" altLang="en-US" sz="12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유회준</a:t>
                      </a:r>
                      <a:endParaRPr lang="ko-KR" altLang="en-US" sz="12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6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춘계 서울시 대학 검도 연맹전 준우승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 – 05 – 17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서울특별시대학검도연맹</a:t>
                      </a:r>
                      <a:r>
                        <a:rPr lang="ko-KR" altLang="en-US" sz="12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회장 </a:t>
                      </a:r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이진실</a:t>
                      </a:r>
                      <a:endParaRPr lang="ko-KR" altLang="en-US" sz="12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학기 </a:t>
                      </a:r>
                      <a:r>
                        <a:rPr lang="ko-KR" altLang="en-US" sz="14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다독자</a:t>
                      </a:r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최우수상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 – 07 – 22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고려대학교사범대학부속고등학교</a:t>
                      </a:r>
                      <a:endParaRPr lang="ko-KR" altLang="en-US" sz="12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1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교내 홈페이지 활용 경진대회 최우수상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 – 12 – 30</a:t>
                      </a:r>
                      <a:endParaRPr lang="ko-KR" altLang="en-US" sz="14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고려대학교사범대학부속고등학교</a:t>
                      </a:r>
                      <a:endParaRPr lang="ko-KR" altLang="en-US" sz="1200" b="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5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1917" y="1022297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나의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5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대학 생활 동안의 계획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및 교통법규를 지키는 무인 자동차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Rose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장애물이 설치된 경기장을 통과하는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휴머노이드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로봇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Blossom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 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프로젝트는 이번 학기에 진행 예정인 프로젝트들입니다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정작 학기가 시작하고 직접 해보니 너무 많이 일을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벌였나라는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생각이 많이 들지만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Port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Blossom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으로서 책임감을 가지고 끝까지 해낼 생각이고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Rose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또한 학과 선배들과 함께하는 프로젝트인 만큼 많이 배우려고 노력할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 기술한 프로젝트 외에도 다음 학기부터는 정말 하고 싶고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도움이 될 만한 프로젝트를 할 계획입니다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이번 소프트웨어 공학 시간에 배우는 기법들과 도구들을 적극적으로 활용해보고 싶고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그것을 제 자유자재로 쓸 수 있는 경지에 오르고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2078546"/>
            <a:ext cx="2947405" cy="21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1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대학 생활 동안의 계획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외국어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누군가 저에게 가장 준비하기 싫은 것이 무엇이냐고 물어본다면 저는 망설임 없이 영어라 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현대 사회에서 특히 미국에서 나온 학문인 컴퓨터 과학과 학생으로선 꼭 해야 하는 준비라고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저는 외국어 능력을 객관적으로 바라볼 수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외국어 시험과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외국인과 자유롭게 얘기할 수 있을 정도의 회화 능력과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완벽하진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않아도 이해할 수 있을 정도의 독해 능력을 목표로 공부할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공부는 꾸준히 해야 한다고 생각하긴 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학군단 특성상 임관 후 자기개발 시간이 많다는 점을 활용하여 군대에서 가장 하고 싶은 활동입니다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89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매력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오기 전 나의 생활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자기를 즐겁게 하는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사람과 공유하고 싶은 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뒤 내 모습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희망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준비 상태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계획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대학 생활 동안의 계획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2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3201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이번 학기의 소프트웨어 공학을 통해 앞으로의 다양한 프로젝트를 할 때 어떻게 해야 하는지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프로젝트 기법과 도구들을 어떻게 사용하는지에 대해 알아보고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많은 프로젝트를 하다 보면 프로젝트 매니저를 많이 맡게 되는데 어떻게 하면 성공적인 프로젝트를 할 수 있을지에 대해 알아보고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프로젝트를 하다 보면 시간이 부족하거나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능력이 부족하거나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막막할 때가 많은데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해결하고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수업 시간에 배운 것을 소프트웨어 공학 시간에 같은 팀을 맡게 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‘Blossom’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팀원들과 함께 토의하며 성공적인 프로젝트를 해보고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여태까지의 프로젝트를 하면서 부족한 느낌이 많이 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과연 이 프로젝트들이 나에게 도움이 되는지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나아가 내 미래에 상관이 있는지에 대한 의구심이 많이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소프트웨어 공학 수업을 통해 앞서 말한 의구심들을 해결하고 좀 더 나은 프로젝트 매니저가 될 수 있는 계기가 되었으면 좋겠습니다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2069589"/>
            <a:ext cx="2947405" cy="21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결심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불가피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인생을 살다 보면 하고 싶지 않지만 불가피하게 해야 하는 일들이 있다고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앞으로의 계획에서 언급한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외국어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것들이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이러한 불가피한 것들을 앞으로는 피하지 않고 직면할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저의 매력도를 높여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사람들에게 제가 꼭 필요한 사람이라는 것을 증명하고 싶습니다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7" y="2075559"/>
            <a:ext cx="2947406" cy="2108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426" y="4183829"/>
            <a:ext cx="851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 필요하지만 남들이 하고 싶어 하지 않는 일들을 앞으로의 제 삶에 있어서 먼저 나서서 수행할 생각입니다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비록 사소한 일들이라도 열심히 하면 결국에는 누군가 알아줄 것이라고 생각합니다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생각을 명심하여 항상 열심히 하는 사람이 되도록 노력할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0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63634" y="551101"/>
            <a:ext cx="7207600" cy="292167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1917" y="1022297"/>
            <a:ext cx="2417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나의 매력</a:t>
            </a:r>
            <a:endParaRPr lang="en-US" altLang="ko-K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159" y="791464"/>
            <a:ext cx="7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0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오기 전 나의 생활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심리학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85105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오기 전 저의 삶은 심리학에 흥미가 넘쳐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평소 책 읽는 것을 좋아해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인문학 책을 많이 읽곤 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그중 심리학에 대한 관심이 지대해서 사실 심리학과를 지원하려고 고민했던 시절도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관심은 심리학을 알리자는 취지에서 시작한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싸이콜로知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심리학 신문 동아리를 창설하고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편집부장을 자처하는 계기가 됐습니다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동아리를 창설할 땐 컴퓨터 관련 쪽으로 진로를 결정한 터라 부담감이 있었지만 컴퓨터 보안과 범죄 심리학이 절묘하게 조화를 이룰 수 있다는 생각이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처음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부를 제작하는 상황이 오자 기초 틀을 어떻게 할지 막막했고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의견 차이도 많았습니다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서로의 좋은 의견만 반영하니 갈수록 성장했고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학교에서 무려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넘는 사람들이 신문을 구독하게 됐습니다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활동을 계기로 제가 원하는 방식만큼 상대방이 원하는 방식을 수용하고 참조하게 된다면 일을 성공적으로 끝마칠 수 있다는 것을 느꼈습니다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또래상담 동아리를 진행한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애플데이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행사를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애플데이란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화해하고 싶고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용서받고 싶은 친구에게 편지를 쓰면 대신 전해주는 행사였습니다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처음에는 직접 하는 사과가 아닌 남을 통한 사과가 과연 진심이 느껴질지에 대한 걱정이 앞섰지만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실제로 편지를 전해주고 난 뒤 화해한 친구들이 정말 많았고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그에 보람을 느꼈습니다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 또한 잘못을 한다면 그 점을 인정하고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사과하는 작은 용기가 화해를 하는 열쇠라는 점을 느낄 수 있는 활동이었습니다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3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오기 전 나의 생활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검도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꾸준히 운동하는 것을 좋아합니다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다양한 운동을 해봤었는데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무술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 격투기라 불리는 태권도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유도 같은 운동을 좋아했습니다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그중 검도를 가장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좋아했었는데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시작은 고등학교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때였습니다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한창 공부할 시기라 불리는 고등학생 때 운동을 시작하기엔 주변 눈치가 많이 보였지만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스트레스를 풀어줄 무언가는 꼭 필요하다고 느꼈고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공부를 소홀히 하지 않는 대신 운동을 다니겠다고 다짐했습니다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2426" y="4183829"/>
            <a:ext cx="8510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저의 흥미에서 비롯된 끈기와 노력은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대학 검도 연맹전 준우승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영광으로 돌아왔습니다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어떤 일이든 꾸준히 하면 결국은 좋은 결과가 이어진다는 것을 알았습니다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상명대학교에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들어오자마자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검도 동아리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자하랑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가입해서 운동 부장이라는 직책을 맡은 후 좋은 인연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사랑스러운 연인을 검도 동아리를 통해 알게 되어서 저에겐 기억에 남을 수밖에 없는 활동이었습니다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84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119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 err="1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Inyro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동아리 선배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동기들끼리 참가한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‘SoC Robot War’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대회에서는 팀장을 도맡으며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개월이 걸린 여태까지 대학 생활에 있어서 가장 큰 프로젝트를 하게 되었던 점이 정말 좋았습니다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대회는 로봇들의 태권도 겨루기로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 로봇을 인식해서 때리는 것을 목표로 하는 대회였습니다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저는 팀에서 팀장 및 모션 부분을 담당하여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전체적으로는 팀원들 간의 의견 조율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문서 작성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발표를 담당하고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부분적으로는 로봇의 모션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담당하여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로봇의 걷기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발차기 등 여러 가지 모션을 제작하고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팀원들과 공유하여 더 좋은 모션이 나오는 결과를 유도했습니다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결국 팀원들 과의 의견 공유들은 더 나은 소프트웨어가 되었고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로봇워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 SoC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태권로봇 부문 은상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쾌거를 이룰 수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26" y="2075560"/>
            <a:ext cx="564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학년이 되고 더 심화된 전공 수업을 듣다 보니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동기생들과 함께 지식을 나누고 싶은 마음이 커졌고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자연스럽게 학과 동아리에 대한 관심으로 이어졌습니다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유일한 학과 동아리였던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Inyro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로봇 프로그래밍 동아리에 가입하게 됐습니다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동아리 생활은 멘토링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로봇 및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대회 등 다양한 활동을 하였는데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후배에게 멘토링을 하면서 후배의 부족한 점을 보완해주기도 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저의 부족한 점을 깨달으며 저 또한 발전해 나갈 수 있었던 계기가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7" cy="21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</a:t>
            </a:r>
            <a:r>
              <a:rPr lang="en-US" altLang="ko-KR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SELab</a:t>
            </a:r>
            <a:r>
              <a:rPr lang="en-US" altLang="ko-KR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., All rights reserved.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5" y="1198398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학생군사교육단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426" y="4322329"/>
            <a:ext cx="8510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겨울 방학에 있었던 기초군사훈련을 통해 동기들과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어려운 훈련을 받으며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전우애와 협동심을 기를 수 있었고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덤으로 강인한 체력도 기를 수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학군단 생활을 시작한 지 한 달 밖에 되지 않았지만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후회하지 않을 선택이라고 생각하고 대한민국 국가와 국민의 안전을 위해 영광스럽게 활동할 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26" y="2075560"/>
            <a:ext cx="5644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 생활 중 대한민국 남성의 경우 모두 해야 하는 병역의 의무에 대해 고민이 많이 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그러던 와중 학군단이라는 조직을 알게 되었고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장교로 임관할 수 있다는 사실이 매력적이어서 활동을 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학군단으로서 할 수 있는 많은 혜택 중 특히 전공학과와 연계된 병과로 근무 가능하다는 점이 관심이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해서 학군단 생활을 시작하니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크지 않았던 애국심과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국가관이 한층 높아지고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장교로서 복무할 수 있다는 자긍심이 생겼습니다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자기를 즐겁게 하는 것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연인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2075560"/>
            <a:ext cx="5644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여자친구와 연인으로서 처음 만난 날입니다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시작은 앞서 말한 검도 동아리에서 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후배 간에 만나서 같이 운동도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식사 및 영화도 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호감을 느껴 사귀게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무엇보다도 서로 취미가 같은 점이 가장 좋았습니다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공통된 취미로 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영화가 있었는데 취미가 같다 보니 데이트할 때마다 즐겁게 만날 수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둘 다 운동을 좋아하다 보니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검도도 했었고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자전거도 타러 다니고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배드민턴 치는 것을 즐깁니다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308402"/>
            <a:ext cx="851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같이 피시방에 가서 게임을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한다거나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영화관에서 영화를 보곤 하는데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연인과 함께 하는 행동들이라 그런지 항상 즐겁게 보내고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고등학생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때까지만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해도 관광지를 가본 적이 없었는데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여자친구를 사귀면서 남산타워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숲 등 여러 명소들을 같이 가보고 구경하며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세상을 조금 더 넓게 바라볼 수 있던 계기가 됐습니다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연인이란 힘들 때 기댈 수 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서로를 우선순위에 두어 제 인생에 있어서 가장 큰 버팀목이 된다고 느껴집니다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2075560"/>
            <a:ext cx="2947405" cy="2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자기를 즐겁게 하는 것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2017 SMU SELab., All rights reserved.</a:t>
            </a:r>
            <a:endParaRPr lang="en-US" altLang="ko-KR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8182947" y="448811"/>
            <a:ext cx="68006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aseline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2pPr>
            <a:lvl3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3pPr>
            <a:lvl4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4pPr>
            <a:lvl5pPr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5pPr>
            <a:lvl6pPr marL="4572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6pPr>
            <a:lvl7pPr marL="9144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7pPr>
            <a:lvl8pPr marL="13716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8pPr>
            <a:lvl9pPr marL="182880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B" pitchFamily="18" charset="-127"/>
                <a:ea typeface="HY울릉도B" pitchFamily="18" charset="-127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26" y="1198398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자전거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6" y="1852422"/>
            <a:ext cx="5644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본격적으로 자전거를 타기 시작한 지는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개월이 조금 안 돼서 타본 경험도 별로 없지만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탈 때마다 항상 즐겁고 받았던 스트레스가 풀리는 기분이었습니다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가까운 거리면 대중교통보다는 최대한 자전거를 이용하려고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학교도 자전거를 통해 통학 한 적이 있었는데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기대를 저버리지 않는 활동이었습니다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6" y="4183829"/>
            <a:ext cx="85105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고등학생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때까지만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아직까지도 제가 실질적으로 가장 많은 시간을 투자해 즐기는 취미는 게임이라고 할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여태까지 즐겼던 게임으로는 스타크래프트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리그오브레전드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메이플스토리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클래시오브클랜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많은 게임을 즐겼었지만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하스스톤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오버워치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모두 블리자드 사의 게임을 즐기고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97200" algn="just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97200" algn="just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게임을 좋아하다 보니 자연스럽게 주위 친구들도 모두 게임을 좋아하는 친구가 많고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희망도 게임 사에 취직하고 싶다는 생각이 많이 들었습니다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993" y="1198398"/>
            <a:ext cx="2947405" cy="21082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2425" y="3420582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cap="none" spc="0" dirty="0">
                <a:ln w="0">
                  <a:noFill/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endParaRPr lang="en-US" altLang="ko-KR" sz="3200" cap="none" spc="0" dirty="0">
              <a:ln w="0">
                <a:noFill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415472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2454</Words>
  <Application>Microsoft Office PowerPoint</Application>
  <PresentationFormat>화면 슬라이드 쇼(4:3)</PresentationFormat>
  <Paragraphs>219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2011 Template 2</vt:lpstr>
      <vt:lpstr>자기 소개</vt:lpstr>
      <vt:lpstr>[목차]</vt:lpstr>
      <vt:lpstr>PowerPoint 프레젠테이션</vt:lpstr>
      <vt:lpstr>대학 오기 전 나의 생활</vt:lpstr>
      <vt:lpstr>대학 오기 전 나의 생활</vt:lpstr>
      <vt:lpstr>대학 생활</vt:lpstr>
      <vt:lpstr>대학 생활</vt:lpstr>
      <vt:lpstr>자기를 즐겁게 하는 것</vt:lpstr>
      <vt:lpstr>자기를 즐겁게 하는 것</vt:lpstr>
      <vt:lpstr>다른 사람들과 공유하고 싶은 것</vt:lpstr>
      <vt:lpstr>다른 사람들과 공유하고 싶은 것</vt:lpstr>
      <vt:lpstr>PowerPoint 프레젠테이션</vt:lpstr>
      <vt:lpstr>미래 희망</vt:lpstr>
      <vt:lpstr>미래 희망</vt:lpstr>
      <vt:lpstr>현재의 준비 상태</vt:lpstr>
      <vt:lpstr>현재의 준비 상태</vt:lpstr>
      <vt:lpstr>PowerPoint 프레젠테이션</vt:lpstr>
      <vt:lpstr>남은 대학 생활 동안의 계획</vt:lpstr>
      <vt:lpstr>남은 대학 생활 동안의 계획</vt:lpstr>
      <vt:lpstr>나의 결심</vt:lpstr>
      <vt:lpstr>나의 결심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임현</dc:creator>
  <cp:lastModifiedBy>임현</cp:lastModifiedBy>
  <cp:revision>220</cp:revision>
  <cp:lastPrinted>2001-07-23T08:42:52Z</cp:lastPrinted>
  <dcterms:created xsi:type="dcterms:W3CDTF">2011-01-13T02:38:11Z</dcterms:created>
  <dcterms:modified xsi:type="dcterms:W3CDTF">2017-03-26T10:40:44Z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