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9" r:id="rId2"/>
    <p:sldId id="265" r:id="rId3"/>
    <p:sldId id="26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AEB8"/>
    <a:srgbClr val="A6C2CC"/>
    <a:srgbClr val="266C82"/>
    <a:srgbClr val="7F7F7F"/>
    <a:srgbClr val="379CBB"/>
    <a:srgbClr val="0E2830"/>
    <a:srgbClr val="225686"/>
    <a:srgbClr val="276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62" autoAdjust="0"/>
  </p:normalViewPr>
  <p:slideViewPr>
    <p:cSldViewPr snapToGrid="0">
      <p:cViewPr varScale="1">
        <p:scale>
          <a:sx n="84" d="100"/>
          <a:sy n="84" d="100"/>
        </p:scale>
        <p:origin x="133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8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075A-3C9E-41AC-8981-A520D7FBA88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DF300-51F1-4D6F-B07B-2A4BAAB7E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 방식 </a:t>
            </a:r>
            <a:r>
              <a:rPr lang="en-US" altLang="ko-KR" dirty="0"/>
              <a:t>4</a:t>
            </a:r>
            <a:r>
              <a:rPr lang="ko-KR" altLang="en-US" dirty="0"/>
              <a:t>개 필수 </a:t>
            </a:r>
            <a:r>
              <a:rPr lang="en-US" altLang="ko-KR" dirty="0"/>
              <a:t>(</a:t>
            </a:r>
            <a:r>
              <a:rPr lang="ko-KR" altLang="en-US" dirty="0"/>
              <a:t>강조할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DF300-51F1-4D6F-B07B-2A4BAAB7E5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6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809818" y="3760334"/>
            <a:ext cx="4651375" cy="3456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6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날짜를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 hasCustomPrompt="1"/>
          </p:nvPr>
        </p:nvSpPr>
        <p:spPr>
          <a:xfrm>
            <a:off x="636233" y="3079618"/>
            <a:ext cx="7824787" cy="5148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9" hasCustomPrompt="1"/>
          </p:nvPr>
        </p:nvSpPr>
        <p:spPr>
          <a:xfrm>
            <a:off x="3809905" y="4129302"/>
            <a:ext cx="4651200" cy="333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lang="ko-KR" altLang="en-US" sz="16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r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/>
              <a:t>작성자를 입력합니다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58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197804" y="6605321"/>
            <a:ext cx="269817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i="0" u="none" dirty="0">
                <a:latin typeface="+mn-ea"/>
                <a:ea typeface="+mn-ea"/>
              </a:rPr>
              <a:t>Copyright </a:t>
            </a:r>
            <a:r>
              <a:rPr lang="en-US" altLang="ko-KR" sz="900" i="0" u="none" dirty="0" smtClean="0">
                <a:latin typeface="+mn-ea"/>
                <a:ea typeface="+mn-ea"/>
              </a:rPr>
              <a:t>2017 </a:t>
            </a:r>
            <a:r>
              <a:rPr lang="en-US" altLang="ko-KR" sz="900" i="0" u="none" dirty="0">
                <a:latin typeface="+mn-ea"/>
                <a:ea typeface="+mn-ea"/>
              </a:rPr>
              <a:t>SMU </a:t>
            </a:r>
            <a:r>
              <a:rPr lang="en-US" altLang="ko-KR" sz="900" i="0" u="none" dirty="0" err="1">
                <a:latin typeface="+mn-ea"/>
                <a:ea typeface="+mn-ea"/>
              </a:rPr>
              <a:t>SELab</a:t>
            </a:r>
            <a:r>
              <a:rPr lang="en-US" altLang="ko-KR" sz="900" i="0" u="none" dirty="0">
                <a:latin typeface="+mn-ea"/>
                <a:ea typeface="+mn-ea"/>
              </a:rPr>
              <a:t>., All rights reserved.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185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38"/>
          <p:cNvSpPr>
            <a:spLocks noChangeShapeType="1"/>
          </p:cNvSpPr>
          <p:nvPr userDrawn="1"/>
        </p:nvSpPr>
        <p:spPr bwMode="auto">
          <a:xfrm>
            <a:off x="280988" y="508617"/>
            <a:ext cx="8582025" cy="0"/>
          </a:xfrm>
          <a:prstGeom prst="line">
            <a:avLst/>
          </a:prstGeom>
          <a:noFill/>
          <a:ln w="25400">
            <a:solidFill>
              <a:srgbClr val="0E283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280988" y="89210"/>
            <a:ext cx="5450739" cy="419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 flipV="1">
            <a:off x="711518" y="6731661"/>
            <a:ext cx="5486285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8895978" y="6731661"/>
            <a:ext cx="248656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6197803" y="6616245"/>
            <a:ext cx="2698175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b="0" i="0" u="none" dirty="0">
                <a:latin typeface="+mj-ea"/>
                <a:ea typeface="+mj-ea"/>
              </a:rPr>
              <a:t>Copyright </a:t>
            </a:r>
            <a:r>
              <a:rPr lang="en-US" altLang="ko-KR" sz="900" b="0" i="0" u="none" dirty="0" smtClean="0">
                <a:latin typeface="+mj-ea"/>
                <a:ea typeface="+mj-ea"/>
              </a:rPr>
              <a:t>2017 </a:t>
            </a:r>
            <a:r>
              <a:rPr lang="en-US" altLang="ko-KR" sz="900" b="0" i="0" u="none" dirty="0">
                <a:latin typeface="+mj-ea"/>
                <a:ea typeface="+mj-ea"/>
              </a:rPr>
              <a:t>SMU </a:t>
            </a:r>
            <a:r>
              <a:rPr lang="en-US" altLang="ko-KR" sz="900" b="0" i="0" u="none" dirty="0" err="1">
                <a:latin typeface="+mj-ea"/>
                <a:ea typeface="+mj-ea"/>
              </a:rPr>
              <a:t>SELab</a:t>
            </a:r>
            <a:r>
              <a:rPr lang="en-US" altLang="ko-KR" sz="900" b="0" i="0" u="none" dirty="0">
                <a:latin typeface="+mj-ea"/>
                <a:ea typeface="+mj-ea"/>
              </a:rPr>
              <a:t>., All rights reserved.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0" y="6731661"/>
            <a:ext cx="280988" cy="0"/>
          </a:xfrm>
          <a:prstGeom prst="line">
            <a:avLst/>
          </a:prstGeom>
          <a:ln w="19050">
            <a:solidFill>
              <a:srgbClr val="266C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280988" y="6605321"/>
            <a:ext cx="430530" cy="252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A8FFA316-20F6-4285-81E6-F245177C7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80987" y="624033"/>
            <a:ext cx="8582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854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16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179388" indent="-179388" algn="l" defTabSz="914400" rtl="0" eaLnBrk="1" latinLnBrk="1" hangingPunct="1">
        <a:lnSpc>
          <a:spcPct val="90000"/>
        </a:lnSpc>
        <a:spcBef>
          <a:spcPts val="1000"/>
        </a:spcBef>
        <a:buClr>
          <a:srgbClr val="266C82"/>
        </a:buClr>
        <a:buSzPct val="135000"/>
        <a:buFont typeface="Wingdings" panose="05000000000000000000" pitchFamily="2" charset="2"/>
        <a:buChar char="§"/>
        <a:defRPr lang="ko-KR" altLang="en-US" sz="14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4500" indent="-180975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3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3275" indent="-179388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ko-KR" altLang="en-US" sz="11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076325" indent="-179388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000" kern="12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255713" indent="-179388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lang="ko-KR" altLang="en-US" sz="1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636497" y="2160855"/>
            <a:ext cx="7824787" cy="698323"/>
          </a:xfrm>
        </p:spPr>
        <p:txBody>
          <a:bodyPr/>
          <a:lstStyle/>
          <a:p>
            <a:r>
              <a:rPr lang="ko-KR" altLang="en-US" sz="2400" dirty="0"/>
              <a:t>요구사항 변경 및 변경 가이드라인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636496" y="3081009"/>
            <a:ext cx="7824787" cy="257416"/>
          </a:xfrm>
        </p:spPr>
        <p:txBody>
          <a:bodyPr anchor="t"/>
          <a:lstStyle/>
          <a:p>
            <a:pPr algn="r"/>
            <a:r>
              <a:rPr lang="en-US" altLang="ko-KR" sz="1600" dirty="0" smtClean="0">
                <a:solidFill>
                  <a:srgbClr val="9EAEB8"/>
                </a:solidFill>
              </a:rPr>
              <a:t>2017-05-31</a:t>
            </a:r>
            <a:endParaRPr lang="ko-KR" altLang="en-US" sz="1600" dirty="0">
              <a:solidFill>
                <a:srgbClr val="9EA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요구사항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0988" y="1309096"/>
            <a:ext cx="5853805" cy="51089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52525"/>
                </a:solidFill>
                <a:latin typeface="맑은 고딕" panose="020B0503020000020004" pitchFamily="50" charset="-127"/>
              </a:rPr>
              <a:t>기본 요구사항</a:t>
            </a:r>
            <a:endParaRPr lang="en-US" altLang="ko-KR" b="1" dirty="0">
              <a:solidFill>
                <a:srgbClr val="252525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700" b="1" dirty="0">
              <a:solidFill>
                <a:srgbClr val="252525"/>
              </a:solidFill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수강하는 과목을 등록할 수 있다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과목 관련 정보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	-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과목 명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담당 교수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강의 요일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수강 년도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solidFill>
                  <a:srgbClr val="252525"/>
                </a:solidFill>
                <a:latin typeface="맑은 고딕" panose="020B0503020000020004" pitchFamily="50" charset="-127"/>
              </a:rPr>
              <a:t>학기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</a:b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예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소프트웨어공학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 err="1">
                <a:solidFill>
                  <a:srgbClr val="252525"/>
                </a:solidFill>
                <a:latin typeface="맑은 고딕" panose="020B0503020000020004" pitchFamily="50" charset="-127"/>
              </a:rPr>
              <a:t>한혁수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월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/2-5pm, 2016/1, </a:t>
            </a:r>
            <a:endParaRPr lang="en-US" altLang="ko-KR" sz="1200" dirty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과목 별로 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To do </a:t>
            </a: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항목을 등록하여 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To do List</a:t>
            </a: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를 작성할 수 있다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rgbClr val="252525"/>
                </a:solidFill>
                <a:latin typeface="맑은 고딕" panose="020B0503020000020004" pitchFamily="50" charset="-127"/>
              </a:rPr>
              <a:t>To 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do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항목 정보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:</a:t>
            </a:r>
            <a:b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	- To do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항목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명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마감 기한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실제 마감일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완료 여부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중요 여부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</a:b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예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요구사항명세서 작성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2016/04/30, 2016/04/15, O, (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중요 여부</a:t>
            </a:r>
            <a:r>
              <a:rPr lang="en-US" altLang="ko-KR" sz="1200" dirty="0" smtClean="0">
                <a:solidFill>
                  <a:srgbClr val="252525"/>
                </a:solidFill>
                <a:latin typeface="맑은 고딕" panose="020B0503020000020004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*)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완료된 항목에 대해서는 숨기기가 가능해야 하며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다시 보이기도 가능해야 한다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</a:rPr>
              <a:t>.</a:t>
            </a:r>
            <a:endParaRPr lang="en-US" altLang="ko-KR" sz="1200" b="1" dirty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중요 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To do </a:t>
            </a: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항목에는 별도 표시가 가능하다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To do </a:t>
            </a: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항목들의 추가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삭제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변경이 가능하다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To do List</a:t>
            </a: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는 정렬이 가능하다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정렬 방식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: </a:t>
            </a: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과목 명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마감 기한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실제 마감일</a:t>
            </a:r>
            <a:r>
              <a:rPr lang="en-US" altLang="ko-KR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252525"/>
                </a:solidFill>
                <a:latin typeface="맑은 고딕" panose="020B0503020000020004" pitchFamily="50" charset="-127"/>
              </a:rPr>
              <a:t>완료 여부</a:t>
            </a:r>
            <a:endParaRPr lang="en-US" altLang="ko-KR" sz="1200" dirty="0">
              <a:solidFill>
                <a:srgbClr val="252525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73610" y="692242"/>
            <a:ext cx="57967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ko-KR" altLang="en-US" sz="2000" dirty="0"/>
              <a:t>대학생을 위한 과목별 </a:t>
            </a:r>
            <a:r>
              <a:rPr lang="en-US" altLang="ko-KR" sz="2000" b="1" dirty="0"/>
              <a:t>To do List </a:t>
            </a:r>
            <a:r>
              <a:rPr lang="ko-KR" altLang="en-US" sz="2000" b="1" dirty="0"/>
              <a:t>관리 프로그램</a:t>
            </a:r>
            <a:r>
              <a:rPr lang="en-US" altLang="ko-KR" sz="2000" b="1" dirty="0"/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34545" y="1309096"/>
            <a:ext cx="2522955" cy="51089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252525"/>
                </a:solidFill>
                <a:latin typeface="맑은 고딕" panose="020B0503020000020004" pitchFamily="50" charset="-127"/>
              </a:rPr>
              <a:t>팀 별 추가 요구사항</a:t>
            </a:r>
            <a:endParaRPr lang="en-US" altLang="ko-KR" b="1" dirty="0">
              <a:solidFill>
                <a:srgbClr val="252525"/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500" b="1" dirty="0">
              <a:solidFill>
                <a:srgbClr val="252525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) 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알림 기능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,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중요도 단계 별 표현 기능</a:t>
            </a: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252525"/>
                </a:solidFill>
                <a:latin typeface="맑은 고딕" panose="020B0503020000020004" pitchFamily="50" charset="-127"/>
              </a:rPr>
              <a:t>...</a:t>
            </a:r>
            <a:endParaRPr lang="en-US" altLang="ko-KR" sz="900" dirty="0">
              <a:solidFill>
                <a:srgbClr val="252525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98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요구사항</a:t>
            </a:r>
            <a:r>
              <a:rPr lang="en-US" altLang="ko-KR" dirty="0"/>
              <a:t> </a:t>
            </a:r>
            <a:r>
              <a:rPr lang="ko-KR" altLang="en-US" dirty="0"/>
              <a:t>적용 프로세스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FA316-20F6-4285-81E6-F245177C78FC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80987" y="624033"/>
            <a:ext cx="8582025" cy="499055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변경된 요구사항을</a:t>
            </a:r>
            <a:r>
              <a:rPr lang="en-US" altLang="ko-KR" b="1" dirty="0"/>
              <a:t> </a:t>
            </a:r>
            <a:r>
              <a:rPr lang="en-US" altLang="ko-KR" b="1" dirty="0" err="1" smtClean="0"/>
              <a:t>Redmine</a:t>
            </a:r>
            <a:r>
              <a:rPr lang="ko-KR" altLang="en-US" b="1" dirty="0" smtClean="0"/>
              <a:t>에서 일감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새기능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으로 추가 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해당 일감 상태를 신규로 </a:t>
            </a:r>
            <a:r>
              <a:rPr lang="ko-KR" altLang="en-US" dirty="0" smtClean="0"/>
              <a:t>설정 </a:t>
            </a:r>
            <a:r>
              <a:rPr lang="en-US" altLang="ko-KR" dirty="0"/>
              <a:t>&amp; </a:t>
            </a:r>
            <a:r>
              <a:rPr lang="ko-KR" altLang="en-US" dirty="0" smtClean="0"/>
              <a:t>본문 내용에 </a:t>
            </a:r>
            <a:r>
              <a:rPr lang="ko-KR" altLang="en-US" dirty="0"/>
              <a:t>변경에 대한 내용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2017.06.01 </a:t>
            </a:r>
            <a:r>
              <a:rPr lang="ko-KR" altLang="en-US" dirty="0" smtClean="0"/>
              <a:t>조교의 요구사항 변경 요청 접수 </a:t>
            </a:r>
            <a:r>
              <a:rPr lang="en-US" altLang="ko-KR" dirty="0" smtClean="0"/>
              <a:t>– ‘</a:t>
            </a:r>
            <a:r>
              <a:rPr lang="ko-KR" altLang="en-US" dirty="0" smtClean="0"/>
              <a:t>완료 항목에 대해서 숨기기 및 보이기 가능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기능 추가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요구사항 변경에 대해 전 팀원이 확인 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댓글 작성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100" dirty="0" smtClean="0"/>
              <a:t>(</a:t>
            </a:r>
            <a:r>
              <a:rPr lang="ko-KR" altLang="en-US" sz="1100" dirty="0" smtClean="0"/>
              <a:t>팀 전체의 요구사항 변경 상황에 대한 파악을 위함</a:t>
            </a:r>
            <a:r>
              <a:rPr lang="en-US" altLang="ko-KR" sz="1100" dirty="0" smtClean="0"/>
              <a:t>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확인 완료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전 팀원의 확인이 끝나면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요구사항 명세서 수정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수정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(Commit Message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Redmine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/>
              <a:t>해당 </a:t>
            </a:r>
            <a:r>
              <a:rPr lang="en-US" altLang="ko-KR" b="1" u="sng" dirty="0"/>
              <a:t>#</a:t>
            </a:r>
            <a:r>
              <a:rPr lang="ko-KR" altLang="en-US" b="1" u="sng" dirty="0"/>
              <a:t>이슈 </a:t>
            </a:r>
            <a:r>
              <a:rPr lang="ko-KR" altLang="en-US" b="1" u="sng" dirty="0" smtClean="0"/>
              <a:t>번호</a:t>
            </a:r>
            <a:r>
              <a:rPr lang="en-US" altLang="ko-KR" b="1" u="sng" dirty="0" smtClean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#1312 </a:t>
            </a:r>
            <a:r>
              <a:rPr lang="ko-KR" altLang="en-US" dirty="0"/>
              <a:t>요구사항 변경 요청으로 인한 수정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err="1" smtClean="0"/>
              <a:t>Redmine</a:t>
            </a:r>
            <a:r>
              <a:rPr lang="ko-KR" altLang="en-US" b="1" dirty="0" smtClean="0"/>
              <a:t>에서 일감 흐름을 </a:t>
            </a:r>
            <a:r>
              <a:rPr lang="en-US" altLang="ko-KR" b="1" dirty="0"/>
              <a:t>“</a:t>
            </a:r>
            <a:r>
              <a:rPr lang="ko-KR" altLang="en-US" b="1" u="sng" dirty="0"/>
              <a:t>설계</a:t>
            </a:r>
            <a:r>
              <a:rPr lang="en-US" altLang="ko-KR" b="1" dirty="0"/>
              <a:t>”</a:t>
            </a:r>
            <a:r>
              <a:rPr lang="ko-KR" altLang="en-US" b="1" dirty="0"/>
              <a:t>로 변경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설계서를 수정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Push (Commit </a:t>
            </a:r>
            <a:r>
              <a:rPr lang="en-US" altLang="ko-KR" dirty="0"/>
              <a:t>Message</a:t>
            </a:r>
            <a:r>
              <a:rPr lang="ko-KR" altLang="en-US" dirty="0"/>
              <a:t>에 </a:t>
            </a:r>
            <a:r>
              <a:rPr lang="en-US" altLang="ko-KR" dirty="0" err="1" smtClean="0"/>
              <a:t>Redmine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b="1" u="sng" dirty="0"/>
              <a:t>#</a:t>
            </a:r>
            <a:r>
              <a:rPr lang="ko-KR" altLang="en-US" b="1" u="sng" dirty="0" err="1"/>
              <a:t>이슈번호</a:t>
            </a:r>
            <a:r>
              <a:rPr lang="en-US" altLang="ko-KR" u="sng" dirty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err="1" smtClean="0"/>
              <a:t>Redmine</a:t>
            </a:r>
            <a:r>
              <a:rPr lang="ko-KR" altLang="en-US" b="1" dirty="0" smtClean="0"/>
              <a:t>에서</a:t>
            </a:r>
            <a:r>
              <a:rPr lang="en-US" altLang="ko-KR" b="1" dirty="0" smtClean="0"/>
              <a:t> </a:t>
            </a:r>
            <a:r>
              <a:rPr lang="ko-KR" altLang="en-US" b="1" dirty="0"/>
              <a:t>일감 흐름 </a:t>
            </a:r>
            <a:r>
              <a:rPr lang="en-US" altLang="ko-KR" b="1" dirty="0"/>
              <a:t>“</a:t>
            </a:r>
            <a:r>
              <a:rPr lang="ko-KR" altLang="en-US" b="1" u="sng" dirty="0"/>
              <a:t>구현</a:t>
            </a:r>
            <a:r>
              <a:rPr lang="en-US" altLang="ko-KR" b="1" dirty="0"/>
              <a:t>”</a:t>
            </a:r>
            <a:r>
              <a:rPr lang="ko-KR" altLang="en-US" b="1" dirty="0"/>
              <a:t>으로 변경</a:t>
            </a:r>
            <a:endParaRPr lang="en-US" altLang="ko-KR" b="1" dirty="0"/>
          </a:p>
          <a:p>
            <a:pPr lvl="1"/>
            <a:r>
              <a:rPr lang="ko-KR" altLang="en-US" dirty="0" smtClean="0"/>
              <a:t>코드를 수정 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(Commit </a:t>
            </a:r>
            <a:r>
              <a:rPr lang="en-US" altLang="ko-KR" dirty="0"/>
              <a:t>Message</a:t>
            </a:r>
            <a:r>
              <a:rPr lang="ko-KR" altLang="en-US" dirty="0"/>
              <a:t>에 </a:t>
            </a:r>
            <a:r>
              <a:rPr lang="en-US" altLang="ko-KR" dirty="0" err="1" smtClean="0"/>
              <a:t>Redmine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b="1" u="sng" dirty="0"/>
              <a:t>#</a:t>
            </a:r>
            <a:r>
              <a:rPr lang="ko-KR" altLang="en-US" b="1" u="sng" dirty="0" err="1"/>
              <a:t>이슈번호</a:t>
            </a:r>
            <a:r>
              <a:rPr lang="en-US" altLang="ko-KR" u="sng" dirty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987" y="5978105"/>
            <a:ext cx="5428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66C82"/>
                </a:solidFill>
                <a:latin typeface="맑은 고딕" pitchFamily="50" charset="-127"/>
                <a:ea typeface="맑은 고딕" pitchFamily="50" charset="-127"/>
              </a:rPr>
              <a:t>*)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위에서 언급한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이슈번호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400" b="1" u="sng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필수적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으로 같이 작성이 되어야 함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요구사항 변경에 대한 모든 문서와 일감 흐름의 추적성을 위하여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628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Lab 글꼴">
      <a:majorFont>
        <a:latin typeface="times"/>
        <a:ea typeface="맑은 고딕"/>
        <a:cs typeface=""/>
      </a:majorFont>
      <a:minorFont>
        <a:latin typeface="time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sz="1200" dirty="0" err="1">
            <a:solidFill>
              <a:srgbClr val="252525"/>
            </a:solidFill>
            <a:latin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19050"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2" id="{35769AEB-0D4A-452F-8C25-18EBB6627882}" vid="{F7BCEF93-026F-4E8A-A3B5-7C8A6E0CAB1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SELab_template_20160218</Template>
  <TotalTime>2916</TotalTime>
  <Words>122</Words>
  <Application>Microsoft Office PowerPoint</Application>
  <PresentationFormat>화면 슬라이드 쇼(4:3)</PresentationFormat>
  <Paragraphs>40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HY울릉도M</vt:lpstr>
      <vt:lpstr>time</vt:lpstr>
      <vt:lpstr>맑은 고딕</vt:lpstr>
      <vt:lpstr>Arial</vt:lpstr>
      <vt:lpstr>Wingdings</vt:lpstr>
      <vt:lpstr>Office 테마</vt:lpstr>
      <vt:lpstr>PowerPoint 프레젠테이션</vt:lpstr>
      <vt:lpstr>변경 요구사항</vt:lpstr>
      <vt:lpstr>변경 요구사항 적용 프로세스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seungwon Oh</dc:creator>
  <cp:lastModifiedBy>SELab</cp:lastModifiedBy>
  <cp:revision>125</cp:revision>
  <dcterms:created xsi:type="dcterms:W3CDTF">2016-02-28T04:54:39Z</dcterms:created>
  <dcterms:modified xsi:type="dcterms:W3CDTF">2017-05-31T07:04:38Z</dcterms:modified>
</cp:coreProperties>
</file>