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1" r:id="rId12"/>
    <p:sldId id="282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3" d="100"/>
          <a:sy n="63" d="100"/>
        </p:scale>
        <p:origin x="1512" y="6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5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51223011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Design_6_blossom.pptx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2.0.0.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Blossom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65254846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Design_6_blossom.pptx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2.0.0.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Blossom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417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Blossom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Blossom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3" r:id="rId3"/>
    <p:sldLayoutId id="2147483662" r:id="rId4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7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Blossom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011695"/>
              </p:ext>
            </p:extLst>
          </p:nvPr>
        </p:nvGraphicFramePr>
        <p:xfrm>
          <a:off x="121299" y="811958"/>
          <a:ext cx="8879334" cy="3362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LoginSolutionB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로그인 문제 해결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</a:t>
                      </a:r>
                      <a:r>
                        <a:rPr lang="en-US" altLang="ko-KR" sz="1600" dirty="0" err="1"/>
                        <a:t>LoginProblemC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void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찾는 클래스를 호출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mailpushButton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메일 보냄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mailLabel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이메일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mailTextField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이메일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011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51787"/>
              </p:ext>
            </p:extLst>
          </p:nvPr>
        </p:nvGraphicFramePr>
        <p:xfrm>
          <a:off x="121299" y="811958"/>
          <a:ext cx="8879334" cy="3029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PasswdCheckB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비밀번호 확인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pwcheckLabel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확인 텍스트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yesButton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확인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433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34127"/>
              </p:ext>
            </p:extLst>
          </p:nvPr>
        </p:nvGraphicFramePr>
        <p:xfrm>
          <a:off x="121299" y="811958"/>
          <a:ext cx="8879334" cy="3029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NoUserB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일치하는 정보가 없음을 보여주는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nouserLabel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일치하는 정보 </a:t>
                      </a:r>
                      <a:r>
                        <a:rPr lang="en-US" altLang="ko-KR" sz="1400" dirty="0"/>
                        <a:t>X </a:t>
                      </a:r>
                      <a:r>
                        <a:rPr lang="ko-KR" altLang="en-US" sz="1400" dirty="0"/>
                        <a:t>텍스트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yesButton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확인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693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899942"/>
              </p:ext>
            </p:extLst>
          </p:nvPr>
        </p:nvGraphicFramePr>
        <p:xfrm>
          <a:off x="222938" y="914400"/>
          <a:ext cx="8445981" cy="4387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2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825467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901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MemberInfoE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4023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회원정보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779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Entity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316992"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9335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MemberInfoE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MemberInfoE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009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5539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userEmail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이메일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113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111089"/>
              </p:ext>
            </p:extLst>
          </p:nvPr>
        </p:nvGraphicFramePr>
        <p:xfrm>
          <a:off x="181138" y="895040"/>
          <a:ext cx="8767052" cy="520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SubjectInfoE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정보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Entity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10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8402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SubjectInfoE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SubjectInfoE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SubjectName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이름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SubjectPro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담당 교수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SubjectDay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[]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요일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SubjectTime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[]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시간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SubjectYear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년도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SubjectSemes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학기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SubjectCredit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학점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397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903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334372"/>
              </p:ext>
            </p:extLst>
          </p:nvPr>
        </p:nvGraphicFramePr>
        <p:xfrm>
          <a:off x="181138" y="895040"/>
          <a:ext cx="8767052" cy="457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ListInfoE</a:t>
                      </a:r>
                      <a:endParaRPr lang="en-US" altLang="ko-KR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정보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Entity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8402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ListInfoE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ListInfoC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FieldName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항목명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DeadLine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마감기한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-Importance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ImporExpress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별도 표시 여부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-Credit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학점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14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63486"/>
              </p:ext>
            </p:extLst>
          </p:nvPr>
        </p:nvGraphicFramePr>
        <p:xfrm>
          <a:off x="321929" y="862700"/>
          <a:ext cx="8445981" cy="5421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2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825467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4496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MemberDBC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4636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등록된 멤버들을 저장하기 위한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4355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365317"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9598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MemberTable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(String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ID,</a:t>
                      </a:r>
                    </a:p>
                    <a:p>
                      <a:pPr algn="ctr" latinLnBrk="1"/>
                      <a:r>
                        <a:rPr lang="en-US" altLang="ko-KR" sz="140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Stirng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40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Passward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 Email)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void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데이터베이스 멤버 테이블에 멤버 정보를 입력해</a:t>
                      </a:r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넣는 메소드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5126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4891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-conn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Connection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데이터베이스 접속 정보를 저장하기 위한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46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pstmt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PreparedStatement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명령을 전송할 수 있는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45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ResultSet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명령의 결과를 담은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5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명령문을 </a:t>
                      </a:r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저장해놓기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위한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853545"/>
                  </a:ext>
                </a:extLst>
              </a:tr>
              <a:tr h="45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-in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Scanner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입력을 받기 위한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496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606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995176"/>
              </p:ext>
            </p:extLst>
          </p:nvPr>
        </p:nvGraphicFramePr>
        <p:xfrm>
          <a:off x="321929" y="862312"/>
          <a:ext cx="8445981" cy="542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2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825467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4507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869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리스트를 정보를 저장하는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0045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365317">
                <a:tc rowSpan="9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8991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05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ListTable</a:t>
                      </a:r>
                      <a:endParaRPr lang="en-US" altLang="ko-KR" sz="105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05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(String </a:t>
                      </a:r>
                      <a:r>
                        <a:rPr lang="en-US" altLang="ko-KR" sz="105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CourName</a:t>
                      </a:r>
                      <a:r>
                        <a:rPr lang="en-US" altLang="ko-KR" sz="105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String </a:t>
                      </a:r>
                      <a:r>
                        <a:rPr lang="en-US" altLang="ko-KR" sz="105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CourProf</a:t>
                      </a:r>
                      <a:r>
                        <a:rPr lang="en-US" altLang="ko-KR" sz="105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en-US" altLang="ko-KR" sz="105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String </a:t>
                      </a:r>
                      <a:r>
                        <a:rPr lang="en-US" altLang="ko-KR" sz="105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CourDay</a:t>
                      </a:r>
                      <a:r>
                        <a:rPr lang="en-US" altLang="ko-KR" sz="105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String </a:t>
                      </a:r>
                      <a:r>
                        <a:rPr lang="en-US" altLang="ko-KR" sz="105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CourTie</a:t>
                      </a:r>
                      <a:r>
                        <a:rPr lang="en-US" altLang="ko-KR" sz="105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String </a:t>
                      </a:r>
                      <a:r>
                        <a:rPr lang="en-US" altLang="ko-KR" sz="105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CourYear</a:t>
                      </a:r>
                      <a:r>
                        <a:rPr lang="en-US" altLang="ko-KR" sz="105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String </a:t>
                      </a:r>
                      <a:r>
                        <a:rPr lang="en-US" altLang="ko-KR" sz="105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CourSeme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void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데이터베이스 리스트 테이블에 과목정보를 입력해</a:t>
                      </a:r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넣는 메소드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430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687559"/>
                  </a:ext>
                </a:extLst>
              </a:tr>
              <a:tr h="4217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4891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-conn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Connection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데이터베이스 접속 정보를 저장하기 위한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46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pstmt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PreparedStatement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명령을 전송할 수 있는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38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ResultSet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명령의 결과를 담은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3314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명령문을 </a:t>
                      </a:r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저장해놓기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위한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853545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-in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Scanner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입력을 받기 위한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496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421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038503"/>
              </p:ext>
            </p:extLst>
          </p:nvPr>
        </p:nvGraphicFramePr>
        <p:xfrm>
          <a:off x="311656" y="1022688"/>
          <a:ext cx="8445981" cy="4801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2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825467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901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JoinC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4023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회원가입을 하기 위한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779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316992"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7931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JoinC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Join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009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아이디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5539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비밀번호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userEmail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이메일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MemberDBC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MemberDB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463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740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726012"/>
              </p:ext>
            </p:extLst>
          </p:nvPr>
        </p:nvGraphicFramePr>
        <p:xfrm>
          <a:off x="414526" y="1036320"/>
          <a:ext cx="8445981" cy="3973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2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825467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901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LoginC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4023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로그인을 하기 위한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779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316992"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8709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LoginC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LoginC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009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786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inputID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입력받은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사용자 아이디</a:t>
                      </a:r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771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inputPassward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입력받은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사용자 비밀번호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553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-Success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로그인 성공여부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52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465350"/>
              </p:ext>
            </p:extLst>
          </p:nvPr>
        </p:nvGraphicFramePr>
        <p:xfrm>
          <a:off x="280988" y="1025525"/>
          <a:ext cx="8582024" cy="514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18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문서명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rename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 레이아웃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StartLogin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RegistCourse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ShowList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1.1.0.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RegistUser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LoginSolution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1.2.0.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Stereotype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Entity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Control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전체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황은선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1.2.1.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Boundary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명 수정 및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Attributes +, -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1.2.2.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Entity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Control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황은선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1.2.3.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Boundary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개요 및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Operations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938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1.3.0.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 전체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1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1.3.1.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PasswdCheckB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NouserB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추가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2311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1.4.0.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Design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6958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06 - 04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2.0.0.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 기능 추가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신준섭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946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107359"/>
              </p:ext>
            </p:extLst>
          </p:nvPr>
        </p:nvGraphicFramePr>
        <p:xfrm>
          <a:off x="214110" y="911060"/>
          <a:ext cx="8767052" cy="5423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9423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LoginProblemC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606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 분실 시 비밀번호를 찾는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632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76497"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75067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ReturnPassward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inputID,inputEmail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입력한 정보와 일치하는 회원정보가 있으면 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반환하는 메소드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80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LoginProblemC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LoginProblemC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60193"/>
                  </a:ext>
                </a:extLst>
              </a:tr>
              <a:tr h="4581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4613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inputID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사용자가 입력한 사용자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529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inputEmail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사용자가 입력한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 비밀번호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4581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userPassward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등록된 사용자 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581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-Correct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사용자가 입력한 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와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Email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 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일치하는 회원 정보가 있는지 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여부를 나타내는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725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841018"/>
              </p:ext>
            </p:extLst>
          </p:nvPr>
        </p:nvGraphicFramePr>
        <p:xfrm>
          <a:off x="181138" y="895040"/>
          <a:ext cx="8767052" cy="3440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CreditC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학점을 계산하는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CaltCredit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학점을 계산한다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ForGraduation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Final 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졸업이수학점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MyCredit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현재까지 이수한 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NeedCredit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졸업까지 필요한 학점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641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189160"/>
              </p:ext>
            </p:extLst>
          </p:nvPr>
        </p:nvGraphicFramePr>
        <p:xfrm>
          <a:off x="181138" y="895040"/>
          <a:ext cx="8767052" cy="535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InsertSubjectC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과목을 추가하는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1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36900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InsertSubjectC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추가 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6158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SubjectPlus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SubjectInfo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subdata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void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과목을 정보를 받아서 과목을 추가하는 메소드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034090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SubjectName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이름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SubjectPro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담당 교수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SubjectDay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[]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요일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SubjectTime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[]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시간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SubjectYear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년도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SubjectSemester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 학기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subdata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SubjectInfoC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과목정보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554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522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86695"/>
              </p:ext>
            </p:extLst>
          </p:nvPr>
        </p:nvGraphicFramePr>
        <p:xfrm>
          <a:off x="181138" y="895040"/>
          <a:ext cx="8767052" cy="4991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InsertListC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do 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추가하는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10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42010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InsertListC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InsertListC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4201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ListPlus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ListInfoC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listdata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void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 do list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정보를 받아서 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추가하는 메소드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856545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FieldName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항목명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DeadLine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마감기한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-Importance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중요도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ImporExpress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별도 표시 여부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-Credit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학점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listdata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ListInfoC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ListInfoC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900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010278"/>
              </p:ext>
            </p:extLst>
          </p:nvPr>
        </p:nvGraphicFramePr>
        <p:xfrm>
          <a:off x="181138" y="895040"/>
          <a:ext cx="8767052" cy="5437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ModifyListC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do 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수정하는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337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10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42010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ModifyListC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ModifyListC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4201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Modilist</a:t>
                      </a:r>
                      <a:endParaRPr lang="en-US" altLang="ko-KR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String </a:t>
                      </a:r>
                      <a:r>
                        <a:rPr lang="en-US" altLang="ko-KR" sz="140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FinishDay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 Finish,</a:t>
                      </a:r>
                    </a:p>
                    <a:p>
                      <a:pPr algn="ctr" latinLnBrk="1"/>
                      <a:r>
                        <a:rPr lang="en-US" altLang="ko-KR" sz="140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ListDBC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400" b="0" baseline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</a:t>
                      </a:r>
                      <a:r>
                        <a:rPr lang="en-US" altLang="ko-KR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void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수정하는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160851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FinishDay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실제 마감일 변수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-Finish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마감여부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ListDBC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리스트 정보를 불러오는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758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457287"/>
              </p:ext>
            </p:extLst>
          </p:nvPr>
        </p:nvGraphicFramePr>
        <p:xfrm>
          <a:off x="290866" y="963168"/>
          <a:ext cx="8767052" cy="514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2658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DeleteListC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do 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삭제하는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10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42010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deletelist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void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삭제하는 메소드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4201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+</a:t>
                      </a:r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DeleteListC</a:t>
                      </a:r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()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boolean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DeleteListC</a:t>
                      </a:r>
                      <a:r>
                        <a:rPr lang="ko-KR" altLang="en-US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027922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</a:t>
                      </a:r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삭제하고자 하는 </a:t>
                      </a:r>
                      <a:r>
                        <a:rPr lang="en-US" altLang="ko-KR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</a:t>
                      </a:r>
                      <a:r>
                        <a:rPr lang="en-US" altLang="ko-KR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number</a:t>
                      </a:r>
                      <a:r>
                        <a:rPr lang="ko-KR" altLang="en-US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364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140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</a:t>
                      </a:r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ListDBC</a:t>
                      </a:r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 </a:t>
                      </a:r>
                      <a:r>
                        <a:rPr lang="en-US" altLang="ko-KR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 저장된 </a:t>
                      </a:r>
                      <a:r>
                        <a:rPr lang="en-US" altLang="ko-KR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r>
                        <a:rPr lang="ko-KR" altLang="en-US" sz="14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불러오는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388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425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413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  <a:tr h="314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2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181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730787"/>
              </p:ext>
            </p:extLst>
          </p:nvPr>
        </p:nvGraphicFramePr>
        <p:xfrm>
          <a:off x="181138" y="895040"/>
          <a:ext cx="8767052" cy="5416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40">
                  <a:extLst>
                    <a:ext uri="{9D8B030D-6E8A-4147-A177-3AD203B41FA5}">
                      <a16:colId xmlns:a16="http://schemas.microsoft.com/office/drawing/2014/main" val="3189156780"/>
                    </a:ext>
                  </a:extLst>
                </a:gridCol>
                <a:gridCol w="1240237">
                  <a:extLst>
                    <a:ext uri="{9D8B030D-6E8A-4147-A177-3AD203B41FA5}">
                      <a16:colId xmlns:a16="http://schemas.microsoft.com/office/drawing/2014/main" val="4018633693"/>
                    </a:ext>
                  </a:extLst>
                </a:gridCol>
                <a:gridCol w="1974254">
                  <a:extLst>
                    <a:ext uri="{9D8B030D-6E8A-4147-A177-3AD203B41FA5}">
                      <a16:colId xmlns:a16="http://schemas.microsoft.com/office/drawing/2014/main" val="3325987316"/>
                    </a:ext>
                  </a:extLst>
                </a:gridCol>
                <a:gridCol w="1607245">
                  <a:extLst>
                    <a:ext uri="{9D8B030D-6E8A-4147-A177-3AD203B41FA5}">
                      <a16:colId xmlns:a16="http://schemas.microsoft.com/office/drawing/2014/main" val="2815932718"/>
                    </a:ext>
                  </a:extLst>
                </a:gridCol>
                <a:gridCol w="2932876">
                  <a:extLst>
                    <a:ext uri="{9D8B030D-6E8A-4147-A177-3AD203B41FA5}">
                      <a16:colId xmlns:a16="http://schemas.microsoft.com/office/drawing/2014/main" val="2581860401"/>
                    </a:ext>
                  </a:extLst>
                </a:gridCol>
              </a:tblGrid>
              <a:tr h="333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SortListC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25934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클래스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do 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</a:t>
                      </a:r>
                      <a:r>
                        <a:rPr lang="en-US" altLang="ko-KR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list</a:t>
                      </a:r>
                      <a:r>
                        <a:rPr lang="ko-KR" altLang="en-US" sz="1400" b="0" i="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</a:t>
                      </a:r>
                      <a:r>
                        <a:rPr lang="ko-KR" altLang="en-US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정렬하는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2263"/>
                  </a:ext>
                </a:extLst>
              </a:tr>
              <a:tr h="314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Stereotype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Control</a:t>
                      </a:r>
                      <a:endParaRPr lang="ko-KR" altLang="en-US" sz="1400" b="0" i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48736"/>
                  </a:ext>
                </a:extLst>
              </a:tr>
              <a:tr h="403680">
                <a:tc rowSpan="1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Public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Interface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Operation(Parameter)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Return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48191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SubjectNameAsc</a:t>
                      </a:r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(DB)</a:t>
                      </a:r>
                    </a:p>
                    <a:p>
                      <a:pPr algn="ctr" latinLnBrk="1"/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과목명을 기준으로 리스트를 오름차순으로 정렬한다</a:t>
                      </a:r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63211"/>
                  </a:ext>
                </a:extLst>
              </a:tr>
              <a:tr h="4605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DeadLineAsc</a:t>
                      </a:r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(DB)</a:t>
                      </a:r>
                    </a:p>
                    <a:p>
                      <a:pPr algn="ctr" latinLnBrk="1"/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마감기한을 기준으로 리스트를 오름차순으로 정렬한다</a:t>
                      </a:r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32057"/>
                  </a:ext>
                </a:extLst>
              </a:tr>
              <a:tr h="4057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FinishDayAsc</a:t>
                      </a:r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(DB)</a:t>
                      </a:r>
                    </a:p>
                    <a:p>
                      <a:pPr algn="ctr" latinLnBrk="1"/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실제 마감일을 기준으로 리스트를 오름차순으로 정렬한다</a:t>
                      </a:r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9122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finishAsc</a:t>
                      </a:r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(DB)</a:t>
                      </a:r>
                    </a:p>
                    <a:p>
                      <a:pPr algn="ctr" latinLnBrk="1"/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완료된 것을 우선으로 정렬한다</a:t>
                      </a:r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958748"/>
                  </a:ext>
                </a:extLst>
              </a:tr>
              <a:tr h="388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Attributes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Attribute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Type</a:t>
                      </a:r>
                      <a:endParaRPr lang="ko-KR" altLang="en-US" sz="14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83832"/>
                  </a:ext>
                </a:extLst>
              </a:tr>
              <a:tr h="390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conn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Connection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데이터베이스 접속 정보를 저장하기 위한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68592"/>
                  </a:ext>
                </a:extLst>
              </a:tr>
              <a:tr h="2387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pstmt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PreparedStatement</a:t>
                      </a:r>
                      <a:endParaRPr lang="ko-KR" altLang="en-US" sz="11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명령을 전송할 수 있는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15839"/>
                  </a:ext>
                </a:extLst>
              </a:tr>
              <a:tr h="2378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rs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ResultSet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명령의 결과를 담은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18104"/>
                  </a:ext>
                </a:extLst>
              </a:tr>
              <a:tr h="2973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String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명령문을 </a:t>
                      </a:r>
                      <a:r>
                        <a:rPr lang="ko-KR" altLang="en-US" sz="12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저장해놓기</a:t>
                      </a:r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위한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7085"/>
                  </a:ext>
                </a:extLst>
              </a:tr>
              <a:tr h="2158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sel</a:t>
                      </a:r>
                      <a:endParaRPr lang="ko-KR" altLang="en-US" sz="14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어떤 항목을 기준으로 정렬할지 </a:t>
                      </a:r>
                      <a:endParaRPr lang="en-US" altLang="ko-KR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선택하는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83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50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Blossom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360029"/>
              </p:ext>
            </p:extLst>
          </p:nvPr>
        </p:nvGraphicFramePr>
        <p:xfrm>
          <a:off x="121299" y="821095"/>
          <a:ext cx="8879334" cy="5361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StartLoginB</a:t>
                      </a:r>
                      <a:r>
                        <a:rPr lang="en-US" altLang="ko-KR" sz="1600" dirty="0"/>
                        <a:t> (1)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프로그램 실행 시 보여지는 로그인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</a:t>
                      </a:r>
                      <a:r>
                        <a:rPr lang="en-US" altLang="ko-KR" sz="1600" dirty="0" err="1"/>
                        <a:t>MemberInfoE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boolean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클래스를 호출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2424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</a:t>
                      </a:r>
                      <a:r>
                        <a:rPr lang="en-US" altLang="ko-KR" sz="1600" dirty="0" err="1"/>
                        <a:t>MemberDBC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boolean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LoginDB</a:t>
                      </a:r>
                      <a:r>
                        <a:rPr lang="ko-KR" altLang="en-US" sz="1400" dirty="0"/>
                        <a:t>를 생성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</a:t>
                      </a:r>
                      <a:r>
                        <a:rPr lang="en-US" altLang="ko-KR" sz="1600" dirty="0" err="1"/>
                        <a:t>LoginC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void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로그인을 클래스 호출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1691094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loginButton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regiButton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가입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idLabel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idTextField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  <a:tr h="2424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pwLabel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710794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pwPasswordField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JPasswordField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609472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userID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아이디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3552973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userPW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비밀번호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71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44466"/>
              </p:ext>
            </p:extLst>
          </p:nvPr>
        </p:nvGraphicFramePr>
        <p:xfrm>
          <a:off x="121299" y="821095"/>
          <a:ext cx="8879334" cy="2665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StartLoginB</a:t>
                      </a:r>
                      <a:r>
                        <a:rPr lang="en-US" altLang="ko-KR" sz="1600" dirty="0"/>
                        <a:t> (2)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프로그램 실행 시 보여지는 로그인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loginsolButton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 문제 해결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7951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91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752827"/>
              </p:ext>
            </p:extLst>
          </p:nvPr>
        </p:nvGraphicFramePr>
        <p:xfrm>
          <a:off x="121299" y="811958"/>
          <a:ext cx="8879334" cy="5361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RegistCourseB</a:t>
                      </a:r>
                      <a:r>
                        <a:rPr lang="en-US" altLang="ko-KR" sz="1600" dirty="0"/>
                        <a:t> (1)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수강 과목을 등록하는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</a:t>
                      </a:r>
                      <a:r>
                        <a:rPr lang="en-US" altLang="ko-KR" sz="1600" dirty="0" err="1"/>
                        <a:t>ListDBC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boolean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courseDB</a:t>
                      </a:r>
                      <a:r>
                        <a:rPr lang="ko-KR" altLang="en-US" sz="1400" dirty="0"/>
                        <a:t>를 생성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과목명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과목명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profLabel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담당 교수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profTextField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담당 교수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hourLabel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강의 요일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시간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  <a:tr h="2424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hourTextField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강의 요일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시간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710794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semeLabel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수강 년도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학기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609472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semeTextField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수강 년도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학기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4434596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regicourButton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수강 과목 등록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50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0499"/>
              </p:ext>
            </p:extLst>
          </p:nvPr>
        </p:nvGraphicFramePr>
        <p:xfrm>
          <a:off x="121299" y="802433"/>
          <a:ext cx="8879334" cy="3998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RegistCourseB</a:t>
                      </a:r>
                      <a:r>
                        <a:rPr lang="en-US" altLang="ko-KR" sz="1600" dirty="0"/>
                        <a:t> (2)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수강 과목을 등록하는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courName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명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courProf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교수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courDay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r>
                        <a:rPr lang="en-US" altLang="ko-KR" sz="1600" dirty="0"/>
                        <a:t>[]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강의 요일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courTime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r>
                        <a:rPr lang="en-US" altLang="ko-KR" sz="1600" dirty="0"/>
                        <a:t>[]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시간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412149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courYear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년도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087071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courSeme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 학기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47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558289"/>
              </p:ext>
            </p:extLst>
          </p:nvPr>
        </p:nvGraphicFramePr>
        <p:xfrm>
          <a:off x="121299" y="811958"/>
          <a:ext cx="8879334" cy="5331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33319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ShowListB</a:t>
                      </a:r>
                      <a:r>
                        <a:rPr lang="en-US" altLang="ko-KR" sz="1600" dirty="0"/>
                        <a:t> (1)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33319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To do List </a:t>
                      </a:r>
                      <a:r>
                        <a:rPr lang="ko-KR" altLang="en-US" sz="1600" dirty="0"/>
                        <a:t>표시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33319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33319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2936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33319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3331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insertButton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추가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333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deleteButton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삭제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changeButton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변경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hideButton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숨긴 과목보기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9086005"/>
                  </a:ext>
                </a:extLst>
              </a:tr>
              <a:tr h="333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과목명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333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courComboBox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JComboBox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과목명 콤보 박스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  <a:tr h="333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todoLabel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</a:t>
                      </a:r>
                      <a:r>
                        <a:rPr lang="ko-KR" altLang="en-US" sz="1400" dirty="0"/>
                        <a:t>항목 명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710794"/>
                  </a:ext>
                </a:extLst>
              </a:tr>
              <a:tr h="333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todoTextField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</a:t>
                      </a:r>
                      <a:r>
                        <a:rPr lang="ko-KR" altLang="en-US" sz="1400" dirty="0"/>
                        <a:t>항목 명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609472"/>
                  </a:ext>
                </a:extLst>
              </a:tr>
              <a:tr h="333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deadlineLabel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마감기한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4434596"/>
                  </a:ext>
                </a:extLst>
              </a:tr>
              <a:tr h="3331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deadlineTextField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마감기한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26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787694"/>
              </p:ext>
            </p:extLst>
          </p:nvPr>
        </p:nvGraphicFramePr>
        <p:xfrm>
          <a:off x="121299" y="802433"/>
          <a:ext cx="8879334" cy="5331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ShowListB</a:t>
                      </a:r>
                      <a:r>
                        <a:rPr lang="en-US" altLang="ko-KR" sz="1600" dirty="0"/>
                        <a:t> (2)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To do List </a:t>
                      </a:r>
                      <a:r>
                        <a:rPr lang="ko-KR" altLang="en-US" sz="1600" dirty="0"/>
                        <a:t>표시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realdlLabel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실제 마감일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realdlTextField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실제 마감일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fininLabel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완료 여부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fininCheckBox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JCheckBox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완료 여부 체크 박스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4759701"/>
                  </a:ext>
                </a:extLst>
              </a:tr>
              <a:tr h="2221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imponLabel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중요 여부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91410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imponCheckBox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JCheckBox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중요 여부 체크 박스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3498479"/>
                  </a:ext>
                </a:extLst>
              </a:tr>
              <a:tr h="249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listTable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JTable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List </a:t>
                      </a:r>
                      <a:r>
                        <a:rPr lang="ko-KR" altLang="en-US" sz="1400" dirty="0"/>
                        <a:t>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67653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-row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List </a:t>
                      </a:r>
                      <a:r>
                        <a:rPr lang="ko-KR" altLang="en-US" sz="1400" dirty="0"/>
                        <a:t>표의 열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4674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-column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List </a:t>
                      </a:r>
                      <a:r>
                        <a:rPr lang="ko-KR" altLang="en-US" sz="1400" dirty="0"/>
                        <a:t>표의 행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2135346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listScrollPane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JScrollPane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To do List </a:t>
                      </a:r>
                      <a:r>
                        <a:rPr lang="ko-KR" altLang="en-US" sz="1400" dirty="0"/>
                        <a:t>표의 스크롤 패인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02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795327"/>
              </p:ext>
            </p:extLst>
          </p:nvPr>
        </p:nvGraphicFramePr>
        <p:xfrm>
          <a:off x="121299" y="811958"/>
          <a:ext cx="8879334" cy="5361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350">
                  <a:extLst>
                    <a:ext uri="{9D8B030D-6E8A-4147-A177-3AD203B41FA5}">
                      <a16:colId xmlns:a16="http://schemas.microsoft.com/office/drawing/2014/main" val="3168376025"/>
                    </a:ext>
                  </a:extLst>
                </a:gridCol>
                <a:gridCol w="1237561">
                  <a:extLst>
                    <a:ext uri="{9D8B030D-6E8A-4147-A177-3AD203B41FA5}">
                      <a16:colId xmlns:a16="http://schemas.microsoft.com/office/drawing/2014/main" val="3972999339"/>
                    </a:ext>
                  </a:extLst>
                </a:gridCol>
                <a:gridCol w="2373386">
                  <a:extLst>
                    <a:ext uri="{9D8B030D-6E8A-4147-A177-3AD203B41FA5}">
                      <a16:colId xmlns:a16="http://schemas.microsoft.com/office/drawing/2014/main" val="1387915097"/>
                    </a:ext>
                  </a:extLst>
                </a:gridCol>
                <a:gridCol w="1670180">
                  <a:extLst>
                    <a:ext uri="{9D8B030D-6E8A-4147-A177-3AD203B41FA5}">
                      <a16:colId xmlns:a16="http://schemas.microsoft.com/office/drawing/2014/main" val="1509115090"/>
                    </a:ext>
                  </a:extLst>
                </a:gridCol>
                <a:gridCol w="2515857">
                  <a:extLst>
                    <a:ext uri="{9D8B030D-6E8A-4147-A177-3AD203B41FA5}">
                      <a16:colId xmlns:a16="http://schemas.microsoft.com/office/drawing/2014/main" val="1770252170"/>
                    </a:ext>
                  </a:extLst>
                </a:gridCol>
              </a:tblGrid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RegistUserB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935315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클래스 개요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회원 가입 화면 클래스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1230"/>
                  </a:ext>
                </a:extLst>
              </a:tr>
              <a:tr h="2372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Stereotype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Boundary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6430327"/>
                  </a:ext>
                </a:extLst>
              </a:tr>
              <a:tr h="237264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Public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Interface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Operations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Operation(Parameter)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Return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4603"/>
                  </a:ext>
                </a:extLst>
              </a:tr>
              <a:tr h="121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</a:t>
                      </a:r>
                      <a:r>
                        <a:rPr lang="en-US" altLang="ko-KR" sz="1600" dirty="0" err="1"/>
                        <a:t>JoinC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void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Join </a:t>
                      </a:r>
                      <a:r>
                        <a:rPr lang="ko-KR" altLang="en-US" sz="1400" dirty="0"/>
                        <a:t>클래스를 호출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7085813"/>
                  </a:ext>
                </a:extLst>
              </a:tr>
              <a:tr h="363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31493"/>
                  </a:ext>
                </a:extLst>
              </a:tr>
              <a:tr h="23726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89354" marR="89354" marT="44677" marB="44677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Attributes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Attribute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6639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idLabel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64504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idTextField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3999781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pwLabel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79977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pwPasswordField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JPasswordField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98848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userID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아이디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18050"/>
                  </a:ext>
                </a:extLst>
              </a:tr>
              <a:tr h="333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userPW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비밀번호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710794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mailLabel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JLabel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이메일 필드의 제목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609472"/>
                  </a:ext>
                </a:extLst>
              </a:tr>
              <a:tr h="166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mailTextField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JTextField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이메일 텍스트 필드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4434596"/>
                  </a:ext>
                </a:extLst>
              </a:tr>
              <a:tr h="181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resgistButton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JButton</a:t>
                      </a:r>
                      <a:endParaRPr lang="ko-KR" altLang="en-US" sz="1600" dirty="0"/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완료 버튼</a:t>
                      </a:r>
                    </a:p>
                  </a:txBody>
                  <a:tcPr marL="89354" marR="89354" marT="44677" marB="44677" anchor="ctr">
                    <a:lnL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51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543798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5638</TotalTime>
  <Words>1920</Words>
  <Application>Microsoft Office PowerPoint</Application>
  <PresentationFormat>화면 슬라이드 쇼(4:3)</PresentationFormat>
  <Paragraphs>1100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HY울릉도B</vt:lpstr>
      <vt:lpstr>HY울릉도M</vt:lpstr>
      <vt:lpstr>HY헤드라인M</vt:lpstr>
      <vt:lpstr>굴림</vt:lpstr>
      <vt:lpstr>돋움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준섭이</cp:lastModifiedBy>
  <cp:revision>525</cp:revision>
  <cp:lastPrinted>2001-07-23T08:42:52Z</cp:lastPrinted>
  <dcterms:created xsi:type="dcterms:W3CDTF">2011-02-22T01:37:12Z</dcterms:created>
  <dcterms:modified xsi:type="dcterms:W3CDTF">2017-06-03T15:48:36Z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