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0"/>
  </p:notesMasterIdLst>
  <p:sldIdLst>
    <p:sldId id="271" r:id="rId2"/>
    <p:sldId id="274" r:id="rId3"/>
    <p:sldId id="286" r:id="rId4"/>
    <p:sldId id="287" r:id="rId5"/>
    <p:sldId id="279" r:id="rId6"/>
    <p:sldId id="288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8" r:id="rId16"/>
    <p:sldId id="299" r:id="rId17"/>
    <p:sldId id="300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01" r:id="rId35"/>
    <p:sldId id="302" r:id="rId36"/>
    <p:sldId id="305" r:id="rId37"/>
    <p:sldId id="306" r:id="rId38"/>
    <p:sldId id="307" r:id="rId39"/>
    <p:sldId id="325" r:id="rId40"/>
    <p:sldId id="326" r:id="rId41"/>
    <p:sldId id="303" r:id="rId42"/>
    <p:sldId id="327" r:id="rId43"/>
    <p:sldId id="328" r:id="rId44"/>
    <p:sldId id="329" r:id="rId45"/>
    <p:sldId id="304" r:id="rId46"/>
    <p:sldId id="330" r:id="rId47"/>
    <p:sldId id="331" r:id="rId48"/>
    <p:sldId id="285" r:id="rId49"/>
  </p:sldIdLst>
  <p:sldSz cx="9144000" cy="6858000" type="screen4x3"/>
  <p:notesSz cx="6805613" cy="9939338"/>
  <p:embeddedFontLst>
    <p:embeddedFont>
      <p:font typeface="나눔고딕 ExtraBold" panose="020D0904000000000000" charset="-127"/>
      <p:regular r:id="rId51"/>
      <p:bold r:id="rId52"/>
    </p:embeddedFont>
    <p:embeddedFont>
      <p:font typeface="맑은 고딕" panose="020B0503020000020004" pitchFamily="50" charset="-127"/>
      <p:regular r:id="rId53"/>
      <p:bold r:id="rId54"/>
    </p:embeddedFont>
    <p:embeddedFont>
      <p:font typeface="나눔고딕" panose="020B0600000101010101" charset="-127"/>
      <p:regular r:id="rId55"/>
      <p:bold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5" autoAdjust="0"/>
    <p:restoredTop sz="94660"/>
  </p:normalViewPr>
  <p:slideViewPr>
    <p:cSldViewPr>
      <p:cViewPr varScale="1">
        <p:scale>
          <a:sx n="61" d="100"/>
          <a:sy n="61" d="100"/>
        </p:scale>
        <p:origin x="12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2015-11-20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17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2232248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800" spc="-15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창의적 발상기법 기반의</a:t>
            </a:r>
            <a:r>
              <a:rPr lang="en-US" altLang="ko-KR" sz="4800" spc="-15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en-US" altLang="ko-KR" sz="4800" spc="-15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en-US" sz="4800" spc="-15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창의공학설</a:t>
            </a:r>
            <a:r>
              <a:rPr lang="ko-KR" altLang="en-US" sz="4800" spc="-15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계</a:t>
            </a:r>
            <a:r>
              <a:rPr lang="en-US" altLang="ko-KR" sz="4800" spc="-15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en-US" altLang="ko-KR" sz="4800" spc="-15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en-US" sz="48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2192288" cy="7920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임현</a:t>
            </a:r>
            <a:endParaRPr lang="en-US" altLang="ko-KR" sz="1200" b="1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2555776" y="4437112"/>
            <a:ext cx="25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2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상명대학교</a:t>
            </a:r>
            <a:endParaRPr kumimoji="0" lang="en-US" altLang="ko-KR" sz="12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5068388" y="4437112"/>
            <a:ext cx="21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201511054</a:t>
            </a:r>
            <a:r>
              <a:rPr kumimoji="0" lang="en-US" altLang="ko-KR" sz="12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2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컴퓨터 과학과</a:t>
            </a:r>
            <a:endParaRPr kumimoji="0" lang="ko-KR" altLang="en-US" sz="12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공학설계 입문</a:t>
            </a: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창의공학설계란 무엇인가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683568" y="2780928"/>
            <a:ext cx="2229072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1)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정보 수집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 err="1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정리력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60848"/>
            <a:ext cx="4392488" cy="522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창의적 설계를 위해 필요한 요구사항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1-3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683568" y="3320987"/>
            <a:ext cx="2229072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호기심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683568" y="3861046"/>
            <a:ext cx="2229072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3)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감수성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683568" y="4401105"/>
            <a:ext cx="2229072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4)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사고력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683568" y="4957903"/>
            <a:ext cx="2229072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5)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자기표현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2771800" y="2780928"/>
            <a:ext cx="5328592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폭넓은 지식을 자기 것으로 만든다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2771800" y="3320987"/>
            <a:ext cx="5328592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과학을 진보시키는 중요한 동기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2771800" y="3861046"/>
            <a:ext cx="5328592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사소한 것도 의식한다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2771800" y="4401105"/>
            <a:ext cx="5328592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지식을 가공하여 독창적인 아이디어로 유도한다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2771800" y="4957903"/>
            <a:ext cx="5328592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새로운 의욕을 불러일으킨다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8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창의공학설계란 무엇인가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683568" y="2780928"/>
            <a:ext cx="1872208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6)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집중력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1"/>
            <a:ext cx="4464496" cy="522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창의적 설계를 위해 필요한 요구사항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1-3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683568" y="3320987"/>
            <a:ext cx="1872208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7)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유연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성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683568" y="3861046"/>
            <a:ext cx="1872208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8)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상상력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683568" y="4401105"/>
            <a:ext cx="1872208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9)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인내력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683568" y="4957903"/>
            <a:ext cx="1872208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10)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다양성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683568" y="5497962"/>
            <a:ext cx="1872208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11)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비판력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2555776" y="2780928"/>
            <a:ext cx="4475510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효율적으로 작업한다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2555776" y="3320987"/>
            <a:ext cx="4475510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하나의 일을 고집하지 않는다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555776" y="3861046"/>
            <a:ext cx="4475510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풍부한 지식으로부터 아이디어를 끌어낸다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2555776" y="4401105"/>
            <a:ext cx="4475510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어려움을 극복하는 힘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2555776" y="4957903"/>
            <a:ext cx="4475510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가장 좋은 문제해결 방법을 이끌어 낸다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2555776" y="5497962"/>
            <a:ext cx="4475510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아이디어를 다듬어 빛이 나게 한다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1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창의성의 원천</a:t>
            </a:r>
            <a:endParaRPr lang="ko-KR" altLang="en-US" sz="40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12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창의성에 대한 오해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611560" y="2780928"/>
            <a:ext cx="5878894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창의성은 타고난 재능이므로 학습으로 향상시킬 수 없다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1"/>
            <a:ext cx="3528392" cy="376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창의성의 원천에 대한 오해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2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611560" y="3697537"/>
            <a:ext cx="5878894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창의성은 </a:t>
            </a:r>
            <a:r>
              <a:rPr lang="ko-KR" altLang="en-US" sz="1600" spc="-20" dirty="0" err="1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반항자나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상식으로부터 벗어나야 나온다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611560" y="4669644"/>
            <a:ext cx="5878894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좌뇌보다 우뇌를 발전시켜야 한다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611560" y="5642730"/>
            <a:ext cx="5878894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창의성은 예술가나 전문가들의 전유물이다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위로 굽은 화살표 14"/>
          <p:cNvSpPr/>
          <p:nvPr/>
        </p:nvSpPr>
        <p:spPr>
          <a:xfrm rot="5400000">
            <a:off x="931735" y="4178112"/>
            <a:ext cx="288032" cy="407000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1237834" y="4237596"/>
            <a:ext cx="6087162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체제 </a:t>
            </a:r>
            <a:r>
              <a:rPr lang="ko-KR" altLang="en-US" sz="1600" spc="-20" dirty="0" err="1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순응자로부터도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나올 수 있음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보다 건설적인 창의성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7" name="위로 굽은 화살표 26"/>
          <p:cNvSpPr/>
          <p:nvPr/>
        </p:nvSpPr>
        <p:spPr>
          <a:xfrm rot="5400000">
            <a:off x="931735" y="5150219"/>
            <a:ext cx="288032" cy="407000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1237835" y="5209703"/>
            <a:ext cx="4368715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대뇌 전체를 골고루 사용하는 것이 중요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0" name="위로 굽은 화살표 29"/>
          <p:cNvSpPr/>
          <p:nvPr/>
        </p:nvSpPr>
        <p:spPr>
          <a:xfrm rot="5400000">
            <a:off x="931735" y="6123305"/>
            <a:ext cx="288032" cy="407000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1237833" y="6182789"/>
            <a:ext cx="5329265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창의성이 예술과 </a:t>
            </a:r>
            <a:r>
              <a:rPr lang="ko-KR" altLang="en-US" sz="1600" spc="-2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관련이 있을 것이라는 것은 오해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3" name="위로 굽은 화살표 32"/>
          <p:cNvSpPr/>
          <p:nvPr/>
        </p:nvSpPr>
        <p:spPr>
          <a:xfrm rot="5400000">
            <a:off x="931735" y="3261503"/>
            <a:ext cx="288032" cy="407000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1237835" y="3320987"/>
            <a:ext cx="1982816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IQ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와는 상관없음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  <p:sp>
        <p:nvSpPr>
          <p:cNvPr id="35" name="부제목 2"/>
          <p:cNvSpPr txBox="1">
            <a:spLocks/>
          </p:cNvSpPr>
          <p:nvPr/>
        </p:nvSpPr>
        <p:spPr>
          <a:xfrm>
            <a:off x="2842784" y="3320987"/>
            <a:ext cx="3313391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교육과 훈련을 통해 향상 가능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07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  <p:bldP spid="14" grpId="0"/>
      <p:bldP spid="15" grpId="0" animBg="1"/>
      <p:bldP spid="16" grpId="0"/>
      <p:bldP spid="27" grpId="0" animBg="1"/>
      <p:bldP spid="28" grpId="0"/>
      <p:bldP spid="30" grpId="0" animBg="1"/>
      <p:bldP spid="31" grpId="0"/>
      <p:bldP spid="33" grpId="0" animBg="1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창의성에 대한 오해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611560" y="2907459"/>
            <a:ext cx="5584596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해방과 직관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통찰력과 경험의 한계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2"/>
            <a:ext cx="3436674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외적 환경조건에 대한 오해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2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611560" y="3824068"/>
            <a:ext cx="5584596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미치기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(crazy)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필요성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지능과 창의성의 관계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611560" y="4796175"/>
            <a:ext cx="5584596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err="1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마구잡이식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아이디어의 성공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611560" y="5769261"/>
            <a:ext cx="5584596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큰 도약과 작은 도약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개인과 그룹의 창의성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9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창의성의 원천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2-2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 책에서 소개하는 창의성의 원천에는 총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가지가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첫 번째로 경험의 창의성이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총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가지 방식이 있는데 ‘부가기능 제공’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‘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유행과 안전’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‘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분해와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재조립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’이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두 번째로 동기부여와 우연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실수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미친 짓이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세 번째로 해방감의 허와 실이 있고 마지막으로 수평적 사고의 창의적 발상기법과 도구가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673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684168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문제와 아이디어 발상</a:t>
            </a:r>
            <a:endParaRPr lang="ko-KR" altLang="en-US" sz="40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42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문제의 정의와 방법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3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우리들은 언젠가 문제에 당면하게 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그래서 문제 해결에 보다 효율적으로 접근하기 위한 몇 가지 기본적인 개념들이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우선 문제의 정의를 내리는 것이다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잘못된 문제의 정의를 보다 명확하게 하게 된다면 문제를 효율적으로 해결할 수 있을 것이다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그리고 심리적 관성이라는 요인이 있는데 자신의 전공분야와 관련된 하나의 방향만을 고집하는 것이다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이는 문제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해결자로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하여금 문제를 다양한 관점에서 바라보지 못하게 하여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새로운 아이디어 창출을 저해하고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결과적으로 문제해결을 어렵게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그리고 지식의 부족과 모순의 회피 또한 문제 해결에 잘못된 접근이다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6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초점과 무작위 투입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3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그리고 문제 해결에 정말 좋은 방법이 하나 있는데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이는 초점과 무작위 투입이다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문제가 있으면 “왜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?”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라는 연속적 질문을 통해 진짜 동기에 초점을 맞출 수 있게 되고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무엇이 중요한지 알 수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이와 같은 과정을 반복하고서도 목표에 도달하지 못하게 될 때 연관성이 없는 전혀 다른 개념을 일단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투입하는게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무작위 투입이다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20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684168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구조적 발상기법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41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3521373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02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창의성의 원천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796136" y="3521373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창의성에 대한 오해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창의성의 원천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2-3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변화와 패러다임의 전환</a:t>
            </a:r>
            <a:endParaRPr lang="en-US" altLang="ko-KR" sz="1100" spc="-2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3449365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68144" y="3449365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2699792" y="458112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03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문제와 아이디어 발상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796136" y="4581128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문제의 정의와 방법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초점과 무작위 투입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3-3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도발과 이동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3-4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창의적 문제해결 과정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868144" y="4509120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771800" y="4509120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246161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01  </a:t>
            </a:r>
            <a:r>
              <a:rPr lang="ko-KR" altLang="en-US" sz="14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창의성과 창의공학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5796136" y="2461618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창의성이란 무엇인가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왜 창의성 개발이 필요한가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1-3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창의공학설계란 무엇인가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  <a:endParaRPr lang="en-US" altLang="ko-KR" sz="1100" spc="-2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2389610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868144" y="2389610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2"/>
          <p:cNvSpPr txBox="1">
            <a:spLocks/>
          </p:cNvSpPr>
          <p:nvPr/>
        </p:nvSpPr>
        <p:spPr>
          <a:xfrm>
            <a:off x="395536" y="1124744"/>
            <a:ext cx="374441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Part 01 </a:t>
            </a:r>
            <a:r>
              <a:rPr lang="ko-KR" altLang="en-US" sz="20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창의공학설계 개요</a:t>
            </a:r>
            <a:endParaRPr lang="en-US" altLang="ko-KR" sz="2000" b="1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브레인스토밍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4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구조적 발상기법에는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가지가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우선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브레인스토밍이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브레인스토밍은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무질서한 탐색을 제거하지 못하고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실제로는 탐색을 더욱 무질서하게 만든다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하지만 서로 다른 분야의 전문지식을 갖고 있기 때문에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시행착오 방법과는 달리 관성벡터에 얽매이지 않고 진보적이고 환상적인 아이디어를 자극할 수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방법은 주어진 시간 내의 어떠한 아이디어라도 존중해주는 것이다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7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형태학적 분석법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4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형태학적 분석법은 가능한 해결안을 형태적으로 파악하는 것이다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사물 또는 시스템의 특성을 파악하고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 특성의 대안을 모두 나열해서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가능한 모든 조합을 고려하는 방법이다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하지만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가지 한계가 있는데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쓸모없는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아이디어까지 검토한다는 점과 모든 대안들이 확실하지 않다는 점이다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6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체크리스트법과 </a:t>
            </a:r>
            <a:r>
              <a:rPr lang="ko-KR" altLang="en-US" sz="3000" spc="-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스켐퍼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noProof="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4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체크리스트법은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변형들을 조금 더 쉽게 분류하기 위해서 질문이나 제안 목록을 만드는 것이다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이것은 무엇을 해야 하는지는 알려주지만 어떻게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해야하는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지는 알려주지 못 하는 한계가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85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684168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아이디어 </a:t>
            </a:r>
            <a:r>
              <a:rPr lang="ko-KR" altLang="en-US" sz="4000" dirty="0" err="1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가시화기법</a:t>
            </a:r>
            <a:endParaRPr lang="ko-KR" altLang="en-US" sz="40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954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마인드매핑</a:t>
            </a:r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 기법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5-1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아이디어 가시화 기법의 대표적인 예로는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마인드매핑이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마인드매핑은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개인적인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브레인스토밍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과정이라고 할 수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즉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질보다는 양의 아이디어 도출을 목적으로 하는 가시화 방식을 기본으로 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이는 인간의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감을 인지하는 지각신경이 주로 시각에 편중되어 있다는 점을 이용해서 만들어졌다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5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강제연결법과 </a:t>
            </a:r>
            <a:r>
              <a:rPr lang="en-US" altLang="ko-KR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PMI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5-2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두 번째로 강제연결법과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PMI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강제연결법은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서로 관련이 없는 두 개 이상의 사항을 인위적으로 관련시키는 방법이다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그것을 연결해서 단문을 짓거나 그럴듯한 이야기를 꾸미게 하는 것이다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PMI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기법은 좋은 점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나쁜 점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흥미로운 점을 찾아서 모든 측면들을 고려해 본 다음에 결정하게 하는 것이다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82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연상법과 </a:t>
            </a:r>
            <a:r>
              <a:rPr lang="en-US" altLang="ko-KR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NM</a:t>
            </a:r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기법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5-3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마지막으로 연상법과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NM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발상법이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연상법은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창의성의 근원은 상상력이고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상상력의 원천은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연상력이라는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말이 있듯이 결국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연상력이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풍부해야 창의적 발상이 되므로 연상하는 기법이다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NM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발상법은 유추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연상을 보다 적극적으로 사용하여 새로운 발상을 유도하는 방법이다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13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684168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발명을 위한 기법들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06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64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발명기법과 </a:t>
            </a:r>
            <a:r>
              <a:rPr lang="en-US" altLang="ko-KR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TRIZ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6-1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TRIZ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는 발명의 사고방식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방법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또는 창조의 사고방식으로 발명을 위한 아이디어를 내는 것을 도와주는 “창조를 위한 발상법” 이라 할 수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TRIZ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정의는 “가장 이상적인 목표를 달성하는데 관건이 되는 근본 모순”을 찾아내는 것이다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총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가지 발명원리가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498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ARIZ</a:t>
            </a:r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ASIT</a:t>
            </a:r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의 적용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6-2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하지만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TRIZ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는 어렵고 많은 교육이 필요하다는 점과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TRIZ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는 무엇이 아니라 어떻게 지원하는 방법론이라는 한계가 있었다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이러한 한계점을 극복하기 위해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ASIT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는 총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가지 사고기법으로 줄였는데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용도변경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2.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복제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3.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4.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대칭파괴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5.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파괴로 설명할 수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438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3541739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05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아이디어 </a:t>
            </a:r>
            <a:r>
              <a:rPr kumimoji="0" lang="ko-KR" altLang="en-US" sz="14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가시화기법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796136" y="3541739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-1      </a:t>
            </a:r>
            <a:r>
              <a:rPr lang="ko-KR" altLang="en-US" sz="1100" spc="-20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마인드매핑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기법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강제연결법과 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PMI</a:t>
            </a: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5-3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연상법과 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NM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기법</a:t>
            </a:r>
            <a:endParaRPr lang="en-US" altLang="ko-KR" sz="1100" spc="-2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3469731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68144" y="3469731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2699792" y="4601494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06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발명을 위한 기법들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796136" y="4601494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발명기법과 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TRIZ</a:t>
            </a: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6-2      ARIZ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ASIT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적용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868144" y="4529486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771800" y="4529486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2481984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04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구조적 발상기법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5796136" y="2481984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-1      </a:t>
            </a:r>
            <a:r>
              <a:rPr lang="ko-KR" altLang="en-US" sz="1100" spc="-20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브레인스토밍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형태학적 분석법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-3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체크리스트법과 </a:t>
            </a:r>
            <a:r>
              <a:rPr lang="ko-KR" altLang="en-US" sz="1100" spc="-20" dirty="0" err="1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스켐퍼</a:t>
            </a:r>
            <a:endParaRPr lang="en-US" altLang="ko-KR" sz="1100" spc="-2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2409976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868144" y="2409976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2699792" y="566124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07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발상기법의 적용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3" name="부제목 2"/>
          <p:cNvSpPr txBox="1">
            <a:spLocks/>
          </p:cNvSpPr>
          <p:nvPr/>
        </p:nvSpPr>
        <p:spPr>
          <a:xfrm>
            <a:off x="5796136" y="5661248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창의공학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팀워크와 아이디어 선택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7-3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의사결정과 실행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5868144" y="5589240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771800" y="5589240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부제목 2"/>
          <p:cNvSpPr txBox="1">
            <a:spLocks/>
          </p:cNvSpPr>
          <p:nvPr/>
        </p:nvSpPr>
        <p:spPr>
          <a:xfrm>
            <a:off x="395536" y="1124744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Part 02 </a:t>
            </a:r>
            <a:r>
              <a:rPr lang="ko-KR" altLang="en-US" sz="20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창의적 발상기법</a:t>
            </a:r>
            <a:endParaRPr lang="en-US" altLang="ko-KR" sz="2000" b="1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7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684168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발상기법의 적용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07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44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창의공학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7</a:t>
            </a: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창의적 문제해결 기법은 총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단계로 나뉘어져 있으며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단계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긍정적인 결과를 상상하라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2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단계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주변 환경을 살펴보라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3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단계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반대 상황을 그려 보라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4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단계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‘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만일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~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한다면’이라고 가정하라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5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단계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모든 추측이 틀렸다고 가정하라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6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단계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역할 모델을 세워라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7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단계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결과에서 거슬러 올라가라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8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단계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다른 각도에서 문제를 바라보라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9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단계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문제에서 눈을 떼라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10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단계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아이의 눈으로 문제를 바라보라로 이루어져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6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팀워크와 아이디어 선택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7-2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아이디어는 총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가지로 범주화 시킬 수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있다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주요 고려사항은 아래와 같다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89780" y="3501008"/>
            <a:ext cx="2088232" cy="136815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이득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411760" y="3501008"/>
            <a:ext cx="2088232" cy="136815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실행가능성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633740" y="3501008"/>
            <a:ext cx="2088232" cy="136815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자원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855720" y="3501008"/>
            <a:ext cx="2088232" cy="136815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65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7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의사결정과 실행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7-3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의사결정 방법에는 점수 체계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직접 비교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사후 논리 그리고 감정이 있고 이를 결정 했으면 반드시 예측 불가능한 요소가 포함되어 있을 수 있기 때문에 대비책 또한 마련해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두어야한다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17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504656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창의공학 과제의 설계</a:t>
            </a:r>
            <a:endParaRPr lang="ko-KR" altLang="en-US" sz="40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08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17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과제의 선정과 설계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683568" y="2619427"/>
            <a:ext cx="5616624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책임자나 담당교수가 지정하는 것이 일반적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b="1" spc="-20" dirty="0" err="1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팀과제의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선정방법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8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10" name="위로 굽은 화살표 9"/>
          <p:cNvSpPr/>
          <p:nvPr/>
        </p:nvSpPr>
        <p:spPr>
          <a:xfrm rot="5400000">
            <a:off x="1073322" y="3156713"/>
            <a:ext cx="289065" cy="365583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400645" y="3194973"/>
            <a:ext cx="8321427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학습자의 특성을 고려하여 자유과제 안에서 임의의 과제 선정 가능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위로 굽은 화살표 15"/>
          <p:cNvSpPr/>
          <p:nvPr/>
        </p:nvSpPr>
        <p:spPr>
          <a:xfrm rot="5400000">
            <a:off x="1724396" y="3750780"/>
            <a:ext cx="289065" cy="365583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2051720" y="3789040"/>
            <a:ext cx="6696744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관심 있는 분야를 다루기 때문에 흥미를 가질 수 있음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" name="위로 굽은 화살표 18"/>
          <p:cNvSpPr/>
          <p:nvPr/>
        </p:nvSpPr>
        <p:spPr>
          <a:xfrm rot="5400000">
            <a:off x="2379408" y="4387789"/>
            <a:ext cx="289065" cy="365583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2706732" y="4426049"/>
            <a:ext cx="3770010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책임감을 가지고 할 수 있음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11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6" grpId="0" animBg="1"/>
      <p:bldP spid="18" grpId="0"/>
      <p:bldP spid="19" grpId="0" animBg="1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과제의 선정과 설계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683568" y="2750607"/>
            <a:ext cx="3744416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문제와 목표가 분명해짐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프로젝트 계획서의 작성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8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683568" y="3290666"/>
            <a:ext cx="3744416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타협과 모순이 </a:t>
            </a:r>
            <a:r>
              <a:rPr lang="ko-KR" altLang="en-US" sz="1600" spc="-2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발생할 수 있음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683568" y="3825045"/>
            <a:ext cx="3744416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서로 분할된 역할과 협력의 기준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4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과제의 선정과 설계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프로젝트 계획서의 작성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8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297" y="1965632"/>
            <a:ext cx="2520000" cy="37520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97" y="2266680"/>
            <a:ext cx="2520000" cy="3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9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과제의 선정과 설계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프로젝트 계획서의 작성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8</a:t>
            </a: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4904"/>
            <a:ext cx="2467116" cy="15436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664" y="2620263"/>
            <a:ext cx="2209343" cy="33078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7" y="4145556"/>
            <a:ext cx="2480899" cy="18193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7" y="2620263"/>
            <a:ext cx="2462522" cy="15252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7" y="4145556"/>
            <a:ext cx="2467116" cy="12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2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작품제작과 결과보고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8-2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의사결정 방법에는 점수 체계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직접 비교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사후 논리 그리고 감정이 있고 이를 결정 했으면 반드시 예측 불가능한 요소가 포함되어 있을 수 있기 때문에 대비책 또한 마련해 </a:t>
            </a:r>
            <a:r>
              <a:rPr lang="ko-KR" altLang="en-US" sz="1600" spc="-20" dirty="0" err="1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두어야한다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7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350100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09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지정과제와 창의공학설계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796136" y="3501008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전기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전자분야 지정과제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기계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자동차분야 지정과제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-3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건축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토목분야 지정과제</a:t>
            </a:r>
            <a:endParaRPr lang="en-US" altLang="ko-KR" sz="1100" spc="-2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3429000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68144" y="3429000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2441253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08  </a:t>
            </a:r>
            <a:r>
              <a:rPr kumimoji="0" lang="ko-KR" altLang="en-US" sz="14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창의공학 과제의 설계</a:t>
            </a:r>
            <a:endParaRPr kumimoji="0" lang="en-US" altLang="ko-KR" sz="14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5796136" y="2441253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-1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과제의 선정과 설계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8-2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작품제작과 결과보고</a:t>
            </a:r>
            <a:endParaRPr lang="en-US" altLang="ko-KR" sz="1100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8-3      </a:t>
            </a:r>
            <a:r>
              <a:rPr lang="ko-KR" altLang="en-US" sz="1100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결과발표와 평가</a:t>
            </a:r>
            <a:endParaRPr lang="en-US" altLang="ko-KR" sz="1100" spc="-2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2369245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868144" y="2369245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 txBox="1">
            <a:spLocks/>
          </p:cNvSpPr>
          <p:nvPr/>
        </p:nvSpPr>
        <p:spPr>
          <a:xfrm>
            <a:off x="395536" y="1124744"/>
            <a:ext cx="3744416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Part 03 </a:t>
            </a:r>
            <a:r>
              <a:rPr lang="ko-KR" altLang="en-US" sz="2000" b="1" spc="-2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창의공학설계와 과제</a:t>
            </a:r>
            <a:endParaRPr lang="en-US" altLang="ko-KR" sz="2000" b="1" spc="-20" dirty="0" smtClean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7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결과발표와 평가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8-3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381642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공학분야에서는 </a:t>
            </a:r>
            <a:r>
              <a:rPr lang="ko-KR" altLang="en-US" sz="1600" spc="-2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연구 </a:t>
            </a:r>
            <a:r>
              <a:rPr lang="ko-KR" altLang="en-US" sz="1600" spc="-2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자체가 중요하다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위로 굽은 화살표 5"/>
          <p:cNvSpPr/>
          <p:nvPr/>
        </p:nvSpPr>
        <p:spPr>
          <a:xfrm rot="5400000">
            <a:off x="853106" y="2742669"/>
            <a:ext cx="289065" cy="365583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259632" y="2780928"/>
            <a:ext cx="511256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그리고 그에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못지않게 그 과정과 결과를 효과적으로 다른 사람에게 전달하는 것도 중요하다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432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633224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지정과제와 창의공학설계</a:t>
            </a:r>
            <a:endParaRPr lang="ko-KR" altLang="en-US" sz="40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09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61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전기</a:t>
            </a:r>
            <a:r>
              <a:rPr lang="en-US" altLang="ko-KR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전자분야 지정과제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9</a:t>
            </a: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현대 산업사회에는 소자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제어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컴퓨터 및 통신으로 구성된 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4C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이는 오늘날 산업사회의 특성을 대변한다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전자공학은 전기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전자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제어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컴퓨터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정보통신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반도체 등을 일컫는다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전자공학은 모든 산업분야에서 필수가 되어가고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45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기계</a:t>
            </a:r>
            <a:r>
              <a:rPr lang="en-US" altLang="ko-KR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자동차분야 지정과제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9-2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기계는 외부로부터 에너지를 받아들여 사람에게 유용한 일을 할 수 있도록 조합한 것이다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기계는 부품으로 조립되어 있고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저항력이 있으며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부품끼리 서로 한정된 상대 운동을 하고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에너지 공급을 받아야 하는 조건이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437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건축</a:t>
            </a:r>
            <a:r>
              <a:rPr lang="en-US" altLang="ko-KR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토목분야 지정과제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9-3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건축토목분야는 설계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구조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시공 및 유지관리에 이르기까지 전반적인 내용을 다룬다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건축은 휴먼 스페이스를 창조하기 위한 예술과 기술을 겸한 분야이다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따라서 핵심은 구조물의 구조와 기능성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안전성과 미학적 측면에서 그 의미를 찾을 수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12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61216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창의공학설계 자유과제</a:t>
            </a:r>
            <a:endParaRPr lang="ko-KR" altLang="en-US" sz="40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10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61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메카트로닉스</a:t>
            </a:r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 설계자료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10-1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메카트로닉스는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기계공학적인 문제에 대해 전자전기적인 인터페이스와 컴퓨터 기반의 디지털 제어기법을 적용하여 고성능화와 경제적으로 유리하도록 저가격을 실현하는 것이라고 볼 수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12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굴림체" panose="020B0609000101010101" pitchFamily="49" charset="-127"/>
                <a:ea typeface="굴림체" panose="020B0609000101010101" pitchFamily="49" charset="-127"/>
              </a:rPr>
              <a:t>로봇공학 기술자료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smtClean="0">
                <a:solidFill>
                  <a:schemeClr val="tx2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10-2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467544" y="2204864"/>
            <a:ext cx="828092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로봇의 전체시스템을 몇 가지 구성 요소로 나누어 볼 것인가에 따라 다른 의견이 있지만 로봇을 지능형 이동체로 국한하면 구성요소는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액추에이터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센서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지능의 세 부분을 볼 수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 err="1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기구부는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인간에게는 골격에 해당하는 부분으로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로봇이 수행할 작업의 종류에 따라 종속적으로 결정되는 부분이다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센서는 인간의 오감에 해당하는 장치이다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기계지능은 크게 인식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추론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학습으로 나눌 수 있다</a:t>
            </a:r>
            <a:r>
              <a:rPr lang="en-US" altLang="ko-KR" sz="1600" spc="-20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82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창의성과 창의공학</a:t>
            </a:r>
            <a:endParaRPr lang="ko-KR" altLang="en-US" sz="4000" dirty="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창의성이란 무엇인가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323528" y="2619427"/>
            <a:ext cx="7488832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새로우면서도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(novel)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적절한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(appropriate)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산출물을 생성해낼 수 있는 능력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창의성에 대한 정의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2138967" y="3370175"/>
            <a:ext cx="5673393" cy="607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잠재적 창의력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(latent-creative potential)’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굽은 화살표 2"/>
          <p:cNvSpPr/>
          <p:nvPr/>
        </p:nvSpPr>
        <p:spPr>
          <a:xfrm rot="16200000">
            <a:off x="1639697" y="3186362"/>
            <a:ext cx="526145" cy="472395"/>
          </a:xfrm>
          <a:prstGeom prst="ben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2699792" y="2919560"/>
            <a:ext cx="5544616" cy="607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확산적 사고의 요소들을 포함하는 지적인 능력의 일부분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975222" y="2815095"/>
            <a:ext cx="2012601" cy="607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특수한 인성적 특성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347864" y="2456892"/>
            <a:ext cx="2880320" cy="607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문제해결 능력의 한 형태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38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3" grpId="0" animBg="1"/>
      <p:bldP spid="14" grpId="0"/>
      <p:bldP spid="14" grpId="1"/>
      <p:bldP spid="15" grpId="0"/>
      <p:bldP spid="15" grpId="1"/>
      <p:bldP spid="18" grpId="0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창의성이란 무엇인가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304256" y="3501008"/>
            <a:ext cx="1008112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무력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(War)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2. “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힘의 이동</a:t>
            </a: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(Power Shift)”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3631518" y="3501008"/>
            <a:ext cx="1296144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(Wealth)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5796136" y="3501008"/>
            <a:ext cx="1584176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지식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(Knowledge)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1137928" y="2966282"/>
            <a:ext cx="1953530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산업화 시대 이전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3595514" y="2960949"/>
            <a:ext cx="1368152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산업화 시대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868144" y="2966282"/>
            <a:ext cx="1656184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지식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정보사회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821496" y="3335322"/>
            <a:ext cx="504056" cy="34203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4963666" y="3335322"/>
            <a:ext cx="504056" cy="34203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77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4" grpId="0"/>
      <p:bldP spid="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창의성이란 무엇인가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845518" y="2978949"/>
            <a:ext cx="2790378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창의성은 타고난  재능이다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창의성에 대한 오해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3" name="곱셈 기호 2"/>
          <p:cNvSpPr/>
          <p:nvPr/>
        </p:nvSpPr>
        <p:spPr>
          <a:xfrm>
            <a:off x="1241562" y="2618909"/>
            <a:ext cx="1512168" cy="1260138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845518" y="4149079"/>
            <a:ext cx="5814714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창의성은 체제 </a:t>
            </a:r>
            <a:r>
              <a:rPr lang="ko-KR" altLang="en-US" sz="1600" spc="-20" dirty="0" err="1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순응자들로부터도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나올 수 있다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845518" y="4149080"/>
            <a:ext cx="4374554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창의성은 주로 </a:t>
            </a:r>
            <a:r>
              <a:rPr lang="ko-KR" altLang="en-US" sz="1600" spc="-20" dirty="0" err="1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반항자로부터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나온다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  <p:sp>
        <p:nvSpPr>
          <p:cNvPr id="19" name="곱셈 기호 18"/>
          <p:cNvSpPr/>
          <p:nvPr/>
        </p:nvSpPr>
        <p:spPr>
          <a:xfrm>
            <a:off x="1628639" y="3789040"/>
            <a:ext cx="1512168" cy="1260138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845518" y="2978948"/>
            <a:ext cx="7686922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창의성은 지식과 경험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감성과 영감의 특성들이 종합된 정신능력이다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67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 animBg="1"/>
      <p:bldP spid="3" grpId="1" animBg="1"/>
      <p:bldP spid="16" grpId="0"/>
      <p:bldP spid="18" grpId="0"/>
      <p:bldP spid="18" grpId="1"/>
      <p:bldP spid="19" grpId="0" animBg="1"/>
      <p:bldP spid="19" grpId="1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왜 창의성 계발이 필요한가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696839" y="2763443"/>
            <a:ext cx="5171305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21</a:t>
            </a: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세기에서 개인과 사회와 국가발전의 원동력이다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9685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b="1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창의성의 필요성</a:t>
            </a: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j-cs"/>
              </a:rPr>
              <a:t>1-2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j-cs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547664" y="3429000"/>
            <a:ext cx="5904656" cy="540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변화의 속도가 급격하게 빨라짐에 따라 창의성을 </a:t>
            </a:r>
            <a:r>
              <a:rPr lang="ko-KR" altLang="en-US" sz="1600" spc="-20" dirty="0" err="1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계발해야함</a:t>
            </a:r>
            <a:r>
              <a:rPr lang="en-US" altLang="ko-KR" sz="1600" spc="-20" dirty="0" smtClean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spc="-20" dirty="0">
              <a:solidFill>
                <a:schemeClr val="accent6">
                  <a:lumMod val="7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>
            <a:off x="935596" y="3176972"/>
            <a:ext cx="576064" cy="648072"/>
          </a:xfrm>
          <a:prstGeom prst="bent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539552" y="2672915"/>
            <a:ext cx="6768752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ko-KR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과학은 자연 속에 있던 것을 발견해내지만</a:t>
            </a: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ko-KR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공학은 없는 것을 만들어낸다</a:t>
            </a:r>
            <a:r>
              <a:rPr lang="en-US" altLang="ko-K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굴림체" panose="020B0609000101010101" pitchFamily="49" charset="-127"/>
                <a:ea typeface="굴림체" panose="020B0609000101010101" pitchFamily="49" charset="-127"/>
              </a:rPr>
              <a:t>.”</a:t>
            </a:r>
            <a:endParaRPr lang="en-US" altLang="ko-K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20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9" grpId="1"/>
      <p:bldP spid="3" grpId="0" animBg="1"/>
      <p:bldP spid="3" grpId="1" animBg="1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1648</Words>
  <Application>Microsoft Office PowerPoint</Application>
  <PresentationFormat>화면 슬라이드 쇼(4:3)</PresentationFormat>
  <Paragraphs>234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굴림체</vt:lpstr>
      <vt:lpstr>Arial</vt:lpstr>
      <vt:lpstr>나눔고딕 ExtraBold</vt:lpstr>
      <vt:lpstr>맑은 고딕</vt:lpstr>
      <vt:lpstr>나눔고딕</vt:lpstr>
      <vt:lpstr>Office 테마</vt:lpstr>
      <vt:lpstr>창의적 발상기법 기반의 창의공학설계 </vt:lpstr>
      <vt:lpstr>목차</vt:lpstr>
      <vt:lpstr>목차</vt:lpstr>
      <vt:lpstr>목차</vt:lpstr>
      <vt:lpstr>창의성과 창의공학</vt:lpstr>
      <vt:lpstr>창의성이란 무엇인가?</vt:lpstr>
      <vt:lpstr>창의성이란 무엇인가?</vt:lpstr>
      <vt:lpstr>창의성이란 무엇인가?</vt:lpstr>
      <vt:lpstr>왜 창의성 계발이 필요한가?</vt:lpstr>
      <vt:lpstr>창의공학설계란 무엇인가?</vt:lpstr>
      <vt:lpstr>창의공학설계란 무엇인가?</vt:lpstr>
      <vt:lpstr>창의성의 원천</vt:lpstr>
      <vt:lpstr>창의성에 대한 오해</vt:lpstr>
      <vt:lpstr>창의성에 대한 오해</vt:lpstr>
      <vt:lpstr>창의성의 원천</vt:lpstr>
      <vt:lpstr>문제와 아이디어 발상</vt:lpstr>
      <vt:lpstr>문제의 정의와 방법</vt:lpstr>
      <vt:lpstr>초점과 무작위 투입</vt:lpstr>
      <vt:lpstr>구조적 발상기법</vt:lpstr>
      <vt:lpstr>브레인스토밍</vt:lpstr>
      <vt:lpstr>형태학적 분석법</vt:lpstr>
      <vt:lpstr>체크리스트법과 스켐퍼</vt:lpstr>
      <vt:lpstr>아이디어 가시화기법</vt:lpstr>
      <vt:lpstr>마인드매핑 기법</vt:lpstr>
      <vt:lpstr>강제연결법과 PMI</vt:lpstr>
      <vt:lpstr>연상법과 NM기법</vt:lpstr>
      <vt:lpstr>발명을 위한 기법들</vt:lpstr>
      <vt:lpstr>발명기법과 TRIZ</vt:lpstr>
      <vt:lpstr>ARIZ와 ASIT의 적용</vt:lpstr>
      <vt:lpstr>발상기법의 적용</vt:lpstr>
      <vt:lpstr>창의공학</vt:lpstr>
      <vt:lpstr>팀워크와 아이디어 선택</vt:lpstr>
      <vt:lpstr>의사결정과 실행</vt:lpstr>
      <vt:lpstr>창의공학 과제의 설계</vt:lpstr>
      <vt:lpstr>과제의 선정과 설계</vt:lpstr>
      <vt:lpstr>과제의 선정과 설계</vt:lpstr>
      <vt:lpstr>과제의 선정과 설계</vt:lpstr>
      <vt:lpstr>과제의 선정과 설계</vt:lpstr>
      <vt:lpstr>작품제작과 결과보고</vt:lpstr>
      <vt:lpstr>결과발표와 평가</vt:lpstr>
      <vt:lpstr>지정과제와 창의공학설계</vt:lpstr>
      <vt:lpstr>전기/전자분야 지정과제</vt:lpstr>
      <vt:lpstr>기계/자동차분야 지정과제</vt:lpstr>
      <vt:lpstr>건축/토목분야 지정과제</vt:lpstr>
      <vt:lpstr>창의공학설계 자유과제</vt:lpstr>
      <vt:lpstr>메카트로닉스 설계자료</vt:lpstr>
      <vt:lpstr>로봇공학 기술자료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임현</cp:lastModifiedBy>
  <cp:revision>51</cp:revision>
  <dcterms:created xsi:type="dcterms:W3CDTF">2011-08-25T02:21:48Z</dcterms:created>
  <dcterms:modified xsi:type="dcterms:W3CDTF">2015-11-20T10:25:30Z</dcterms:modified>
</cp:coreProperties>
</file>