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lac" ContentType="audio/unknown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8" r:id="rId5"/>
    <p:sldId id="259" r:id="rId6"/>
    <p:sldId id="265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4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E2655BA-0D36-4859-B2FC-870E59F81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C87C3-ECD6-4BBB-BAC4-85FB4940B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1325-D677-4413-8C2A-D17ACB273B1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A5B1CB-B224-46F2-9388-D6664D702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C78B7-12AF-4595-A719-9613AACA5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E135-8499-42EA-8444-81F4C9607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9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9675C-42A6-414E-B8B5-556AE7F752F9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8987-A98C-4F5A-9D73-502693C78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6EE4D6-7073-49D3-B311-FC25AAE77418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57942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F4BF6-CBDB-4CED-850F-64150693F8AA}"/>
              </a:ext>
            </a:extLst>
          </p:cNvPr>
          <p:cNvSpPr/>
          <p:nvPr userDrawn="1"/>
        </p:nvSpPr>
        <p:spPr>
          <a:xfrm>
            <a:off x="0" y="1"/>
            <a:ext cx="32531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79F12E-1FA0-4EC4-B22A-6C7E9218FC2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011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4D9A2-3DF8-40FF-8CA6-5A24BA4CB05D}"/>
              </a:ext>
            </a:extLst>
          </p:cNvPr>
          <p:cNvSpPr/>
          <p:nvPr userDrawn="1"/>
        </p:nvSpPr>
        <p:spPr>
          <a:xfrm>
            <a:off x="0" y="0"/>
            <a:ext cx="325315" cy="6857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18F0F-97D0-488C-9091-89D97D4E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중간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D157D-3B50-4068-BD47-6E79C252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573F9-A35D-4316-8B9B-FAFA6E8A29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E4EC26-8FC4-4670-9999-427E11715B1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0114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16D702-4F64-4D36-AEAA-09C6544A9A54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F0805C-CFE5-4E9D-B4FD-6F6275DC4772}"/>
              </a:ext>
            </a:extLst>
          </p:cNvPr>
          <p:cNvSpPr txBox="1"/>
          <p:nvPr userDrawn="1"/>
        </p:nvSpPr>
        <p:spPr>
          <a:xfrm>
            <a:off x="838200" y="6356349"/>
            <a:ext cx="264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Game Software Design 1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EF86F-E9B9-4396-9A53-AA8A7B0953E8}"/>
              </a:ext>
            </a:extLst>
          </p:cNvPr>
          <p:cNvSpPr/>
          <p:nvPr userDrawn="1"/>
        </p:nvSpPr>
        <p:spPr>
          <a:xfrm>
            <a:off x="0" y="1"/>
            <a:ext cx="325315" cy="48797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3601A17-603D-4219-8958-F0186B35AB5A}"/>
              </a:ext>
            </a:extLst>
          </p:cNvPr>
          <p:cNvSpPr/>
          <p:nvPr userDrawn="1"/>
        </p:nvSpPr>
        <p:spPr>
          <a:xfrm>
            <a:off x="0" y="1"/>
            <a:ext cx="32531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3194E8-2583-4DCC-A3B1-757AB25F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AC7C-ACFE-4D64-9146-F08B3DE1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04FEE-80F6-41E5-883D-2997746CC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C9D6-25D8-440B-BA7C-FFCF27E7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중간 발표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15559-04E9-417B-982B-800DC6C7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73F9-A35D-4316-8B9B-FAFA6E8A2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8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63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media" Target="../media/media2.flac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flac"/><Relationship Id="rId1" Type="http://schemas.microsoft.com/office/2007/relationships/media" Target="../media/media1.flac"/><Relationship Id="rId6" Type="http://schemas.openxmlformats.org/officeDocument/2006/relationships/audio" Target="../media/media3.flac"/><Relationship Id="rId11" Type="http://schemas.openxmlformats.org/officeDocument/2006/relationships/image" Target="../media/image11.jpg"/><Relationship Id="rId5" Type="http://schemas.microsoft.com/office/2007/relationships/media" Target="../media/media3.flac"/><Relationship Id="rId10" Type="http://schemas.openxmlformats.org/officeDocument/2006/relationships/image" Target="../media/image10.png"/><Relationship Id="rId4" Type="http://schemas.openxmlformats.org/officeDocument/2006/relationships/audio" Target="../media/media2.flac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1.png"/><Relationship Id="rId1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hdphoto" Target="../media/hdphoto3.wdp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microsoft.com/office/2007/relationships/hdphoto" Target="../media/hdphoto5.wdp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3.png"/><Relationship Id="rId3" Type="http://schemas.openxmlformats.org/officeDocument/2006/relationships/image" Target="../media/image14.png"/><Relationship Id="rId21" Type="http://schemas.openxmlformats.org/officeDocument/2006/relationships/image" Target="../media/image25.sv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17" Type="http://schemas.microsoft.com/office/2007/relationships/hdphoto" Target="../media/hdphoto5.wdp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5" Type="http://schemas.microsoft.com/office/2007/relationships/hdphoto" Target="../media/hdphoto4.wdp"/><Relationship Id="rId10" Type="http://schemas.microsoft.com/office/2007/relationships/hdphoto" Target="../media/hdphoto2.wdp"/><Relationship Id="rId19" Type="http://schemas.microsoft.com/office/2007/relationships/hdphoto" Target="../media/hdphoto6.wdp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D63D94-9783-4D65-BF42-E5EDAE15F92A}"/>
              </a:ext>
            </a:extLst>
          </p:cNvPr>
          <p:cNvSpPr/>
          <p:nvPr/>
        </p:nvSpPr>
        <p:spPr>
          <a:xfrm>
            <a:off x="1081716" y="1786606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발표</a:t>
            </a:r>
            <a:endParaRPr lang="en-US" altLang="ko-KR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28E7C-9E07-4EB2-BF84-074623F6C801}"/>
              </a:ext>
            </a:extLst>
          </p:cNvPr>
          <p:cNvSpPr txBox="1"/>
          <p:nvPr/>
        </p:nvSpPr>
        <p:spPr>
          <a:xfrm>
            <a:off x="1063533" y="4154749"/>
            <a:ext cx="2904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상명대학교</a:t>
            </a:r>
            <a:endParaRPr lang="en-US" altLang="ko-KR" sz="2800" b="1" dirty="0"/>
          </a:p>
          <a:p>
            <a:r>
              <a:rPr lang="ko-KR" altLang="en-US" sz="2800" b="1" dirty="0"/>
              <a:t>컴퓨터과학과</a:t>
            </a:r>
            <a:endParaRPr lang="en-US" altLang="ko-KR" sz="2800" b="1" dirty="0"/>
          </a:p>
          <a:p>
            <a:r>
              <a:rPr lang="en-US" altLang="ko-KR" sz="2800" b="1" dirty="0"/>
              <a:t>201511054</a:t>
            </a:r>
            <a:r>
              <a:rPr lang="ko-KR" altLang="en-US" sz="2800" b="1" dirty="0"/>
              <a:t> 임현</a:t>
            </a:r>
            <a:endParaRPr lang="en-US" altLang="ko-KR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CA09C-81B7-479B-BF59-F060C2405345}"/>
              </a:ext>
            </a:extLst>
          </p:cNvPr>
          <p:cNvSpPr txBox="1"/>
          <p:nvPr/>
        </p:nvSpPr>
        <p:spPr>
          <a:xfrm>
            <a:off x="9957733" y="23768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 – 10 –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22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7CF5995-4F38-4743-84CA-4A96822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117877-83D1-45DB-8A34-7706CB4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F3608-CB1F-4C9C-AED1-0C6FC74ACE94}"/>
              </a:ext>
            </a:extLst>
          </p:cNvPr>
          <p:cNvSpPr txBox="1"/>
          <p:nvPr/>
        </p:nvSpPr>
        <p:spPr>
          <a:xfrm>
            <a:off x="765272" y="137573"/>
            <a:ext cx="37064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쉼호흡하기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일정시간 이동속도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물 마시기 </a:t>
            </a:r>
            <a:r>
              <a:rPr lang="en-US" altLang="ko-KR" sz="1400" dirty="0"/>
              <a:t>: </a:t>
            </a:r>
            <a:r>
              <a:rPr lang="ko-KR" altLang="en-US" sz="1400" dirty="0"/>
              <a:t>일정시간 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자전거 </a:t>
            </a:r>
            <a:r>
              <a:rPr lang="en-US" altLang="ko-KR" sz="1400" dirty="0"/>
              <a:t>: </a:t>
            </a:r>
            <a:r>
              <a:rPr lang="ko-KR" altLang="en-US" sz="1400" dirty="0"/>
              <a:t>광고 후 잠시 이속 및 골드 증가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AE0B5B-A580-485F-A790-BB969836814B}"/>
              </a:ext>
            </a:extLst>
          </p:cNvPr>
          <p:cNvSpPr/>
          <p:nvPr/>
        </p:nvSpPr>
        <p:spPr>
          <a:xfrm>
            <a:off x="765272" y="1419775"/>
            <a:ext cx="5040000" cy="2009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CD079-B096-4EA2-9EB2-2A8D3BE614E3}"/>
              </a:ext>
            </a:extLst>
          </p:cNvPr>
          <p:cNvSpPr txBox="1"/>
          <p:nvPr/>
        </p:nvSpPr>
        <p:spPr>
          <a:xfrm>
            <a:off x="859219" y="1479446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자전거 타기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B62E8-B1E5-46E0-A5D8-D0A000B82362}"/>
              </a:ext>
            </a:extLst>
          </p:cNvPr>
          <p:cNvSpPr txBox="1"/>
          <p:nvPr/>
        </p:nvSpPr>
        <p:spPr>
          <a:xfrm>
            <a:off x="859219" y="2679775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자전거를 타며 골드 획득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CAE9BE-D6C1-4DE7-B5A5-DDF2F6CD3CBE}"/>
              </a:ext>
            </a:extLst>
          </p:cNvPr>
          <p:cNvSpPr/>
          <p:nvPr/>
        </p:nvSpPr>
        <p:spPr>
          <a:xfrm>
            <a:off x="765272" y="3705999"/>
            <a:ext cx="5040000" cy="2009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E2826-3357-4E37-ACEC-BBABBBC14BBC}"/>
              </a:ext>
            </a:extLst>
          </p:cNvPr>
          <p:cNvSpPr txBox="1"/>
          <p:nvPr/>
        </p:nvSpPr>
        <p:spPr>
          <a:xfrm>
            <a:off x="859219" y="376567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err="1">
                <a:solidFill>
                  <a:schemeClr val="bg1"/>
                </a:solidFill>
              </a:rPr>
              <a:t>쉼호흡하기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2C8EE-6AB0-4AE0-A95E-D79B77B408AD}"/>
              </a:ext>
            </a:extLst>
          </p:cNvPr>
          <p:cNvSpPr txBox="1"/>
          <p:nvPr/>
        </p:nvSpPr>
        <p:spPr>
          <a:xfrm>
            <a:off x="859219" y="4965999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다량의 학점 획득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A42E5D-FF69-459D-9A8F-05C633D9F15D}"/>
              </a:ext>
            </a:extLst>
          </p:cNvPr>
          <p:cNvSpPr/>
          <p:nvPr/>
        </p:nvSpPr>
        <p:spPr>
          <a:xfrm>
            <a:off x="6292781" y="3705999"/>
            <a:ext cx="5040000" cy="20092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282AB-CA14-451F-BFBE-07068D21810C}"/>
              </a:ext>
            </a:extLst>
          </p:cNvPr>
          <p:cNvSpPr txBox="1"/>
          <p:nvPr/>
        </p:nvSpPr>
        <p:spPr>
          <a:xfrm>
            <a:off x="6386728" y="3765670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물 마시기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A398A-E2C1-411C-9EA4-B71FC77C9AF8}"/>
              </a:ext>
            </a:extLst>
          </p:cNvPr>
          <p:cNvSpPr txBox="1"/>
          <p:nvPr/>
        </p:nvSpPr>
        <p:spPr>
          <a:xfrm>
            <a:off x="6386728" y="4965999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다량의 골드 획득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85585D-CCC8-45DA-9E52-C029D8197FFB}"/>
              </a:ext>
            </a:extLst>
          </p:cNvPr>
          <p:cNvSpPr/>
          <p:nvPr/>
        </p:nvSpPr>
        <p:spPr>
          <a:xfrm>
            <a:off x="7265883" y="2132776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4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08932A-C410-4D14-B9A4-E82F5A04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CB68B-8FE3-4F95-B8B5-6AAFB271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ED594-9676-4431-85E6-8E72A6131BE3}"/>
              </a:ext>
            </a:extLst>
          </p:cNvPr>
          <p:cNvSpPr/>
          <p:nvPr/>
        </p:nvSpPr>
        <p:spPr>
          <a:xfrm>
            <a:off x="765272" y="1419776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08140-DAA3-4F2A-833C-EFC48344C82C}"/>
              </a:ext>
            </a:extLst>
          </p:cNvPr>
          <p:cNvSpPr txBox="1"/>
          <p:nvPr/>
        </p:nvSpPr>
        <p:spPr>
          <a:xfrm>
            <a:off x="825664" y="1479446"/>
            <a:ext cx="2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백팩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7D4FD7-313B-481D-9713-C86E680EABC1}"/>
              </a:ext>
            </a:extLst>
          </p:cNvPr>
          <p:cNvSpPr/>
          <p:nvPr/>
        </p:nvSpPr>
        <p:spPr>
          <a:xfrm>
            <a:off x="8902594" y="97506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F15C9-E9BD-48DC-AA7E-3DA6A0793273}"/>
              </a:ext>
            </a:extLst>
          </p:cNvPr>
          <p:cNvSpPr txBox="1"/>
          <p:nvPr/>
        </p:nvSpPr>
        <p:spPr>
          <a:xfrm>
            <a:off x="9005868" y="96449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학점 </a:t>
            </a:r>
            <a:r>
              <a:rPr lang="ko-KR" altLang="en-US" sz="2400" b="1" dirty="0" err="1">
                <a:solidFill>
                  <a:schemeClr val="bg1"/>
                </a:solidFill>
              </a:rPr>
              <a:t>획득량</a:t>
            </a:r>
            <a:r>
              <a:rPr lang="ko-KR" altLang="en-US" sz="2400" b="1" dirty="0">
                <a:solidFill>
                  <a:schemeClr val="bg1"/>
                </a:solidFill>
              </a:rPr>
              <a:t> 증가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44E0EA-34DA-428A-8959-4308771E0B3D}"/>
              </a:ext>
            </a:extLst>
          </p:cNvPr>
          <p:cNvSpPr/>
          <p:nvPr/>
        </p:nvSpPr>
        <p:spPr>
          <a:xfrm>
            <a:off x="765272" y="3204631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A2B6B-C488-4007-B44A-98C8A9C9FD69}"/>
              </a:ext>
            </a:extLst>
          </p:cNvPr>
          <p:cNvSpPr txBox="1"/>
          <p:nvPr/>
        </p:nvSpPr>
        <p:spPr>
          <a:xfrm>
            <a:off x="825664" y="3264301"/>
            <a:ext cx="2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에코백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27B09-046B-4A25-873A-6D96C2CCF436}"/>
              </a:ext>
            </a:extLst>
          </p:cNvPr>
          <p:cNvSpPr/>
          <p:nvPr/>
        </p:nvSpPr>
        <p:spPr>
          <a:xfrm>
            <a:off x="765272" y="4790150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298B5-EF75-4A26-898B-FDBB9C8062B8}"/>
              </a:ext>
            </a:extLst>
          </p:cNvPr>
          <p:cNvSpPr txBox="1"/>
          <p:nvPr/>
        </p:nvSpPr>
        <p:spPr>
          <a:xfrm>
            <a:off x="825664" y="4849820"/>
            <a:ext cx="2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명품백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7DA8B-FAA6-4852-879F-B39AFF95C653}"/>
              </a:ext>
            </a:extLst>
          </p:cNvPr>
          <p:cNvSpPr/>
          <p:nvPr/>
        </p:nvSpPr>
        <p:spPr>
          <a:xfrm>
            <a:off x="4548707" y="4790150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B18CF-DB8F-45D2-9F3D-368BC1CF09AF}"/>
              </a:ext>
            </a:extLst>
          </p:cNvPr>
          <p:cNvSpPr txBox="1"/>
          <p:nvPr/>
        </p:nvSpPr>
        <p:spPr>
          <a:xfrm>
            <a:off x="4609098" y="4849820"/>
            <a:ext cx="2571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</a:rPr>
              <a:t>무의경지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A2C6C0-1575-4271-8752-FDB575A218BC}"/>
              </a:ext>
            </a:extLst>
          </p:cNvPr>
          <p:cNvSpPr/>
          <p:nvPr/>
        </p:nvSpPr>
        <p:spPr>
          <a:xfrm>
            <a:off x="4548707" y="3204631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166A2-C91E-44E1-9ABB-9A93CEC187FC}"/>
              </a:ext>
            </a:extLst>
          </p:cNvPr>
          <p:cNvSpPr txBox="1"/>
          <p:nvPr/>
        </p:nvSpPr>
        <p:spPr>
          <a:xfrm>
            <a:off x="4609099" y="3264301"/>
            <a:ext cx="247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날개가방</a:t>
            </a:r>
          </a:p>
        </p:txBody>
      </p:sp>
    </p:spTree>
    <p:extLst>
      <p:ext uri="{BB962C8B-B14F-4D97-AF65-F5344CB8AC3E}">
        <p14:creationId xmlns:p14="http://schemas.microsoft.com/office/powerpoint/2010/main" val="142498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08932A-C410-4D14-B9A4-E82F5A04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BCB68B-8FE3-4F95-B8B5-6AAFB271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ED594-9676-4431-85E6-8E72A6131BE3}"/>
              </a:ext>
            </a:extLst>
          </p:cNvPr>
          <p:cNvSpPr/>
          <p:nvPr/>
        </p:nvSpPr>
        <p:spPr>
          <a:xfrm>
            <a:off x="765272" y="1419776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08140-DAA3-4F2A-833C-EFC48344C82C}"/>
              </a:ext>
            </a:extLst>
          </p:cNvPr>
          <p:cNvSpPr txBox="1"/>
          <p:nvPr/>
        </p:nvSpPr>
        <p:spPr>
          <a:xfrm>
            <a:off x="825664" y="1479446"/>
            <a:ext cx="2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슬리퍼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7D4FD7-313B-481D-9713-C86E680EABC1}"/>
              </a:ext>
            </a:extLst>
          </p:cNvPr>
          <p:cNvSpPr/>
          <p:nvPr/>
        </p:nvSpPr>
        <p:spPr>
          <a:xfrm>
            <a:off x="8550256" y="2270254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F15C9-E9BD-48DC-AA7E-3DA6A0793273}"/>
              </a:ext>
            </a:extLst>
          </p:cNvPr>
          <p:cNvSpPr txBox="1"/>
          <p:nvPr/>
        </p:nvSpPr>
        <p:spPr>
          <a:xfrm>
            <a:off x="8653530" y="31372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골드 </a:t>
            </a:r>
            <a:r>
              <a:rPr lang="ko-KR" altLang="en-US" sz="2400" b="1" dirty="0" err="1">
                <a:solidFill>
                  <a:schemeClr val="bg1"/>
                </a:solidFill>
              </a:rPr>
              <a:t>획득량</a:t>
            </a:r>
            <a:r>
              <a:rPr lang="ko-KR" altLang="en-US" sz="2400" b="1" dirty="0">
                <a:solidFill>
                  <a:schemeClr val="bg1"/>
                </a:solidFill>
              </a:rPr>
              <a:t> 증가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44E0EA-34DA-428A-8959-4308771E0B3D}"/>
              </a:ext>
            </a:extLst>
          </p:cNvPr>
          <p:cNvSpPr/>
          <p:nvPr/>
        </p:nvSpPr>
        <p:spPr>
          <a:xfrm>
            <a:off x="765272" y="3204631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A2B6B-C488-4007-B44A-98C8A9C9FD69}"/>
              </a:ext>
            </a:extLst>
          </p:cNvPr>
          <p:cNvSpPr txBox="1"/>
          <p:nvPr/>
        </p:nvSpPr>
        <p:spPr>
          <a:xfrm>
            <a:off x="825664" y="3264301"/>
            <a:ext cx="2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단화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927B09-046B-4A25-873A-6D96C2CCF436}"/>
              </a:ext>
            </a:extLst>
          </p:cNvPr>
          <p:cNvSpPr/>
          <p:nvPr/>
        </p:nvSpPr>
        <p:spPr>
          <a:xfrm>
            <a:off x="765272" y="4790150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298B5-EF75-4A26-898B-FDBB9C8062B8}"/>
              </a:ext>
            </a:extLst>
          </p:cNvPr>
          <p:cNvSpPr txBox="1"/>
          <p:nvPr/>
        </p:nvSpPr>
        <p:spPr>
          <a:xfrm>
            <a:off x="825664" y="4849820"/>
            <a:ext cx="213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하이힐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7DA8B-FAA6-4852-879F-B39AFF95C653}"/>
              </a:ext>
            </a:extLst>
          </p:cNvPr>
          <p:cNvSpPr/>
          <p:nvPr/>
        </p:nvSpPr>
        <p:spPr>
          <a:xfrm>
            <a:off x="4548707" y="4790150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B18CF-DB8F-45D2-9F3D-368BC1CF09AF}"/>
              </a:ext>
            </a:extLst>
          </p:cNvPr>
          <p:cNvSpPr txBox="1"/>
          <p:nvPr/>
        </p:nvSpPr>
        <p:spPr>
          <a:xfrm>
            <a:off x="4609098" y="4849820"/>
            <a:ext cx="2571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운동화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A2C6C0-1575-4271-8752-FDB575A218BC}"/>
              </a:ext>
            </a:extLst>
          </p:cNvPr>
          <p:cNvSpPr/>
          <p:nvPr/>
        </p:nvSpPr>
        <p:spPr>
          <a:xfrm>
            <a:off x="4548707" y="3204631"/>
            <a:ext cx="3152387" cy="1466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166A2-C91E-44E1-9ABB-9A93CEC187FC}"/>
              </a:ext>
            </a:extLst>
          </p:cNvPr>
          <p:cNvSpPr txBox="1"/>
          <p:nvPr/>
        </p:nvSpPr>
        <p:spPr>
          <a:xfrm>
            <a:off x="4609099" y="3264301"/>
            <a:ext cx="247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샌들</a:t>
            </a:r>
          </a:p>
        </p:txBody>
      </p:sp>
    </p:spTree>
    <p:extLst>
      <p:ext uri="{BB962C8B-B14F-4D97-AF65-F5344CB8AC3E}">
        <p14:creationId xmlns:p14="http://schemas.microsoft.com/office/powerpoint/2010/main" val="291337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29FD72F-A2D7-4162-A730-6A3F834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07A260-EE57-4BC1-8A8C-273AF00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B3E7EA-D29B-4FB8-82CE-877B700FAFFD}"/>
              </a:ext>
            </a:extLst>
          </p:cNvPr>
          <p:cNvSpPr/>
          <p:nvPr/>
        </p:nvSpPr>
        <p:spPr>
          <a:xfrm>
            <a:off x="1167520" y="0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DE8E50-655D-4347-88B8-7F1F4741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16" y="200553"/>
            <a:ext cx="180000" cy="18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B7208E-BBC0-49F8-A933-FD72A2406FB1}"/>
              </a:ext>
            </a:extLst>
          </p:cNvPr>
          <p:cNvSpPr/>
          <p:nvPr/>
        </p:nvSpPr>
        <p:spPr>
          <a:xfrm>
            <a:off x="1167520" y="1098958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2478C7-2219-4D67-9E20-FE8E3A554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16" y="1299511"/>
            <a:ext cx="180000" cy="1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CEF9D5-7959-433F-B1B8-29C275240449}"/>
              </a:ext>
            </a:extLst>
          </p:cNvPr>
          <p:cNvSpPr/>
          <p:nvPr/>
        </p:nvSpPr>
        <p:spPr>
          <a:xfrm>
            <a:off x="3318600" y="1735700"/>
            <a:ext cx="1949686" cy="1508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9BE60-51CE-4A9D-90DE-E0A335BB3E5B}"/>
              </a:ext>
            </a:extLst>
          </p:cNvPr>
          <p:cNvSpPr txBox="1"/>
          <p:nvPr/>
        </p:nvSpPr>
        <p:spPr>
          <a:xfrm>
            <a:off x="3568192" y="2166598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Click !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7F393-0760-4A59-9DD9-20A3629E4ABA}"/>
              </a:ext>
            </a:extLst>
          </p:cNvPr>
          <p:cNvSpPr txBox="1"/>
          <p:nvPr/>
        </p:nvSpPr>
        <p:spPr>
          <a:xfrm>
            <a:off x="1455537" y="126640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90a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1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81FE61-DF43-4607-8491-0417FB8B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3BF48D-3FA1-4963-BD56-77E3DA77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AF04F-4700-4B1A-8703-7BDE82E8A297}"/>
              </a:ext>
            </a:extLst>
          </p:cNvPr>
          <p:cNvSpPr txBox="1"/>
          <p:nvPr/>
        </p:nvSpPr>
        <p:spPr>
          <a:xfrm>
            <a:off x="790286" y="94051"/>
            <a:ext cx="2199641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정보 </a:t>
            </a:r>
            <a:r>
              <a:rPr lang="en-US" altLang="ko-KR" sz="1400" dirty="0"/>
              <a:t>: </a:t>
            </a:r>
            <a:r>
              <a:rPr lang="ko-KR" altLang="en-US" sz="1400" dirty="0"/>
              <a:t>내 정보 확인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저장 </a:t>
            </a:r>
            <a:r>
              <a:rPr lang="en-US" altLang="ko-KR" sz="1400" dirty="0"/>
              <a:t>: </a:t>
            </a:r>
            <a:r>
              <a:rPr lang="ko-KR" altLang="en-US" sz="1400" dirty="0"/>
              <a:t>게임 정보 저장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순위 </a:t>
            </a:r>
            <a:r>
              <a:rPr lang="en-US" altLang="ko-KR" sz="1400" dirty="0"/>
              <a:t>: </a:t>
            </a:r>
            <a:r>
              <a:rPr lang="ko-KR" altLang="en-US" sz="1400" dirty="0"/>
              <a:t>게임 점수 순위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켜기</a:t>
            </a:r>
            <a:r>
              <a:rPr lang="en-US" altLang="ko-KR" sz="1400" dirty="0"/>
              <a:t>/</a:t>
            </a:r>
            <a:r>
              <a:rPr lang="ko-KR" altLang="en-US" sz="1400" dirty="0"/>
              <a:t>끄기 </a:t>
            </a:r>
            <a:r>
              <a:rPr lang="en-US" altLang="ko-KR" sz="1400" dirty="0"/>
              <a:t>: BGM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1A7C8-9A84-4A2C-B83A-92DF452B0990}"/>
              </a:ext>
            </a:extLst>
          </p:cNvPr>
          <p:cNvSpPr txBox="1"/>
          <p:nvPr/>
        </p:nvSpPr>
        <p:spPr>
          <a:xfrm>
            <a:off x="3671438" y="94051"/>
            <a:ext cx="1433406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스토리 가기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2303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83AFDD-4FC2-4530-8F3B-B3DCBB0C27E5}"/>
              </a:ext>
            </a:extLst>
          </p:cNvPr>
          <p:cNvSpPr/>
          <p:nvPr/>
        </p:nvSpPr>
        <p:spPr>
          <a:xfrm>
            <a:off x="1072257" y="1987942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4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1A4F4-EAD8-4141-9D17-46F27E8C36FE}"/>
              </a:ext>
            </a:extLst>
          </p:cNvPr>
          <p:cNvSpPr/>
          <p:nvPr/>
        </p:nvSpPr>
        <p:spPr>
          <a:xfrm>
            <a:off x="1077287" y="519868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4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710DA-7159-4306-9FBF-4722B6D33320}"/>
              </a:ext>
            </a:extLst>
          </p:cNvPr>
          <p:cNvSpPr txBox="1"/>
          <p:nvPr/>
        </p:nvSpPr>
        <p:spPr>
          <a:xfrm>
            <a:off x="1068412" y="1577532"/>
            <a:ext cx="40206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스토리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화면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질의응답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59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EBF83-D0DE-48EA-B749-CF0EA15803F7}"/>
              </a:ext>
            </a:extLst>
          </p:cNvPr>
          <p:cNvSpPr txBox="1"/>
          <p:nvPr/>
        </p:nvSpPr>
        <p:spPr>
          <a:xfrm>
            <a:off x="1068412" y="1690708"/>
            <a:ext cx="99790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대상 </a:t>
            </a:r>
            <a:r>
              <a:rPr lang="en-US" altLang="ko-KR" dirty="0"/>
              <a:t>: </a:t>
            </a:r>
            <a:r>
              <a:rPr lang="ko-KR" altLang="en-US" dirty="0"/>
              <a:t>바쁜 현대인을 위한 </a:t>
            </a:r>
            <a:r>
              <a:rPr lang="en-US" altLang="ko-KR" dirty="0"/>
              <a:t>IDLE </a:t>
            </a:r>
            <a:r>
              <a:rPr lang="ko-KR" altLang="en-US" dirty="0"/>
              <a:t>게임 </a:t>
            </a:r>
            <a:r>
              <a:rPr lang="en-US" altLang="ko-KR" dirty="0"/>
              <a:t>(</a:t>
            </a:r>
            <a:r>
              <a:rPr lang="ko-KR" altLang="en-US" dirty="0"/>
              <a:t>모닝 러닝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목적 </a:t>
            </a:r>
            <a:r>
              <a:rPr lang="en-US" altLang="ko-KR" dirty="0"/>
              <a:t>: </a:t>
            </a:r>
            <a:r>
              <a:rPr lang="ko-KR" altLang="en-US" dirty="0"/>
              <a:t>게임을 직접 플레이 할 시간이 부족한 현대인을 위한 방치형 게임을 만들고자 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구현 환경 </a:t>
            </a:r>
            <a:r>
              <a:rPr lang="en-US" altLang="ko-KR" dirty="0"/>
              <a:t>: Windows 10, Unity (Version 2017.1.1f1 Edu), </a:t>
            </a:r>
            <a:r>
              <a:rPr lang="en-US" altLang="ko-KR" dirty="0" err="1"/>
              <a:t>MonoDevelop</a:t>
            </a:r>
            <a:r>
              <a:rPr lang="en-US" altLang="ko-KR" dirty="0"/>
              <a:t> (5.9.6)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언어 </a:t>
            </a:r>
            <a:r>
              <a:rPr lang="en-US" altLang="ko-KR" dirty="0"/>
              <a:t>: C#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개발 일정 </a:t>
            </a:r>
            <a:r>
              <a:rPr lang="en-US" altLang="ko-KR" dirty="0"/>
              <a:t>: 2017 – 09 – 01 ~ 2017 – 12 – 22 (</a:t>
            </a:r>
            <a:r>
              <a:rPr lang="ko-KR" altLang="en-US" dirty="0"/>
              <a:t>애자일 개발 방식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팀 구성 </a:t>
            </a:r>
            <a:r>
              <a:rPr lang="en-US" altLang="ko-KR" dirty="0"/>
              <a:t>: </a:t>
            </a:r>
            <a:r>
              <a:rPr lang="ko-KR" altLang="en-US" dirty="0"/>
              <a:t>임현 </a:t>
            </a:r>
            <a:r>
              <a:rPr lang="en-US" altLang="ko-KR" dirty="0"/>
              <a:t>(PM </a:t>
            </a:r>
            <a:r>
              <a:rPr lang="ko-KR" altLang="en-US" dirty="0"/>
              <a:t>및 메인 개발자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도구 </a:t>
            </a:r>
            <a:r>
              <a:rPr lang="en-US" altLang="ko-KR" dirty="0"/>
              <a:t>: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3DD41F-2645-4288-AF3D-F7662DD4B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58" y="4841823"/>
            <a:ext cx="540000" cy="5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18772F-5D99-4E60-9343-CBB573040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58" y="4841823"/>
            <a:ext cx="540000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35626D-BD3E-45B3-8405-8ECCE1B7E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408" y="4841823"/>
            <a:ext cx="540000" cy="5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1B3998-DB84-44CF-9187-55B2447BC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52" y="4841823"/>
            <a:ext cx="540000" cy="5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797078-C01C-4BCD-80E1-318CA062F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52" y="4841823"/>
            <a:ext cx="540000" cy="5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85F19D-E501-460E-8F58-892F676B6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52" y="4841823"/>
            <a:ext cx="540000" cy="5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1324C1-6BB4-4D0E-8180-08A39A2569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58" y="484182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스토리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4A68FA-044D-482A-A5DB-AD142A07C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7" y="1353588"/>
            <a:ext cx="3499066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A0166E-4480-4BF3-83D4-D71DF2744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34" y="1354176"/>
            <a:ext cx="350005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9F3B1-74BF-45A7-A4A2-23946450B134}"/>
              </a:ext>
            </a:extLst>
          </p:cNvPr>
          <p:cNvSpPr txBox="1"/>
          <p:nvPr/>
        </p:nvSpPr>
        <p:spPr>
          <a:xfrm>
            <a:off x="2532416" y="1525912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</a:t>
            </a:r>
            <a:r>
              <a:rPr lang="en-US" altLang="ko-KR" dirty="0"/>
              <a:t>… </a:t>
            </a:r>
            <a:r>
              <a:rPr lang="ko-KR" altLang="en-US" dirty="0"/>
              <a:t>어제보다 </a:t>
            </a:r>
            <a:endParaRPr lang="en-US" altLang="ko-KR" dirty="0"/>
          </a:p>
          <a:p>
            <a:r>
              <a:rPr lang="ko-KR" altLang="en-US" dirty="0"/>
              <a:t>일찍 나왔다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F60B9-15E9-4F85-9D00-295A8665D606}"/>
              </a:ext>
            </a:extLst>
          </p:cNvPr>
          <p:cNvSpPr txBox="1"/>
          <p:nvPr/>
        </p:nvSpPr>
        <p:spPr>
          <a:xfrm>
            <a:off x="5747035" y="152591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잔액이 부족합니다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01 - Bach - Air (from Orchestral Suite No. 3 in D)">
            <a:hlinkClick r:id="" action="ppaction://media"/>
            <a:extLst>
              <a:ext uri="{FF2B5EF4-FFF2-40B4-BE49-F238E27FC236}">
                <a16:creationId xmlns:a16="http://schemas.microsoft.com/office/drawing/2014/main" id="{A6012288-C5E9-4AA8-81E2-DDE9208713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72767" y="5458691"/>
            <a:ext cx="609600" cy="609600"/>
          </a:xfrm>
          <a:prstGeom prst="rect">
            <a:avLst/>
          </a:prstGeom>
        </p:spPr>
      </p:pic>
      <p:pic>
        <p:nvPicPr>
          <p:cNvPr id="17" name="02 - Bach - Toccata in D minor">
            <a:hlinkClick r:id="" action="ppaction://media"/>
            <a:extLst>
              <a:ext uri="{FF2B5EF4-FFF2-40B4-BE49-F238E27FC236}">
                <a16:creationId xmlns:a16="http://schemas.microsoft.com/office/drawing/2014/main" id="{CB056EF0-20DC-49CD-9395-C209197D9E0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18308" y="5458691"/>
            <a:ext cx="609600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153D5D-C0F5-4E4D-A3C9-4B78DA506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849" y="1353588"/>
            <a:ext cx="3500057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03 - Rimsky-Korsakov - Dance of the Bumble Bee">
            <a:hlinkClick r:id="" action="ppaction://media"/>
            <a:extLst>
              <a:ext uri="{FF2B5EF4-FFF2-40B4-BE49-F238E27FC236}">
                <a16:creationId xmlns:a16="http://schemas.microsoft.com/office/drawing/2014/main" id="{2BB7D0B1-115A-4D74-95FF-36AA8231994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01150" y="54586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2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4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31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E573F9-A35D-4316-8B9B-FAFA6E8A29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DE0733-F063-4F16-AC92-C2B35131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27226"/>
              </p:ext>
            </p:extLst>
          </p:nvPr>
        </p:nvGraphicFramePr>
        <p:xfrm>
          <a:off x="1485662" y="1305018"/>
          <a:ext cx="5760000" cy="5039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8110">
                  <a:extLst>
                    <a:ext uri="{9D8B030D-6E8A-4147-A177-3AD203B41FA5}">
                      <a16:colId xmlns:a16="http://schemas.microsoft.com/office/drawing/2014/main" val="2540243890"/>
                    </a:ext>
                  </a:extLst>
                </a:gridCol>
                <a:gridCol w="3971890">
                  <a:extLst>
                    <a:ext uri="{9D8B030D-6E8A-4147-A177-3AD203B41FA5}">
                      <a16:colId xmlns:a16="http://schemas.microsoft.com/office/drawing/2014/main" val="3514117117"/>
                    </a:ext>
                  </a:extLst>
                </a:gridCol>
              </a:tblGrid>
              <a:tr h="665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모닝 러닝</a:t>
                      </a:r>
                      <a:endParaRPr lang="en-US" altLang="ko-KR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Morning Running</a:t>
                      </a:r>
                      <a:endParaRPr lang="ko-KR" alt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06696"/>
                  </a:ext>
                </a:extLst>
              </a:tr>
              <a:tr h="260087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99026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개발 및 유통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임현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274335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안드로이드</a:t>
                      </a:r>
                      <a:r>
                        <a:rPr lang="en-US" altLang="ko-KR" sz="1000" dirty="0"/>
                        <a:t>, iOS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30153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출시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032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IDLE </a:t>
                      </a:r>
                      <a:r>
                        <a:rPr lang="ko-KR" altLang="en-US" sz="1000" dirty="0"/>
                        <a:t>게임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605301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등급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전체 </a:t>
                      </a:r>
                      <a:r>
                        <a:rPr lang="ko-KR" altLang="en-US" sz="1000" dirty="0" err="1"/>
                        <a:t>이용가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723994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서비스 형태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부분 유료화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209352"/>
                  </a:ext>
                </a:extLst>
              </a:tr>
              <a:tr h="253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엔진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유니티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26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234CD72-FB0C-4A15-9DA2-6AA3758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7A4075-D289-4ECE-8262-C2297AF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CCB-F5A0-468F-8575-23EBC478DDAA}"/>
              </a:ext>
            </a:extLst>
          </p:cNvPr>
          <p:cNvSpPr txBox="1"/>
          <p:nvPr/>
        </p:nvSpPr>
        <p:spPr>
          <a:xfrm>
            <a:off x="1068412" y="5299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화면</a:t>
            </a:r>
            <a:endParaRPr lang="en-US" altLang="ko-KR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6C8CC-5587-4BC4-8943-E7DC376A03AD}"/>
              </a:ext>
            </a:extLst>
          </p:cNvPr>
          <p:cNvSpPr/>
          <p:nvPr/>
        </p:nvSpPr>
        <p:spPr>
          <a:xfrm>
            <a:off x="4459005" y="1274226"/>
            <a:ext cx="2836800" cy="50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FA2A5-A8E8-4B99-9868-B984A1BE96B0}"/>
              </a:ext>
            </a:extLst>
          </p:cNvPr>
          <p:cNvSpPr/>
          <p:nvPr/>
        </p:nvSpPr>
        <p:spPr>
          <a:xfrm>
            <a:off x="4466129" y="1274226"/>
            <a:ext cx="2836800" cy="180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2152B9-3380-4F7A-BB07-8CDA9E717C14}"/>
              </a:ext>
            </a:extLst>
          </p:cNvPr>
          <p:cNvSpPr/>
          <p:nvPr/>
        </p:nvSpPr>
        <p:spPr>
          <a:xfrm>
            <a:off x="4467929" y="3074226"/>
            <a:ext cx="2835000" cy="252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F2D3C-86BE-48E3-ABD0-F5301E3359E5}"/>
              </a:ext>
            </a:extLst>
          </p:cNvPr>
          <p:cNvSpPr txBox="1"/>
          <p:nvPr/>
        </p:nvSpPr>
        <p:spPr>
          <a:xfrm>
            <a:off x="5586102" y="1274225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1054m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FCD3A3-B72C-4964-AB52-821F1C4978E6}"/>
              </a:ext>
            </a:extLst>
          </p:cNvPr>
          <p:cNvSpPr/>
          <p:nvPr/>
        </p:nvSpPr>
        <p:spPr>
          <a:xfrm>
            <a:off x="4459005" y="5594226"/>
            <a:ext cx="2836800" cy="72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1516A8-896D-47AF-92D5-85BFEA18A6B5}"/>
              </a:ext>
            </a:extLst>
          </p:cNvPr>
          <p:cNvSpPr/>
          <p:nvPr/>
        </p:nvSpPr>
        <p:spPr>
          <a:xfrm>
            <a:off x="5182453" y="5617419"/>
            <a:ext cx="709200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F7DE733-C0FB-49F0-90A6-2523838AD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89622"/>
              </p:ext>
            </p:extLst>
          </p:nvPr>
        </p:nvGraphicFramePr>
        <p:xfrm>
          <a:off x="4466129" y="5594226"/>
          <a:ext cx="28368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3092447146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90685402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3533482431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2404888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6049403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B28D662-4599-47E4-83ED-900CC750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34682"/>
              </p:ext>
            </p:extLst>
          </p:nvPr>
        </p:nvGraphicFramePr>
        <p:xfrm>
          <a:off x="4473253" y="3080006"/>
          <a:ext cx="28368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800">
                  <a:extLst>
                    <a:ext uri="{9D8B030D-6E8A-4147-A177-3AD203B41FA5}">
                      <a16:colId xmlns:a16="http://schemas.microsoft.com/office/drawing/2014/main" val="268158193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76125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190213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1773588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3917150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C37A7E-D637-4848-A049-AF1053970DD4}"/>
              </a:ext>
            </a:extLst>
          </p:cNvPr>
          <p:cNvSpPr/>
          <p:nvPr/>
        </p:nvSpPr>
        <p:spPr>
          <a:xfrm>
            <a:off x="6572205" y="3758947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76A8108-5EEC-42C5-80BE-5E38DA11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65852"/>
              </p:ext>
            </p:extLst>
          </p:nvPr>
        </p:nvGraphicFramePr>
        <p:xfrm>
          <a:off x="4466129" y="6070386"/>
          <a:ext cx="2836800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13676577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15513518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078183066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953152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복귀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스킬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321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28B49BF-83AE-4F93-BBC3-18DE71E2CD71}"/>
              </a:ext>
            </a:extLst>
          </p:cNvPr>
          <p:cNvSpPr txBox="1"/>
          <p:nvPr/>
        </p:nvSpPr>
        <p:spPr>
          <a:xfrm>
            <a:off x="5182453" y="3748759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단화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증가 </a:t>
            </a:r>
            <a:r>
              <a:rPr lang="en-US" altLang="ko-KR" sz="1000" dirty="0">
                <a:solidFill>
                  <a:schemeClr val="bg1"/>
                </a:solidFill>
              </a:rPr>
              <a:t>+8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817773-123C-404E-A823-997502350910}"/>
              </a:ext>
            </a:extLst>
          </p:cNvPr>
          <p:cNvSpPr/>
          <p:nvPr/>
        </p:nvSpPr>
        <p:spPr>
          <a:xfrm>
            <a:off x="6572205" y="5013335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D5C2B-9D91-4C06-B513-2E2036CFFA10}"/>
              </a:ext>
            </a:extLst>
          </p:cNvPr>
          <p:cNvSpPr txBox="1"/>
          <p:nvPr/>
        </p:nvSpPr>
        <p:spPr>
          <a:xfrm>
            <a:off x="5182453" y="5006336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에코백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감소 </a:t>
            </a:r>
            <a:r>
              <a:rPr lang="en-US" altLang="ko-KR" sz="1000" dirty="0">
                <a:solidFill>
                  <a:schemeClr val="bg1"/>
                </a:solidFill>
              </a:rPr>
              <a:t>-128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51ED18-AA7A-42FD-92A5-EF6AAA422735}"/>
              </a:ext>
            </a:extLst>
          </p:cNvPr>
          <p:cNvSpPr txBox="1"/>
          <p:nvPr/>
        </p:nvSpPr>
        <p:spPr>
          <a:xfrm>
            <a:off x="5182453" y="3068446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슬리퍼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증가 </a:t>
            </a:r>
            <a:r>
              <a:rPr lang="en-US" altLang="ko-KR" sz="1000" dirty="0">
                <a:solidFill>
                  <a:schemeClr val="bg1"/>
                </a:solidFill>
              </a:rPr>
              <a:t>+4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569AC-BCA6-40F9-B956-2FD313E9BF8B}"/>
              </a:ext>
            </a:extLst>
          </p:cNvPr>
          <p:cNvSpPr txBox="1"/>
          <p:nvPr/>
        </p:nvSpPr>
        <p:spPr>
          <a:xfrm>
            <a:off x="5182453" y="4369505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백팩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감소 </a:t>
            </a:r>
            <a:r>
              <a:rPr lang="en-US" altLang="ko-KR" sz="1000" dirty="0">
                <a:solidFill>
                  <a:schemeClr val="bg1"/>
                </a:solidFill>
              </a:rPr>
              <a:t>-256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A4699C1-9C28-44D2-9626-032BB7E1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91" y="5716166"/>
            <a:ext cx="360000" cy="36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C43FBC4-773E-4A63-A892-C1640BFCF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15" y="5704606"/>
            <a:ext cx="360000" cy="36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2BF4D47-79BA-440E-B549-6EA242F62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91" y="5700921"/>
            <a:ext cx="360000" cy="36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E77DC3A-3033-4429-AEA9-8A94397E6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31" y="5716166"/>
            <a:ext cx="360000" cy="3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8D4CA-8C38-408A-9920-5F6445C16C3E}"/>
              </a:ext>
            </a:extLst>
          </p:cNvPr>
          <p:cNvSpPr txBox="1"/>
          <p:nvPr/>
        </p:nvSpPr>
        <p:spPr>
          <a:xfrm>
            <a:off x="6290088" y="2843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</a:rPr>
              <a:t>20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8C8552-474C-41A7-B370-8018319203C7}"/>
              </a:ext>
            </a:extLst>
          </p:cNvPr>
          <p:cNvSpPr txBox="1"/>
          <p:nvPr/>
        </p:nvSpPr>
        <p:spPr>
          <a:xfrm>
            <a:off x="6962488" y="2843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D15C-B875-4BF5-B0D9-F9D6357360C9}"/>
              </a:ext>
            </a:extLst>
          </p:cNvPr>
          <p:cNvSpPr txBox="1"/>
          <p:nvPr/>
        </p:nvSpPr>
        <p:spPr>
          <a:xfrm>
            <a:off x="6825325" y="389780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120</a:t>
            </a:r>
            <a:endParaRPr lang="ko-KR" altLang="en-US" sz="12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667EDC-6D68-4015-AEE8-70DF657B14B5}"/>
              </a:ext>
            </a:extLst>
          </p:cNvPr>
          <p:cNvSpPr txBox="1"/>
          <p:nvPr/>
        </p:nvSpPr>
        <p:spPr>
          <a:xfrm>
            <a:off x="6905029" y="514943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1a</a:t>
            </a:r>
            <a:endParaRPr lang="ko-KR" altLang="en-US" sz="12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408C75-DCC4-44A3-9896-3ECA183D2F64}"/>
              </a:ext>
            </a:extLst>
          </p:cNvPr>
          <p:cNvSpPr txBox="1"/>
          <p:nvPr/>
        </p:nvSpPr>
        <p:spPr>
          <a:xfrm>
            <a:off x="1910320" y="3114612"/>
            <a:ext cx="209704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복귀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장비 및 골드 초기화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ko-KR" altLang="en-US" sz="1400" dirty="0"/>
              <a:t>특성</a:t>
            </a:r>
            <a:r>
              <a:rPr lang="en-US" altLang="ko-KR" sz="1400" dirty="0"/>
              <a:t>)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날씨 변화 </a:t>
            </a:r>
            <a:r>
              <a:rPr lang="en-US" altLang="ko-KR" sz="1400" dirty="0"/>
              <a:t>(</a:t>
            </a:r>
            <a:r>
              <a:rPr lang="ko-KR" altLang="en-US" sz="1400" dirty="0"/>
              <a:t>해</a:t>
            </a:r>
            <a:r>
              <a:rPr lang="en-US" altLang="ko-KR" sz="1400" dirty="0"/>
              <a:t>, </a:t>
            </a:r>
            <a:r>
              <a:rPr lang="ko-KR" altLang="en-US" sz="1400" dirty="0"/>
              <a:t>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2DDA7C-1C49-410A-9E86-0746337FEEDB}"/>
              </a:ext>
            </a:extLst>
          </p:cNvPr>
          <p:cNvSpPr txBox="1"/>
          <p:nvPr/>
        </p:nvSpPr>
        <p:spPr>
          <a:xfrm>
            <a:off x="1910320" y="4923503"/>
            <a:ext cx="2137124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장비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신발 </a:t>
            </a:r>
            <a:r>
              <a:rPr lang="en-US" altLang="ko-KR" sz="1400" dirty="0"/>
              <a:t>: </a:t>
            </a:r>
            <a:r>
              <a:rPr lang="ko-KR" altLang="en-US" sz="1400" dirty="0"/>
              <a:t>이동속도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가방 </a:t>
            </a:r>
            <a:r>
              <a:rPr lang="en-US" altLang="ko-KR" sz="1400" dirty="0"/>
              <a:t>: </a:t>
            </a:r>
            <a:r>
              <a:rPr lang="ko-KR" altLang="en-US" sz="1400" dirty="0"/>
              <a:t>이동속도 감소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541FE3-B5B0-4B95-9ED0-82B4B46F4A5E}"/>
              </a:ext>
            </a:extLst>
          </p:cNvPr>
          <p:cNvSpPr txBox="1"/>
          <p:nvPr/>
        </p:nvSpPr>
        <p:spPr>
          <a:xfrm>
            <a:off x="7893451" y="3816438"/>
            <a:ext cx="273825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개명하기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스킬 </a:t>
            </a:r>
            <a:r>
              <a:rPr lang="ko-KR" altLang="en-US" sz="1400" dirty="0" err="1"/>
              <a:t>시간량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전과하기 </a:t>
            </a:r>
            <a:r>
              <a:rPr lang="en-US" altLang="ko-KR" sz="1400" dirty="0"/>
              <a:t>: </a:t>
            </a:r>
            <a:r>
              <a:rPr lang="ko-KR" altLang="en-US" sz="1400" dirty="0"/>
              <a:t>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학년증가 </a:t>
            </a:r>
            <a:r>
              <a:rPr lang="en-US" altLang="ko-KR" sz="1400" dirty="0"/>
              <a:t>: </a:t>
            </a:r>
            <a:r>
              <a:rPr lang="ko-KR" altLang="en-US" sz="1400" dirty="0"/>
              <a:t>학점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0E38DB-08D5-4375-B079-D4BDA874E32B}"/>
              </a:ext>
            </a:extLst>
          </p:cNvPr>
          <p:cNvSpPr txBox="1"/>
          <p:nvPr/>
        </p:nvSpPr>
        <p:spPr>
          <a:xfrm>
            <a:off x="7893451" y="5086394"/>
            <a:ext cx="37064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쉼호흡하기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일정시간 이동속도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물 마시기 </a:t>
            </a:r>
            <a:r>
              <a:rPr lang="en-US" altLang="ko-KR" sz="1400" dirty="0"/>
              <a:t>: </a:t>
            </a:r>
            <a:r>
              <a:rPr lang="ko-KR" altLang="en-US" sz="1400" dirty="0"/>
              <a:t>일정시간 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자전거 </a:t>
            </a:r>
            <a:r>
              <a:rPr lang="en-US" altLang="ko-KR" sz="1400" dirty="0"/>
              <a:t>: </a:t>
            </a:r>
            <a:r>
              <a:rPr lang="ko-KR" altLang="en-US" sz="1400" dirty="0"/>
              <a:t>광고 후 잠시 이속 및 골드 증가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6A65BC-4BCA-4257-90E9-35219F059D32}"/>
              </a:ext>
            </a:extLst>
          </p:cNvPr>
          <p:cNvSpPr txBox="1"/>
          <p:nvPr/>
        </p:nvSpPr>
        <p:spPr>
          <a:xfrm>
            <a:off x="7893451" y="2805276"/>
            <a:ext cx="1778051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골드 </a:t>
            </a:r>
            <a:r>
              <a:rPr lang="en-US" altLang="ko-KR" sz="1400" dirty="0"/>
              <a:t>: </a:t>
            </a:r>
            <a:r>
              <a:rPr lang="ko-KR" altLang="en-US" sz="1400" dirty="0"/>
              <a:t>장비 구매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학점 </a:t>
            </a:r>
            <a:r>
              <a:rPr lang="en-US" altLang="ko-KR" sz="1400" dirty="0"/>
              <a:t>: </a:t>
            </a:r>
            <a:r>
              <a:rPr lang="ko-KR" altLang="en-US" sz="1400" dirty="0"/>
              <a:t>특성 증가</a:t>
            </a:r>
            <a:endParaRPr lang="en-US" altLang="ko-K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5FC0EE-7558-4CAD-9DD3-82851DAC8AD6}"/>
              </a:ext>
            </a:extLst>
          </p:cNvPr>
          <p:cNvSpPr txBox="1"/>
          <p:nvPr/>
        </p:nvSpPr>
        <p:spPr>
          <a:xfrm>
            <a:off x="7893451" y="1319877"/>
            <a:ext cx="2199641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정보 </a:t>
            </a:r>
            <a:r>
              <a:rPr lang="en-US" altLang="ko-KR" sz="1400" dirty="0"/>
              <a:t>: </a:t>
            </a:r>
            <a:r>
              <a:rPr lang="ko-KR" altLang="en-US" sz="1400" dirty="0"/>
              <a:t>내 정보 확인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저장 </a:t>
            </a:r>
            <a:r>
              <a:rPr lang="en-US" altLang="ko-KR" sz="1400" dirty="0"/>
              <a:t>: </a:t>
            </a:r>
            <a:r>
              <a:rPr lang="ko-KR" altLang="en-US" sz="1400" dirty="0"/>
              <a:t>게임 정보 저장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순위 </a:t>
            </a:r>
            <a:r>
              <a:rPr lang="en-US" altLang="ko-KR" sz="1400" dirty="0"/>
              <a:t>: </a:t>
            </a:r>
            <a:r>
              <a:rPr lang="ko-KR" altLang="en-US" sz="1400" dirty="0"/>
              <a:t>게임 점수 순위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켜기</a:t>
            </a:r>
            <a:r>
              <a:rPr lang="en-US" altLang="ko-KR" sz="1400" dirty="0"/>
              <a:t>/</a:t>
            </a:r>
            <a:r>
              <a:rPr lang="ko-KR" altLang="en-US" sz="1400" dirty="0"/>
              <a:t>끄기 </a:t>
            </a:r>
            <a:r>
              <a:rPr lang="en-US" altLang="ko-KR" sz="1400" dirty="0"/>
              <a:t>: BGM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643B7-855C-465A-B4FA-59D59A7ABF0D}"/>
              </a:ext>
            </a:extLst>
          </p:cNvPr>
          <p:cNvSpPr txBox="1"/>
          <p:nvPr/>
        </p:nvSpPr>
        <p:spPr>
          <a:xfrm>
            <a:off x="1910320" y="1853983"/>
            <a:ext cx="1572866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그래픽 </a:t>
            </a:r>
            <a:r>
              <a:rPr lang="en-US" altLang="ko-KR" sz="1400" dirty="0"/>
              <a:t>: Pixel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BGM : Classic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1C278-94D3-4804-AB24-484CF2A56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6" y="2876813"/>
            <a:ext cx="180000" cy="1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D2248E-9773-466A-A892-D411E14F5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69" y="2876813"/>
            <a:ext cx="180000" cy="18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AECC006-8B24-4E69-9E0B-9315FB44E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01" y="3959500"/>
            <a:ext cx="180000" cy="18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E775A80-5E85-4195-B623-1A7553992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01" y="5194040"/>
            <a:ext cx="180000" cy="18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F4E88C8-2322-4360-9CC7-14DF6B5721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29" y="3001866"/>
            <a:ext cx="720000" cy="72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A70974D-9E8D-4A32-AEAF-514E326CF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09" y="3609226"/>
            <a:ext cx="720000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A47C459-5973-4A80-8E2D-A0C5CA874B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7969" y1="40625" x2="25000" y2="83594"/>
                        <a14:foregroundMark x1="25000" y1="83594" x2="67188" y2="77344"/>
                        <a14:foregroundMark x1="67188" y1="77344" x2="76563" y2="48438"/>
                        <a14:foregroundMark x1="28906" y1="42188" x2="18750" y2="45313"/>
                        <a14:foregroundMark x1="24219" y1="44531" x2="32031" y2="84375"/>
                        <a14:foregroundMark x1="42969" y1="61719" x2="35938" y2="70313"/>
                        <a14:foregroundMark x1="35938" y1="69531" x2="27344" y2="88281"/>
                        <a14:foregroundMark x1="37500" y1="46094" x2="37500" y2="52344"/>
                        <a14:foregroundMark x1="37500" y1="38281" x2="33594" y2="57813"/>
                        <a14:foregroundMark x1="38281" y1="36719" x2="48438" y2="52344"/>
                        <a14:foregroundMark x1="51563" y1="43750" x2="58594" y2="54688"/>
                        <a14:foregroundMark x1="60156" y1="50000" x2="67188" y2="57031"/>
                        <a14:foregroundMark x1="60938" y1="46875" x2="69531" y2="51563"/>
                        <a14:foregroundMark x1="69531" y1="49219" x2="71875" y2="49219"/>
                        <a14:foregroundMark x1="73438" y1="49219" x2="73438" y2="49219"/>
                        <a14:foregroundMark x1="75000" y1="46094" x2="75000" y2="46094"/>
                        <a14:foregroundMark x1="79688" y1="46094" x2="79688" y2="46094"/>
                        <a14:foregroundMark x1="82031" y1="46094" x2="82031" y2="46094"/>
                        <a14:foregroundMark x1="80469" y1="34375" x2="80469" y2="34375"/>
                        <a14:foregroundMark x1="79688" y1="25781" x2="79688" y2="25781"/>
                        <a14:foregroundMark x1="77344" y1="20313" x2="37500" y2="9375"/>
                        <a14:foregroundMark x1="37500" y1="9375" x2="29688" y2="10156"/>
                        <a14:foregroundMark x1="50781" y1="9375" x2="69531" y2="10156"/>
                        <a14:foregroundMark x1="69531" y1="10156" x2="84375" y2="48438"/>
                        <a14:foregroundMark x1="84375" y1="48438" x2="83594" y2="82813"/>
                        <a14:foregroundMark x1="83594" y1="89844" x2="17969" y2="89844"/>
                        <a14:foregroundMark x1="16406" y1="89063" x2="15625" y2="26563"/>
                        <a14:foregroundMark x1="15625" y1="26563" x2="28125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9" y="4397781"/>
            <a:ext cx="540000" cy="54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1B441C0-C266-4D50-8FC3-E785B30405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594" b="89844" l="9375" r="89844">
                        <a14:foregroundMark x1="36719" y1="10156" x2="63281" y2="8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1" y="5045953"/>
            <a:ext cx="540000" cy="540000"/>
          </a:xfrm>
          <a:prstGeom prst="rect">
            <a:avLst/>
          </a:prstGeom>
        </p:spPr>
      </p:pic>
      <p:pic>
        <p:nvPicPr>
          <p:cNvPr id="14" name="그래픽 13" descr="단일 톱니바퀴">
            <a:extLst>
              <a:ext uri="{FF2B5EF4-FFF2-40B4-BE49-F238E27FC236}">
                <a16:creationId xmlns:a16="http://schemas.microsoft.com/office/drawing/2014/main" id="{18E742A0-657E-4E45-9774-2D66B6ED1E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40205" y="127422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36C83F5-BAEB-44F9-9500-3EC68E8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A6246B-A4EB-41EB-AEDE-D0C448AA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5BBFF-F2AE-4A03-81D5-4D88BEE5389E}"/>
              </a:ext>
            </a:extLst>
          </p:cNvPr>
          <p:cNvSpPr/>
          <p:nvPr/>
        </p:nvSpPr>
        <p:spPr>
          <a:xfrm>
            <a:off x="4459005" y="1274226"/>
            <a:ext cx="2836800" cy="50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D426E-CB86-4B85-8219-2F454698E4FB}"/>
              </a:ext>
            </a:extLst>
          </p:cNvPr>
          <p:cNvSpPr/>
          <p:nvPr/>
        </p:nvSpPr>
        <p:spPr>
          <a:xfrm>
            <a:off x="4466129" y="1274226"/>
            <a:ext cx="2836800" cy="180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5F3671-9381-417A-9CA8-9F7C2C4AD4F4}"/>
              </a:ext>
            </a:extLst>
          </p:cNvPr>
          <p:cNvSpPr/>
          <p:nvPr/>
        </p:nvSpPr>
        <p:spPr>
          <a:xfrm>
            <a:off x="4495209" y="3040334"/>
            <a:ext cx="2835000" cy="252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DBE6B-F9B1-4F9A-B78F-BFD1BEF35764}"/>
              </a:ext>
            </a:extLst>
          </p:cNvPr>
          <p:cNvSpPr txBox="1"/>
          <p:nvPr/>
        </p:nvSpPr>
        <p:spPr>
          <a:xfrm>
            <a:off x="5586102" y="1274225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1054m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63A745-D95D-42F6-839D-16F0D8FD97B9}"/>
              </a:ext>
            </a:extLst>
          </p:cNvPr>
          <p:cNvSpPr/>
          <p:nvPr/>
        </p:nvSpPr>
        <p:spPr>
          <a:xfrm>
            <a:off x="4459005" y="5594226"/>
            <a:ext cx="2836800" cy="72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560F6-F242-4270-928B-E860A1C72650}"/>
              </a:ext>
            </a:extLst>
          </p:cNvPr>
          <p:cNvSpPr/>
          <p:nvPr/>
        </p:nvSpPr>
        <p:spPr>
          <a:xfrm>
            <a:off x="5182453" y="5617419"/>
            <a:ext cx="709200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9846E60-B9BB-48B2-A2EA-72AC327D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8066"/>
              </p:ext>
            </p:extLst>
          </p:nvPr>
        </p:nvGraphicFramePr>
        <p:xfrm>
          <a:off x="4466129" y="5594226"/>
          <a:ext cx="28368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3092447146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90685402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3533482431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2404888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6049403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4FEF649-0D66-435D-B89A-B9029395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77524"/>
              </p:ext>
            </p:extLst>
          </p:nvPr>
        </p:nvGraphicFramePr>
        <p:xfrm>
          <a:off x="8331451" y="2637803"/>
          <a:ext cx="28368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800">
                  <a:extLst>
                    <a:ext uri="{9D8B030D-6E8A-4147-A177-3AD203B41FA5}">
                      <a16:colId xmlns:a16="http://schemas.microsoft.com/office/drawing/2014/main" val="268158193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6125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213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3588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715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A9BC-4292-4B0D-9610-5D00841CE0A7}"/>
              </a:ext>
            </a:extLst>
          </p:cNvPr>
          <p:cNvSpPr/>
          <p:nvPr/>
        </p:nvSpPr>
        <p:spPr>
          <a:xfrm>
            <a:off x="9992738" y="1692339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B577E0A-673B-4F96-90A3-71CC9803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21889"/>
              </p:ext>
            </p:extLst>
          </p:nvPr>
        </p:nvGraphicFramePr>
        <p:xfrm>
          <a:off x="4466129" y="6070386"/>
          <a:ext cx="2836800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13676577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155135180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1078183066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953152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복귀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스킬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321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D79EC29-5376-48B3-B3F7-6E40868EA477}"/>
              </a:ext>
            </a:extLst>
          </p:cNvPr>
          <p:cNvSpPr txBox="1"/>
          <p:nvPr/>
        </p:nvSpPr>
        <p:spPr>
          <a:xfrm>
            <a:off x="5182453" y="3748759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단화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증가 </a:t>
            </a:r>
            <a:r>
              <a:rPr lang="en-US" altLang="ko-KR" sz="1000" dirty="0">
                <a:solidFill>
                  <a:schemeClr val="bg1"/>
                </a:solidFill>
              </a:rPr>
              <a:t>+8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70D93F-E4F9-4563-B403-EA7EC6AB968D}"/>
              </a:ext>
            </a:extLst>
          </p:cNvPr>
          <p:cNvSpPr/>
          <p:nvPr/>
        </p:nvSpPr>
        <p:spPr>
          <a:xfrm>
            <a:off x="6572205" y="5013335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233C3-E865-4991-96B3-DFF34A0B1DA5}"/>
              </a:ext>
            </a:extLst>
          </p:cNvPr>
          <p:cNvSpPr txBox="1"/>
          <p:nvPr/>
        </p:nvSpPr>
        <p:spPr>
          <a:xfrm>
            <a:off x="5182453" y="5006336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에코백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감소 </a:t>
            </a:r>
            <a:r>
              <a:rPr lang="en-US" altLang="ko-KR" sz="1000" dirty="0">
                <a:solidFill>
                  <a:schemeClr val="bg1"/>
                </a:solidFill>
              </a:rPr>
              <a:t>-128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CC9BC-9E92-4E84-99D7-97FD8922B98D}"/>
              </a:ext>
            </a:extLst>
          </p:cNvPr>
          <p:cNvSpPr txBox="1"/>
          <p:nvPr/>
        </p:nvSpPr>
        <p:spPr>
          <a:xfrm>
            <a:off x="5182453" y="3068446"/>
            <a:ext cx="1204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슬리퍼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증가 </a:t>
            </a:r>
            <a:r>
              <a:rPr lang="en-US" altLang="ko-KR" sz="1000" dirty="0">
                <a:solidFill>
                  <a:schemeClr val="bg1"/>
                </a:solidFill>
              </a:rPr>
              <a:t>+4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EEC9EB-355E-4458-AF09-DB782DF1C449}"/>
              </a:ext>
            </a:extLst>
          </p:cNvPr>
          <p:cNvSpPr txBox="1"/>
          <p:nvPr/>
        </p:nvSpPr>
        <p:spPr>
          <a:xfrm>
            <a:off x="5182453" y="4369505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백팩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이동속도 감소 </a:t>
            </a:r>
            <a:r>
              <a:rPr lang="en-US" altLang="ko-KR" sz="1000" dirty="0">
                <a:solidFill>
                  <a:schemeClr val="bg1"/>
                </a:solidFill>
              </a:rPr>
              <a:t>-256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5850AF-9A75-49B7-A15D-D1E06EC2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91" y="5716166"/>
            <a:ext cx="360000" cy="36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E1C31F3-5C1D-4392-86C6-117EC4BB7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15" y="5704606"/>
            <a:ext cx="360000" cy="3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FBFAD2-4B1F-4D73-BF38-4BF21FF44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91" y="5700921"/>
            <a:ext cx="360000" cy="3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6DD218-7178-4931-B1B1-C40BFD7CC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31" y="5716166"/>
            <a:ext cx="360000" cy="36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2EC88E-F099-421C-991A-B3EECCFFA742}"/>
              </a:ext>
            </a:extLst>
          </p:cNvPr>
          <p:cNvSpPr txBox="1"/>
          <p:nvPr/>
        </p:nvSpPr>
        <p:spPr>
          <a:xfrm>
            <a:off x="6290088" y="2843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</a:rPr>
              <a:t>20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9D562F-EA1A-48A7-8CB9-5A402DD92566}"/>
              </a:ext>
            </a:extLst>
          </p:cNvPr>
          <p:cNvSpPr txBox="1"/>
          <p:nvPr/>
        </p:nvSpPr>
        <p:spPr>
          <a:xfrm>
            <a:off x="6962488" y="2843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51EE3-1B36-4A01-9E1A-17D1E21CC0D1}"/>
              </a:ext>
            </a:extLst>
          </p:cNvPr>
          <p:cNvSpPr txBox="1"/>
          <p:nvPr/>
        </p:nvSpPr>
        <p:spPr>
          <a:xfrm>
            <a:off x="7847677" y="270458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120</a:t>
            </a:r>
            <a:endParaRPr lang="ko-KR" altLang="en-US" sz="12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3AA83-8B7A-484A-92B0-FF9F65211602}"/>
              </a:ext>
            </a:extLst>
          </p:cNvPr>
          <p:cNvSpPr txBox="1"/>
          <p:nvPr/>
        </p:nvSpPr>
        <p:spPr>
          <a:xfrm>
            <a:off x="6905029" y="514943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1a</a:t>
            </a:r>
            <a:endParaRPr lang="ko-KR" altLang="en-US" sz="12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BD1C64E-6D92-44E9-881A-8ABC3ADDD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26" y="2876813"/>
            <a:ext cx="180000" cy="18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690AB4A-B8F4-47D8-A727-87FF210CBF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69" y="2876813"/>
            <a:ext cx="180000" cy="18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452DB7E-D14C-48AD-A877-78993D1BB1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34" y="1892892"/>
            <a:ext cx="180000" cy="18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8C82F02-743B-4E32-94C7-5E90E3FB6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01" y="5194040"/>
            <a:ext cx="180000" cy="18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CB904FF-5EA6-4501-8A7A-769F1EFCB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29" y="3001866"/>
            <a:ext cx="720000" cy="72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8CBA02F-8972-4D90-A3C3-71CBD2A0F0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09" y="3609226"/>
            <a:ext cx="720000" cy="72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A1E2B53-93A7-42E9-9802-D3E5D84AEC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17969" y1="40625" x2="25000" y2="83594"/>
                        <a14:foregroundMark x1="25000" y1="83594" x2="67188" y2="77344"/>
                        <a14:foregroundMark x1="67188" y1="77344" x2="76563" y2="48438"/>
                        <a14:foregroundMark x1="28906" y1="42188" x2="18750" y2="45313"/>
                        <a14:foregroundMark x1="24219" y1="44531" x2="32031" y2="84375"/>
                        <a14:foregroundMark x1="42969" y1="61719" x2="35938" y2="70313"/>
                        <a14:foregroundMark x1="35938" y1="69531" x2="27344" y2="88281"/>
                        <a14:foregroundMark x1="37500" y1="46094" x2="37500" y2="52344"/>
                        <a14:foregroundMark x1="37500" y1="38281" x2="33594" y2="57813"/>
                        <a14:foregroundMark x1="38281" y1="36719" x2="48438" y2="52344"/>
                        <a14:foregroundMark x1="51563" y1="43750" x2="58594" y2="54688"/>
                        <a14:foregroundMark x1="60156" y1="50000" x2="67188" y2="57031"/>
                        <a14:foregroundMark x1="60938" y1="46875" x2="69531" y2="51563"/>
                        <a14:foregroundMark x1="69531" y1="49219" x2="71875" y2="49219"/>
                        <a14:foregroundMark x1="73438" y1="49219" x2="73438" y2="49219"/>
                        <a14:foregroundMark x1="75000" y1="46094" x2="75000" y2="46094"/>
                        <a14:foregroundMark x1="79688" y1="46094" x2="79688" y2="46094"/>
                        <a14:foregroundMark x1="82031" y1="46094" x2="82031" y2="46094"/>
                        <a14:foregroundMark x1="80469" y1="34375" x2="80469" y2="34375"/>
                        <a14:foregroundMark x1="79688" y1="25781" x2="79688" y2="25781"/>
                        <a14:foregroundMark x1="77344" y1="20313" x2="37500" y2="9375"/>
                        <a14:foregroundMark x1="37500" y1="9375" x2="29688" y2="10156"/>
                        <a14:foregroundMark x1="50781" y1="9375" x2="69531" y2="10156"/>
                        <a14:foregroundMark x1="69531" y1="10156" x2="84375" y2="48438"/>
                        <a14:foregroundMark x1="84375" y1="48438" x2="83594" y2="82813"/>
                        <a14:foregroundMark x1="83594" y1="89844" x2="17969" y2="89844"/>
                        <a14:foregroundMark x1="16406" y1="89063" x2="15625" y2="26563"/>
                        <a14:foregroundMark x1="15625" y1="26563" x2="28125" y2="1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9" y="4397781"/>
            <a:ext cx="540000" cy="5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C1F944F-17A1-470A-9E61-6D3FFBE0E5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594" b="89844" l="9375" r="89844">
                        <a14:foregroundMark x1="36719" y1="10156" x2="63281" y2="8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1" y="5045953"/>
            <a:ext cx="540000" cy="540000"/>
          </a:xfrm>
          <a:prstGeom prst="rect">
            <a:avLst/>
          </a:prstGeom>
        </p:spPr>
      </p:pic>
      <p:pic>
        <p:nvPicPr>
          <p:cNvPr id="35" name="그래픽 34" descr="단일 톱니바퀴">
            <a:extLst>
              <a:ext uri="{FF2B5EF4-FFF2-40B4-BE49-F238E27FC236}">
                <a16:creationId xmlns:a16="http://schemas.microsoft.com/office/drawing/2014/main" id="{6B814E39-D38D-4A62-83CA-76BF5F1B45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21677" y="639196"/>
            <a:ext cx="252000" cy="252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EBD2C6-7FC4-46B9-BBB5-4FB05A71D4AD}"/>
              </a:ext>
            </a:extLst>
          </p:cNvPr>
          <p:cNvSpPr/>
          <p:nvPr/>
        </p:nvSpPr>
        <p:spPr>
          <a:xfrm>
            <a:off x="1658409" y="3789226"/>
            <a:ext cx="720000" cy="540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복귀</a:t>
            </a:r>
          </a:p>
        </p:txBody>
      </p:sp>
    </p:spTree>
    <p:extLst>
      <p:ext uri="{BB962C8B-B14F-4D97-AF65-F5344CB8AC3E}">
        <p14:creationId xmlns:p14="http://schemas.microsoft.com/office/powerpoint/2010/main" val="1432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53EE72-10A3-4282-9DB8-F5B24C1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374285-E619-4F51-9FE5-7EBD2472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EC20B6-B238-4774-B6C6-1558E9A3A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66837"/>
              </p:ext>
            </p:extLst>
          </p:nvPr>
        </p:nvGraphicFramePr>
        <p:xfrm>
          <a:off x="8331451" y="2637803"/>
          <a:ext cx="28368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800">
                  <a:extLst>
                    <a:ext uri="{9D8B030D-6E8A-4147-A177-3AD203B41FA5}">
                      <a16:colId xmlns:a16="http://schemas.microsoft.com/office/drawing/2014/main" val="2681581930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6125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2135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358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B72F40-7CAF-4DB0-AE9B-56E97B2A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61290"/>
              </p:ext>
            </p:extLst>
          </p:nvPr>
        </p:nvGraphicFramePr>
        <p:xfrm>
          <a:off x="5316600" y="2637803"/>
          <a:ext cx="28368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800">
                  <a:extLst>
                    <a:ext uri="{9D8B030D-6E8A-4147-A177-3AD203B41FA5}">
                      <a16:colId xmlns:a16="http://schemas.microsoft.com/office/drawing/2014/main" val="268158193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6125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213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3588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715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1D46A4-F2C6-42A4-8059-622F7813E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6568"/>
              </p:ext>
            </p:extLst>
          </p:nvPr>
        </p:nvGraphicFramePr>
        <p:xfrm>
          <a:off x="7267556" y="1632018"/>
          <a:ext cx="7092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12404888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A3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940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58D71F-9880-457E-B453-F9B7E12B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88517"/>
              </p:ext>
            </p:extLst>
          </p:nvPr>
        </p:nvGraphicFramePr>
        <p:xfrm>
          <a:off x="2301749" y="2637802"/>
          <a:ext cx="2836800" cy="251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6800">
                  <a:extLst>
                    <a:ext uri="{9D8B030D-6E8A-4147-A177-3AD203B41FA5}">
                      <a16:colId xmlns:a16="http://schemas.microsoft.com/office/drawing/2014/main" val="2681581930"/>
                    </a:ext>
                  </a:extLst>
                </a:gridCol>
              </a:tblGrid>
              <a:tr h="25199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6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0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FF81A1A-5EB5-4E65-8347-DC2A6BBB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중간 발표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A5D039-4BEB-49B0-8A97-52F525B2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73F9-A35D-4316-8B9B-FAFA6E8A29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A867B-CC34-49BD-B1CA-C247A1BF9594}"/>
              </a:ext>
            </a:extLst>
          </p:cNvPr>
          <p:cNvSpPr txBox="1"/>
          <p:nvPr/>
        </p:nvSpPr>
        <p:spPr>
          <a:xfrm>
            <a:off x="449915" y="0"/>
            <a:ext cx="273825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개명하기 </a:t>
            </a:r>
            <a:r>
              <a:rPr lang="en-US" altLang="ko-KR" sz="1400" dirty="0"/>
              <a:t>: </a:t>
            </a:r>
            <a:r>
              <a:rPr lang="ko-KR" altLang="en-US" sz="1400" dirty="0"/>
              <a:t>스킬 </a:t>
            </a:r>
            <a:r>
              <a:rPr lang="ko-KR" altLang="en-US" sz="1400" dirty="0" err="1"/>
              <a:t>쿨타임</a:t>
            </a:r>
            <a:r>
              <a:rPr lang="ko-KR" altLang="en-US" sz="1400" dirty="0"/>
              <a:t> 감소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전과하기 </a:t>
            </a:r>
            <a:r>
              <a:rPr lang="en-US" altLang="ko-KR" sz="1400" dirty="0"/>
              <a:t>: </a:t>
            </a:r>
            <a:r>
              <a:rPr lang="ko-KR" altLang="en-US" sz="1400" dirty="0"/>
              <a:t>골드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학년증가 </a:t>
            </a:r>
            <a:r>
              <a:rPr lang="en-US" altLang="ko-KR" sz="1400" dirty="0"/>
              <a:t>: </a:t>
            </a:r>
            <a:r>
              <a:rPr lang="ko-KR" altLang="en-US" sz="1400" dirty="0"/>
              <a:t>학점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4B0277-8566-4A21-B617-589ABF20434F}"/>
              </a:ext>
            </a:extLst>
          </p:cNvPr>
          <p:cNvSpPr/>
          <p:nvPr/>
        </p:nvSpPr>
        <p:spPr>
          <a:xfrm>
            <a:off x="3570600" y="1827793"/>
            <a:ext cx="5040000" cy="25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EB280-E221-49F3-878F-46A5FB376D1B}"/>
              </a:ext>
            </a:extLst>
          </p:cNvPr>
          <p:cNvSpPr txBox="1"/>
          <p:nvPr/>
        </p:nvSpPr>
        <p:spPr>
          <a:xfrm>
            <a:off x="3664547" y="188746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개명하기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DB53A-BAC5-46F4-93AB-A4FC5B14A32F}"/>
              </a:ext>
            </a:extLst>
          </p:cNvPr>
          <p:cNvSpPr txBox="1"/>
          <p:nvPr/>
        </p:nvSpPr>
        <p:spPr>
          <a:xfrm>
            <a:off x="3664547" y="3496742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스킬 </a:t>
            </a:r>
            <a:r>
              <a:rPr lang="ko-KR" altLang="en-US" sz="4400" b="1" dirty="0" err="1">
                <a:solidFill>
                  <a:schemeClr val="bg1"/>
                </a:solidFill>
              </a:rPr>
              <a:t>쿨타임</a:t>
            </a:r>
            <a:r>
              <a:rPr lang="ko-KR" altLang="en-US" sz="4400" b="1" dirty="0">
                <a:solidFill>
                  <a:schemeClr val="bg1"/>
                </a:solidFill>
              </a:rPr>
              <a:t> 감소</a:t>
            </a:r>
          </a:p>
        </p:txBody>
      </p:sp>
    </p:spTree>
    <p:extLst>
      <p:ext uri="{BB962C8B-B14F-4D97-AF65-F5344CB8AC3E}">
        <p14:creationId xmlns:p14="http://schemas.microsoft.com/office/powerpoint/2010/main" val="88698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444</Words>
  <Application>Microsoft Office PowerPoint</Application>
  <PresentationFormat>와이드스크린</PresentationFormat>
  <Paragraphs>178</Paragraphs>
  <Slides>15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임현</Manager>
  <Company>상명대학교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발표</dc:title>
  <dc:creator>임현</dc:creator>
  <dc:description>게임소프트웨어디자인1, 김석규 교수님, 201511054 컴퓨터과학과 임현</dc:description>
  <cp:lastModifiedBy>임현</cp:lastModifiedBy>
  <cp:revision>110</cp:revision>
  <dcterms:created xsi:type="dcterms:W3CDTF">2017-10-04T14:04:56Z</dcterms:created>
  <dcterms:modified xsi:type="dcterms:W3CDTF">2017-12-17T15:06:32Z</dcterms:modified>
</cp:coreProperties>
</file>