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95" r:id="rId2"/>
    <p:sldId id="296" r:id="rId3"/>
    <p:sldId id="298" r:id="rId4"/>
    <p:sldId id="297" r:id="rId5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3" orient="horz" pos="1490">
          <p15:clr>
            <a:srgbClr val="A4A3A4"/>
          </p15:clr>
        </p15:guide>
        <p15:guide id="4" orient="horz" pos="1231">
          <p15:clr>
            <a:srgbClr val="A4A3A4"/>
          </p15:clr>
        </p15:guide>
        <p15:guide id="5" pos="2880">
          <p15:clr>
            <a:srgbClr val="A4A3A4"/>
          </p15:clr>
        </p15:guide>
        <p15:guide id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BCD6D3"/>
    <a:srgbClr val="BCCFD6"/>
    <a:srgbClr val="C0BED4"/>
    <a:srgbClr val="CFBFD3"/>
    <a:srgbClr val="D6E1B1"/>
    <a:srgbClr val="C3D5BD"/>
    <a:srgbClr val="BF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7692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488" y="77"/>
      </p:cViewPr>
      <p:guideLst>
        <p:guide orient="horz" pos="624"/>
        <p:guide orient="horz" pos="144"/>
        <p:guide orient="horz" pos="1490"/>
        <p:guide orient="horz" pos="1231"/>
        <p:guide pos="2880"/>
        <p:guide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3576" y="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baseline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b="1" baseline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255175" name="Line 1031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3333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7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14563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 smtClean="0"/>
              <a:t>Copyright 2017 SMU </a:t>
            </a:r>
            <a:r>
              <a:rPr lang="en-US" altLang="ko-KR" dirty="0" err="1" smtClean="0"/>
              <a:t>SELab</a:t>
            </a:r>
            <a:r>
              <a:rPr lang="en-US" altLang="ko-KR" dirty="0" smtClean="0"/>
              <a:t>., All rights reserved.</a:t>
            </a:r>
            <a:endParaRPr lang="en-US" altLang="ko-KR" dirty="0"/>
          </a:p>
        </p:txBody>
      </p:sp>
      <p:sp>
        <p:nvSpPr>
          <p:cNvPr id="5255182" name="Line 1038"/>
          <p:cNvSpPr>
            <a:spLocks noChangeShapeType="1"/>
          </p:cNvSpPr>
          <p:nvPr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aseline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7745" y="2050990"/>
            <a:ext cx="7772400" cy="920285"/>
          </a:xfrm>
        </p:spPr>
        <p:txBody>
          <a:bodyPr/>
          <a:lstStyle/>
          <a:p>
            <a:pPr algn="ctr"/>
            <a:r>
              <a:rPr lang="ko-KR" altLang="en-US" dirty="0" smtClean="0"/>
              <a:t>엑셀의 </a:t>
            </a:r>
            <a:r>
              <a:rPr lang="en-US" altLang="ko-KR" u="sng" dirty="0" smtClean="0"/>
              <a:t>‘</a:t>
            </a:r>
            <a:r>
              <a:rPr lang="ko-KR" altLang="en-US" u="sng" dirty="0" smtClean="0"/>
              <a:t>피벗 테이블</a:t>
            </a:r>
            <a:r>
              <a:rPr lang="en-US" altLang="ko-KR" u="sng" dirty="0" smtClean="0"/>
              <a:t>’</a:t>
            </a:r>
            <a:r>
              <a:rPr lang="ko-KR" altLang="en-US" dirty="0" smtClean="0"/>
              <a:t>에 대한 </a:t>
            </a:r>
            <a:r>
              <a:rPr lang="en-US" altLang="ko-KR" u="sng" dirty="0" smtClean="0"/>
              <a:t>Conceptual 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 bwMode="auto">
          <a:xfrm>
            <a:off x="685800" y="3218448"/>
            <a:ext cx="7772400" cy="101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0" fontAlgn="base" latinLnBrk="1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116071" y="5055577"/>
            <a:ext cx="4911859" cy="14392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+mj-ea"/>
                <a:ea typeface="+mj-ea"/>
              </a:rPr>
              <a:t>제출 기한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en-US" altLang="ko-KR" b="1" u="sng" dirty="0" smtClean="0">
                <a:latin typeface="+mj-ea"/>
                <a:ea typeface="+mj-ea"/>
              </a:rPr>
              <a:t>11</a:t>
            </a:r>
            <a:r>
              <a:rPr lang="ko-KR" altLang="en-US" b="1" u="sng" dirty="0" smtClean="0">
                <a:latin typeface="+mj-ea"/>
                <a:ea typeface="+mj-ea"/>
              </a:rPr>
              <a:t>월 </a:t>
            </a:r>
            <a:r>
              <a:rPr lang="en-US" altLang="ko-KR" b="1" u="sng" dirty="0" smtClean="0">
                <a:latin typeface="+mj-ea"/>
                <a:ea typeface="+mj-ea"/>
              </a:rPr>
              <a:t>27</a:t>
            </a:r>
            <a:r>
              <a:rPr lang="ko-KR" altLang="en-US" b="1" u="sng" dirty="0" smtClean="0">
                <a:latin typeface="+mj-ea"/>
                <a:ea typeface="+mj-ea"/>
              </a:rPr>
              <a:t>일</a:t>
            </a:r>
            <a:r>
              <a:rPr lang="en-US" altLang="ko-KR" b="1" u="sng" dirty="0" smtClean="0">
                <a:latin typeface="+mj-ea"/>
                <a:ea typeface="+mj-ea"/>
              </a:rPr>
              <a:t>, </a:t>
            </a:r>
            <a:r>
              <a:rPr lang="ko-KR" altLang="en-US" b="1" u="sng" dirty="0" smtClean="0">
                <a:latin typeface="+mj-ea"/>
                <a:ea typeface="+mj-ea"/>
              </a:rPr>
              <a:t>월요일 수업 전</a:t>
            </a:r>
            <a:r>
              <a:rPr lang="en-US" altLang="ko-KR" b="1" u="sng" dirty="0" smtClean="0">
                <a:latin typeface="+mj-ea"/>
                <a:ea typeface="+mj-ea"/>
              </a:rPr>
              <a:t>(3</a:t>
            </a:r>
            <a:r>
              <a:rPr lang="ko-KR" altLang="en-US" b="1" u="sng" dirty="0" smtClean="0">
                <a:latin typeface="+mj-ea"/>
                <a:ea typeface="+mj-ea"/>
              </a:rPr>
              <a:t>시</a:t>
            </a:r>
            <a:r>
              <a:rPr lang="en-US" altLang="ko-KR" b="1" u="sng" dirty="0" smtClean="0">
                <a:latin typeface="+mj-ea"/>
                <a:ea typeface="+mj-ea"/>
              </a:rPr>
              <a:t>)</a:t>
            </a:r>
            <a:r>
              <a:rPr lang="ko-KR" altLang="en-US" b="1" dirty="0" smtClean="0">
                <a:latin typeface="+mj-ea"/>
                <a:ea typeface="+mj-ea"/>
              </a:rPr>
              <a:t>까지</a:t>
            </a:r>
            <a:endParaRPr lang="en-US" altLang="ko-KR" b="1" dirty="0" smtClean="0"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ea"/>
                <a:ea typeface="+mj-ea"/>
              </a:rPr>
              <a:t>*) </a:t>
            </a:r>
            <a:r>
              <a:rPr lang="ko-KR" altLang="en-US" sz="1200" dirty="0" smtClean="0">
                <a:latin typeface="+mj-ea"/>
                <a:ea typeface="+mj-ea"/>
              </a:rPr>
              <a:t>늦으면 감점</a:t>
            </a:r>
            <a:endParaRPr lang="en-US" altLang="ko-KR" sz="1200" dirty="0" smtClean="0"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제출 경로</a:t>
            </a: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ko-KR" b="1" dirty="0" smtClean="0">
                <a:latin typeface="+mj-ea"/>
                <a:ea typeface="+mj-ea"/>
              </a:rPr>
              <a:t>E-campus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 dirty="0" smtClean="0">
                <a:latin typeface="+mj-ea"/>
                <a:ea typeface="+mj-ea"/>
              </a:rPr>
              <a:t>파일 명</a:t>
            </a:r>
            <a:r>
              <a:rPr lang="en-US" altLang="ko-KR" b="1" dirty="0" smtClean="0">
                <a:latin typeface="+mj-ea"/>
                <a:ea typeface="+mj-ea"/>
              </a:rPr>
              <a:t>: </a:t>
            </a:r>
            <a:r>
              <a:rPr lang="en-US" altLang="ko-KR" b="1" dirty="0" err="1" smtClean="0">
                <a:latin typeface="+mj-ea"/>
                <a:ea typeface="+mj-ea"/>
              </a:rPr>
              <a:t>HCI_Conceptual</a:t>
            </a:r>
            <a:r>
              <a:rPr lang="en-US" altLang="ko-KR" b="1" dirty="0" smtClean="0">
                <a:latin typeface="+mj-ea"/>
                <a:ea typeface="+mj-ea"/>
              </a:rPr>
              <a:t> Model_</a:t>
            </a:r>
            <a:r>
              <a:rPr lang="ko-KR" altLang="en-US" b="1" dirty="0" smtClean="0">
                <a:latin typeface="+mj-ea"/>
                <a:ea typeface="+mj-ea"/>
              </a:rPr>
              <a:t>이름</a:t>
            </a:r>
            <a:r>
              <a:rPr lang="en-US" altLang="ko-KR" b="1" dirty="0" smtClean="0">
                <a:latin typeface="+mj-ea"/>
                <a:ea typeface="+mj-ea"/>
              </a:rPr>
              <a:t>.</a:t>
            </a:r>
            <a:r>
              <a:rPr lang="en-US" altLang="ko-KR" b="1" dirty="0" err="1" smtClean="0">
                <a:latin typeface="+mj-ea"/>
                <a:ea typeface="+mj-ea"/>
              </a:rPr>
              <a:t>pptx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과제 설명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936417"/>
          </a:xfrm>
        </p:spPr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엑셀의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피벗 테이블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Conceptual model </a:t>
            </a:r>
            <a:r>
              <a:rPr lang="ko-KR" altLang="en-US" dirty="0" smtClean="0"/>
              <a:t>설명과 함께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하단에는 </a:t>
            </a:r>
            <a:r>
              <a:rPr lang="ko-KR" altLang="en-US" u="sng" dirty="0" smtClean="0"/>
              <a:t>사용자의 </a:t>
            </a:r>
            <a:r>
              <a:rPr lang="en-US" altLang="ko-KR" u="sng" dirty="0" smtClean="0"/>
              <a:t>Mental model evolution</a:t>
            </a:r>
            <a:r>
              <a:rPr lang="ko-KR" altLang="en-US" u="sng" dirty="0" smtClean="0"/>
              <a:t>도 함께</a:t>
            </a:r>
            <a:r>
              <a:rPr lang="ko-KR" altLang="en-US" dirty="0" smtClean="0"/>
              <a:t> 서술</a:t>
            </a:r>
            <a:r>
              <a:rPr lang="en-US" altLang="ko-KR" dirty="0" smtClean="0"/>
              <a:t>(2~3</a:t>
            </a:r>
            <a:r>
              <a:rPr lang="ko-KR" altLang="en-US" dirty="0" smtClean="0"/>
              <a:t>줄 정도만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 그룹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대학생</a:t>
            </a:r>
            <a:endParaRPr lang="en-US" altLang="ko-KR" dirty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 smtClean="0"/>
              <a:t>피벗 테이블을 배우기 위한 기본 엑셀에 대한 지식은 가지고 있다고 가정</a:t>
            </a:r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다음의 예시를 </a:t>
            </a:r>
            <a:r>
              <a:rPr lang="ko-KR" altLang="en-US" dirty="0" smtClean="0"/>
              <a:t>참고하여</a:t>
            </a:r>
            <a:r>
              <a:rPr lang="en-US" altLang="ko-KR" dirty="0" smtClean="0"/>
              <a:t>, 10</a:t>
            </a:r>
            <a:r>
              <a:rPr lang="ko-KR" altLang="en-US" dirty="0" smtClean="0"/>
              <a:t>단계로 구성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u="sng" dirty="0" smtClean="0"/>
              <a:t>정확히 </a:t>
            </a:r>
            <a:r>
              <a:rPr lang="en-US" altLang="ko-KR" b="1" u="sng" dirty="0" smtClean="0"/>
              <a:t>PPT </a:t>
            </a:r>
            <a:r>
              <a:rPr lang="en-US" altLang="ko-KR" b="1" u="sng" dirty="0"/>
              <a:t>10</a:t>
            </a:r>
            <a:r>
              <a:rPr lang="ko-KR" altLang="en-US" b="1" u="sng" dirty="0" smtClean="0"/>
              <a:t>페이지로 작성 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표지 제외</a:t>
            </a:r>
            <a:r>
              <a:rPr lang="en-US" altLang="ko-KR" b="1" u="sng" dirty="0" smtClean="0"/>
              <a:t>)</a:t>
            </a:r>
            <a:br>
              <a:rPr lang="en-US" altLang="ko-KR" b="1" u="sng" dirty="0" smtClean="0"/>
            </a:br>
            <a:r>
              <a:rPr lang="en-US" altLang="ko-KR" b="1" dirty="0" smtClean="0"/>
              <a:t>*)</a:t>
            </a:r>
            <a:r>
              <a:rPr lang="en-US" altLang="ko-KR" dirty="0" smtClean="0"/>
              <a:t> 10</a:t>
            </a:r>
            <a:r>
              <a:rPr lang="ko-KR" altLang="en-US" dirty="0" smtClean="0"/>
              <a:t>페이지보다 많거나 적으면 감점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2017 SMU SELab., All rights reserved.</a:t>
            </a:r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943456" y="1101681"/>
            <a:ext cx="7257089" cy="9749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주제 </a:t>
            </a:r>
            <a:r>
              <a:rPr kumimoji="0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(Excel)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피벗 테이블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Conceptual model 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kumimoji="0" lang="ko-KR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4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평가 지표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4127524"/>
          </a:xfrm>
        </p:spPr>
        <p:txBody>
          <a:bodyPr/>
          <a:lstStyle/>
          <a:p>
            <a:r>
              <a:rPr lang="ko-KR" altLang="en-US" dirty="0" smtClean="0"/>
              <a:t>전체 구성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디자인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폰트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창의성</a:t>
            </a:r>
            <a:endParaRPr lang="en-US" altLang="ko-KR" dirty="0" smtClean="0"/>
          </a:p>
          <a:p>
            <a:r>
              <a:rPr lang="ko-KR" altLang="en-US" dirty="0" smtClean="0"/>
              <a:t>피벗 테이블 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Conceptual Model 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피벗 테이블의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피벗 테이블의 사용법</a:t>
            </a:r>
            <a:endParaRPr lang="en-US" altLang="ko-KR" dirty="0" smtClean="0"/>
          </a:p>
          <a:p>
            <a:r>
              <a:rPr lang="en-US" altLang="ko-KR" dirty="0" smtClean="0"/>
              <a:t>Mental Model Evolution (5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기존 지식과 피벗 테이블의 연계성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단계별 진화 과정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2017 SMU SELab., All rights reserved.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5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엑셀에 대한 </a:t>
            </a:r>
            <a:r>
              <a:rPr lang="en-US" altLang="ko-KR" dirty="0" smtClean="0"/>
              <a:t>conceptual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0345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[ Conceptual model ]</a:t>
            </a: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Copyright 2017 SMU SELab., All rights reserved.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195" r="65083" b="42181"/>
          <a:stretch/>
        </p:blipFill>
        <p:spPr>
          <a:xfrm>
            <a:off x="4736554" y="1295769"/>
            <a:ext cx="4051134" cy="249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80989" y="4528038"/>
            <a:ext cx="5310920" cy="1748321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1" fontAlgn="base" latinLnBrk="1" hangingPunct="1">
              <a:lnSpc>
                <a:spcPct val="120000"/>
              </a:lnSpc>
              <a:spcBef>
                <a:spcPct val="5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tabLst>
                <a:tab pos="571500" algn="l"/>
              </a:tabLst>
              <a:defRPr sz="14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73100" indent="-19050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  <a:tabLst>
                <a:tab pos="571500" algn="l"/>
              </a:tabLst>
              <a:defRPr sz="13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282700" indent="-33020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8275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28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00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6pPr>
            <a:lvl7pPr marL="29972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7pPr>
            <a:lvl8pPr marL="34544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8pPr>
            <a:lvl9pPr marL="3911600" indent="-2095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tabLst>
                <a:tab pos="571500" algn="l"/>
              </a:tabLst>
              <a:defRPr sz="11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 kern="0" dirty="0" smtClean="0"/>
              <a:t>[ </a:t>
            </a:r>
            <a:r>
              <a:rPr lang="ko-KR" altLang="en-US" b="1" kern="0" dirty="0" smtClean="0"/>
              <a:t>사용자의 </a:t>
            </a:r>
            <a:r>
              <a:rPr lang="en-US" altLang="ko-KR" b="1" kern="0" dirty="0" smtClean="0"/>
              <a:t>Mental model</a:t>
            </a:r>
            <a:r>
              <a:rPr lang="ko-KR" altLang="en-US" b="1" kern="0" dirty="0"/>
              <a:t> </a:t>
            </a:r>
            <a:r>
              <a:rPr lang="en-US" altLang="ko-KR" b="1" kern="0" dirty="0" smtClean="0"/>
              <a:t>Evolution ]</a:t>
            </a:r>
          </a:p>
          <a:p>
            <a:endParaRPr lang="en-US" altLang="ko-KR" kern="0" dirty="0" smtClean="0"/>
          </a:p>
          <a:p>
            <a:endParaRPr lang="en-US" altLang="ko-KR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603493847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171</Words>
  <Application>Microsoft Office PowerPoint</Application>
  <PresentationFormat>화면 슬라이드 쇼(4:3)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HY울릉도B</vt:lpstr>
      <vt:lpstr>HY울릉도M</vt:lpstr>
      <vt:lpstr>굴림</vt:lpstr>
      <vt:lpstr>맑은 고딕</vt:lpstr>
      <vt:lpstr>Arial</vt:lpstr>
      <vt:lpstr>Times New Roman</vt:lpstr>
      <vt:lpstr>Wingdings</vt:lpstr>
      <vt:lpstr>2011 Template 2</vt:lpstr>
      <vt:lpstr>엑셀의 ‘피벗 테이블’에 대한 Conceptual model 설명</vt:lpstr>
      <vt:lpstr>과제 설명</vt:lpstr>
      <vt:lpstr>평가 지표 (총 20점)</vt:lpstr>
      <vt:lpstr>(예시) 엑셀에 대한 conceptual model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SELab</cp:lastModifiedBy>
  <cp:revision>147</cp:revision>
  <cp:lastPrinted>2001-07-23T08:42:52Z</cp:lastPrinted>
  <dcterms:created xsi:type="dcterms:W3CDTF">2011-01-13T02:38:11Z</dcterms:created>
  <dcterms:modified xsi:type="dcterms:W3CDTF">2017-10-30T00:17:26Z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