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7" r:id="rId7"/>
    <p:sldId id="265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DAA94-3F57-4C36-A3AE-3F5130477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F39E5-DEB7-4BD7-A551-33524F44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C1BFD-1157-47C0-A0DC-316693C7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68BA0-2082-4D8A-8334-1981AE2BC68E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1F809-BD83-4503-A340-50E8A265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E1D6E-6E45-4DBD-84C9-1A57138A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C928E-8454-4CDD-97B4-8E87E8E8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7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B2EA8-7852-494B-8D8B-BF400B8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8E21F-D8C4-4DE2-BB06-448A919E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B2D8-BBEB-4043-B417-8431977E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68BA0-2082-4D8A-8334-1981AE2BC68E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BC10-2544-49BB-853F-330EF1D6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CCB28-61AD-4CB0-8611-EDCEAB94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C928E-8454-4CDD-97B4-8E87E8E8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9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81518" y="284164"/>
            <a:ext cx="11628967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1147233" y="2955925"/>
            <a:ext cx="10170584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31634" y="2117726"/>
            <a:ext cx="1039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970327" y="1954213"/>
            <a:ext cx="103632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13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125A1B-6BAD-44DF-AE32-4ED6995F9088}"/>
              </a:ext>
            </a:extLst>
          </p:cNvPr>
          <p:cNvSpPr/>
          <p:nvPr userDrawn="1"/>
        </p:nvSpPr>
        <p:spPr>
          <a:xfrm>
            <a:off x="0" y="-1"/>
            <a:ext cx="12192000" cy="360000"/>
          </a:xfrm>
          <a:prstGeom prst="rect">
            <a:avLst/>
          </a:prstGeom>
          <a:solidFill>
            <a:srgbClr val="2274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DF98FB-DC2A-4B00-9D53-0B0100028D00}"/>
              </a:ext>
            </a:extLst>
          </p:cNvPr>
          <p:cNvSpPr/>
          <p:nvPr userDrawn="1"/>
        </p:nvSpPr>
        <p:spPr>
          <a:xfrm>
            <a:off x="0" y="359999"/>
            <a:ext cx="12192000" cy="33691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6F4008-F79B-4772-A5AD-C409AB1B485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92000" y="0"/>
            <a:ext cx="900000" cy="170588"/>
          </a:xfrm>
          <a:prstGeom prst="rect">
            <a:avLst/>
          </a:prstGeom>
        </p:spPr>
      </p:pic>
      <p:sp>
        <p:nvSpPr>
          <p:cNvPr id="2" name="실행 단추: 홈으로 이동 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8B728F3F-8974-40AB-AC9B-753AFA27B8D2}"/>
              </a:ext>
            </a:extLst>
          </p:cNvPr>
          <p:cNvSpPr/>
          <p:nvPr userDrawn="1"/>
        </p:nvSpPr>
        <p:spPr>
          <a:xfrm>
            <a:off x="11843657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실행 단추: 홈으로 이동 15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8088BC4E-C60D-47A2-9901-3A1055284CC9}"/>
              </a:ext>
            </a:extLst>
          </p:cNvPr>
          <p:cNvSpPr/>
          <p:nvPr userDrawn="1"/>
        </p:nvSpPr>
        <p:spPr>
          <a:xfrm>
            <a:off x="11495314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실행 단추: 홈으로 이동 1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C3F6323E-2E91-48C8-B9D9-052833B3DEF5}"/>
              </a:ext>
            </a:extLst>
          </p:cNvPr>
          <p:cNvSpPr/>
          <p:nvPr userDrawn="1"/>
        </p:nvSpPr>
        <p:spPr>
          <a:xfrm>
            <a:off x="11146971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32.PNG"/><Relationship Id="rId5" Type="http://schemas.openxmlformats.org/officeDocument/2006/relationships/slide" Target="slide5.xml"/><Relationship Id="rId10" Type="http://schemas.openxmlformats.org/officeDocument/2006/relationships/image" Target="../media/image31.PNG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33.PNG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0.xml"/><Relationship Id="rId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image" Target="../media/image6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0.xml"/><Relationship Id="rId3" Type="http://schemas.openxmlformats.org/officeDocument/2006/relationships/image" Target="../media/image8.PNG"/><Relationship Id="rId7" Type="http://schemas.openxmlformats.org/officeDocument/2006/relationships/slide" Target="slide2.xml"/><Relationship Id="rId12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7.xml"/><Relationship Id="rId5" Type="http://schemas.openxmlformats.org/officeDocument/2006/relationships/image" Target="../media/image10.png"/><Relationship Id="rId10" Type="http://schemas.openxmlformats.org/officeDocument/2006/relationships/slide" Target="slide6.xml"/><Relationship Id="rId4" Type="http://schemas.openxmlformats.org/officeDocument/2006/relationships/image" Target="../media/image9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2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8.xml"/><Relationship Id="rId5" Type="http://schemas.openxmlformats.org/officeDocument/2006/relationships/image" Target="../media/image14.PNG"/><Relationship Id="rId10" Type="http://schemas.openxmlformats.org/officeDocument/2006/relationships/slide" Target="slide7.xml"/><Relationship Id="rId4" Type="http://schemas.openxmlformats.org/officeDocument/2006/relationships/image" Target="../media/image13.PN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6.PNG"/><Relationship Id="rId7" Type="http://schemas.openxmlformats.org/officeDocument/2006/relationships/slide" Target="slide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0.xml"/><Relationship Id="rId3" Type="http://schemas.openxmlformats.org/officeDocument/2006/relationships/image" Target="../media/image18.png"/><Relationship Id="rId7" Type="http://schemas.openxmlformats.org/officeDocument/2006/relationships/slide" Target="slide2.xml"/><Relationship Id="rId12" Type="http://schemas.openxmlformats.org/officeDocument/2006/relationships/slide" Target="slide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slide" Target="slide7.xml"/><Relationship Id="rId5" Type="http://schemas.openxmlformats.org/officeDocument/2006/relationships/image" Target="../media/image20.PNG"/><Relationship Id="rId10" Type="http://schemas.openxmlformats.org/officeDocument/2006/relationships/slide" Target="slide6.xml"/><Relationship Id="rId4" Type="http://schemas.openxmlformats.org/officeDocument/2006/relationships/image" Target="../media/image19.PNG"/><Relationship Id="rId9" Type="http://schemas.openxmlformats.org/officeDocument/2006/relationships/slide" Target="slide5.xm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slide" Target="slide6.xml"/><Relationship Id="rId12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25.PNG"/><Relationship Id="rId5" Type="http://schemas.openxmlformats.org/officeDocument/2006/relationships/slide" Target="slide3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29.PNG"/><Relationship Id="rId5" Type="http://schemas.openxmlformats.org/officeDocument/2006/relationships/slide" Target="slide5.xml"/><Relationship Id="rId10" Type="http://schemas.openxmlformats.org/officeDocument/2006/relationships/image" Target="../media/image28.PNG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51745" y="2050991"/>
            <a:ext cx="7772400" cy="920285"/>
          </a:xfrm>
        </p:spPr>
        <p:txBody>
          <a:bodyPr/>
          <a:lstStyle/>
          <a:p>
            <a:pPr algn="ctr"/>
            <a:r>
              <a:rPr lang="ko-KR" altLang="en-US" dirty="0"/>
              <a:t>엑셀의 </a:t>
            </a:r>
            <a:r>
              <a:rPr lang="en-US" altLang="ko-KR" u="sng" dirty="0"/>
              <a:t>‘</a:t>
            </a:r>
            <a:r>
              <a:rPr lang="ko-KR" altLang="en-US" u="sng" dirty="0"/>
              <a:t>피벗 테이블</a:t>
            </a:r>
            <a:r>
              <a:rPr lang="en-US" altLang="ko-KR" u="sng" dirty="0"/>
              <a:t>’</a:t>
            </a:r>
            <a:r>
              <a:rPr lang="ko-KR" altLang="en-US" dirty="0"/>
              <a:t>에 대한 </a:t>
            </a:r>
            <a:r>
              <a:rPr lang="en-US" altLang="ko-KR" u="sng" dirty="0"/>
              <a:t>Conceptual model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6096000" y="3218448"/>
            <a:ext cx="3886200" cy="101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컴퓨터과학과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201511054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임현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640072" y="5055577"/>
            <a:ext cx="4911859" cy="143922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j-ea"/>
                <a:ea typeface="+mj-ea"/>
              </a:rPr>
              <a:t>제출 기한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en-US" altLang="ko-KR" b="1" u="sng" dirty="0">
                <a:latin typeface="+mj-ea"/>
                <a:ea typeface="+mj-ea"/>
              </a:rPr>
              <a:t>11</a:t>
            </a:r>
            <a:r>
              <a:rPr lang="ko-KR" altLang="en-US" b="1" u="sng" dirty="0">
                <a:latin typeface="+mj-ea"/>
                <a:ea typeface="+mj-ea"/>
              </a:rPr>
              <a:t>월 </a:t>
            </a:r>
            <a:r>
              <a:rPr lang="en-US" altLang="ko-KR" b="1" u="sng" dirty="0">
                <a:latin typeface="+mj-ea"/>
                <a:ea typeface="+mj-ea"/>
              </a:rPr>
              <a:t>27</a:t>
            </a:r>
            <a:r>
              <a:rPr lang="ko-KR" altLang="en-US" b="1" u="sng" dirty="0">
                <a:latin typeface="+mj-ea"/>
                <a:ea typeface="+mj-ea"/>
              </a:rPr>
              <a:t>일</a:t>
            </a:r>
            <a:r>
              <a:rPr lang="en-US" altLang="ko-KR" b="1" u="sng" dirty="0">
                <a:latin typeface="+mj-ea"/>
                <a:ea typeface="+mj-ea"/>
              </a:rPr>
              <a:t>, </a:t>
            </a:r>
            <a:r>
              <a:rPr lang="ko-KR" altLang="en-US" b="1" u="sng" dirty="0">
                <a:latin typeface="+mj-ea"/>
                <a:ea typeface="+mj-ea"/>
              </a:rPr>
              <a:t>월요일 수업 전</a:t>
            </a:r>
            <a:r>
              <a:rPr lang="en-US" altLang="ko-KR" b="1" u="sng" dirty="0">
                <a:latin typeface="+mj-ea"/>
                <a:ea typeface="+mj-ea"/>
              </a:rPr>
              <a:t>(3</a:t>
            </a:r>
            <a:r>
              <a:rPr lang="ko-KR" altLang="en-US" b="1" u="sng" dirty="0">
                <a:latin typeface="+mj-ea"/>
                <a:ea typeface="+mj-ea"/>
              </a:rPr>
              <a:t>시</a:t>
            </a:r>
            <a:r>
              <a:rPr lang="en-US" altLang="ko-KR" b="1" u="sng" dirty="0">
                <a:latin typeface="+mj-ea"/>
                <a:ea typeface="+mj-ea"/>
              </a:rPr>
              <a:t>)</a:t>
            </a:r>
            <a:r>
              <a:rPr lang="ko-KR" altLang="en-US" b="1" dirty="0">
                <a:latin typeface="+mj-ea"/>
                <a:ea typeface="+mj-ea"/>
              </a:rPr>
              <a:t>까지</a:t>
            </a:r>
            <a:endParaRPr lang="en-US" altLang="ko-KR" b="1" dirty="0">
              <a:latin typeface="+mj-ea"/>
              <a:ea typeface="+mj-ea"/>
            </a:endParaRPr>
          </a:p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latin typeface="+mj-ea"/>
                <a:ea typeface="+mj-ea"/>
              </a:rPr>
              <a:t>제출 경로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en-US" altLang="ko-KR" b="1" dirty="0">
                <a:latin typeface="+mj-ea"/>
                <a:ea typeface="+mj-ea"/>
              </a:rPr>
              <a:t>E-campus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j-ea"/>
                <a:ea typeface="+mj-ea"/>
              </a:rPr>
              <a:t>파일 명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en-US" altLang="ko-KR" b="1" dirty="0" err="1">
                <a:latin typeface="+mj-ea"/>
                <a:ea typeface="+mj-ea"/>
              </a:rPr>
              <a:t>HCI_Conceptual</a:t>
            </a:r>
            <a:r>
              <a:rPr lang="en-US" altLang="ko-KR" b="1" dirty="0">
                <a:latin typeface="+mj-ea"/>
                <a:ea typeface="+mj-ea"/>
              </a:rPr>
              <a:t> Model_</a:t>
            </a:r>
            <a:r>
              <a:rPr lang="ko-KR" altLang="en-US" b="1" dirty="0">
                <a:latin typeface="+mj-ea"/>
                <a:ea typeface="+mj-ea"/>
              </a:rPr>
              <a:t>임현</a:t>
            </a:r>
            <a:r>
              <a:rPr lang="en-US" altLang="ko-KR" b="1" dirty="0">
                <a:latin typeface="+mj-ea"/>
                <a:ea typeface="+mj-ea"/>
              </a:rPr>
              <a:t>.pptx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115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0" y="375137"/>
            <a:ext cx="22124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7.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차트 만들기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8E886-BE51-4B83-90D4-4206FBBB8837}"/>
              </a:ext>
            </a:extLst>
          </p:cNvPr>
          <p:cNvSpPr txBox="1"/>
          <p:nvPr/>
        </p:nvSpPr>
        <p:spPr>
          <a:xfrm>
            <a:off x="384064" y="3044279"/>
            <a:ext cx="4275529" cy="615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Tip ]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엑셀 </a:t>
            </a:r>
            <a:r>
              <a:rPr lang="en-US" altLang="ko-KR" sz="1000" dirty="0"/>
              <a:t>2013 </a:t>
            </a:r>
            <a:r>
              <a:rPr lang="ko-KR" altLang="en-US" sz="1000" dirty="0"/>
              <a:t>이전 버전에서는 </a:t>
            </a:r>
            <a:r>
              <a:rPr lang="en-US" altLang="ko-KR" sz="1000" dirty="0"/>
              <a:t>[</a:t>
            </a:r>
            <a:r>
              <a:rPr lang="ko-KR" altLang="en-US" sz="1000" dirty="0"/>
              <a:t>피벗 테이블 도구</a:t>
            </a:r>
            <a:r>
              <a:rPr lang="en-US" altLang="ko-KR" sz="1000" dirty="0"/>
              <a:t>]</a:t>
            </a:r>
            <a:r>
              <a:rPr lang="ko-KR" altLang="en-US" sz="1000" dirty="0"/>
              <a:t>의 </a:t>
            </a:r>
            <a:r>
              <a:rPr lang="en-US" altLang="ko-KR" sz="1000" dirty="0"/>
              <a:t>[</a:t>
            </a:r>
            <a:r>
              <a:rPr lang="ko-KR" altLang="en-US" sz="1000" dirty="0"/>
              <a:t>옵션</a:t>
            </a:r>
            <a:r>
              <a:rPr lang="en-US" altLang="ko-KR" sz="1000" dirty="0"/>
              <a:t>] </a:t>
            </a:r>
            <a:r>
              <a:rPr lang="ko-KR" altLang="en-US" sz="1000" dirty="0"/>
              <a:t>탭에서 선택</a:t>
            </a:r>
            <a:endParaRPr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8087D-D509-433F-A73A-1C7ECB54A5E2}"/>
              </a:ext>
            </a:extLst>
          </p:cNvPr>
          <p:cNvSpPr txBox="1"/>
          <p:nvPr/>
        </p:nvSpPr>
        <p:spPr>
          <a:xfrm>
            <a:off x="384064" y="897322"/>
            <a:ext cx="3448380" cy="1538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r>
              <a:rPr lang="ko-KR" altLang="en-US" sz="1000" dirty="0"/>
              <a:t>피벗 차트 만들기는 기존의 표에서 차트 만들기와 비슷함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1. [</a:t>
            </a:r>
            <a:r>
              <a:rPr lang="ko-KR" altLang="en-US" sz="1000" dirty="0"/>
              <a:t>분석</a:t>
            </a:r>
            <a:r>
              <a:rPr lang="en-US" altLang="ko-KR" sz="1000" dirty="0"/>
              <a:t>] </a:t>
            </a:r>
            <a:r>
              <a:rPr lang="ko-KR" altLang="en-US" sz="1000" dirty="0"/>
              <a:t>탭을 클릭</a:t>
            </a:r>
            <a:endParaRPr lang="en-US" altLang="ko-KR" sz="1000" dirty="0"/>
          </a:p>
          <a:p>
            <a:r>
              <a:rPr lang="en-US" altLang="ko-KR" sz="1000" dirty="0"/>
              <a:t>2. [</a:t>
            </a:r>
            <a:r>
              <a:rPr lang="ko-KR" altLang="en-US" sz="1000" dirty="0"/>
              <a:t>도구</a:t>
            </a:r>
            <a:r>
              <a:rPr lang="en-US" altLang="ko-KR" sz="1000" dirty="0"/>
              <a:t>] </a:t>
            </a:r>
            <a:r>
              <a:rPr lang="ko-KR" altLang="en-US" sz="1000" dirty="0"/>
              <a:t>그룹의 </a:t>
            </a:r>
            <a:r>
              <a:rPr lang="en-US" altLang="ko-KR" sz="1000" dirty="0"/>
              <a:t>[</a:t>
            </a:r>
            <a:r>
              <a:rPr lang="ko-KR" altLang="en-US" sz="1000" dirty="0"/>
              <a:t>피벗 차트</a:t>
            </a:r>
            <a:r>
              <a:rPr lang="en-US" altLang="ko-KR" sz="1000" dirty="0"/>
              <a:t>] </a:t>
            </a:r>
            <a:r>
              <a:rPr lang="ko-KR" altLang="en-US" sz="1000" dirty="0"/>
              <a:t>버튼을 클릭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왼쪽의 원하는 범주 선택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오른쪽의 원하는 유형 선택</a:t>
            </a:r>
            <a:endParaRPr lang="en-US" altLang="ko-KR" sz="1000" dirty="0"/>
          </a:p>
          <a:p>
            <a:r>
              <a:rPr lang="en-US" altLang="ko-KR" sz="1000" dirty="0"/>
              <a:t>5. [</a:t>
            </a:r>
            <a:r>
              <a:rPr lang="ko-KR" altLang="en-US" sz="1000" dirty="0"/>
              <a:t>확인</a:t>
            </a:r>
            <a:r>
              <a:rPr lang="en-US" altLang="ko-KR" sz="1000" dirty="0"/>
              <a:t>] </a:t>
            </a:r>
            <a:r>
              <a:rPr lang="ko-KR" altLang="en-US" sz="1000" dirty="0"/>
              <a:t>버튼 클릭</a:t>
            </a:r>
            <a:endParaRPr lang="en-US" altLang="ko-KR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1F78B8-CFDB-46FB-B563-E06046EF8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863"/>
            <a:ext cx="12192000" cy="381000"/>
          </a:xfrm>
          <a:prstGeom prst="rect">
            <a:avLst/>
          </a:prstGeom>
        </p:spPr>
      </p:pic>
      <p:sp>
        <p:nvSpPr>
          <p:cNvPr id="15" name="실행 단추: 문서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EB6A94D-0EA2-49CC-B21E-B773C6C06FCD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실행 단추: 문서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55BC2EB-E730-497C-BA2D-BA5884F4ED69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실행 단추: 문서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B0925BD-E80C-4ACC-A92A-CE1B32BB2B35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실행 단추: 문서 1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C6F9442-C17B-47CC-AB33-1E1FD74959C7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실행 단추: 문서 1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51D10F9-B3BA-45D6-A3DE-B6A45A7FB792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실행 단추: 문서 19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085C3DD7-0F09-4A7C-B5FA-3B7DCE10C13C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실행 단추: 문서 20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021903A-CCA9-4330-B90B-745840EF6863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85C71AB-1DDE-42CB-BA8A-3181A448C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45444"/>
              </p:ext>
            </p:extLst>
          </p:nvPr>
        </p:nvGraphicFramePr>
        <p:xfrm>
          <a:off x="461383" y="4885314"/>
          <a:ext cx="9991300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7825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497825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497825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497825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기존의 표에서 차트 만들기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분석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모든 버전의 피벗 테이블 만드는 방법이 같음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테이블에서도 피벗 차트를 만들 수 있다는 사실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모든 버전의 피벗 테이블 만드는 방법이 같지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버튼을 누른 후의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99DFA66-7593-4E25-BF73-D70F9604D36B}"/>
              </a:ext>
            </a:extLst>
          </p:cNvPr>
          <p:cNvSpPr txBox="1"/>
          <p:nvPr/>
        </p:nvSpPr>
        <p:spPr>
          <a:xfrm>
            <a:off x="461394" y="4608315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B077774-36DB-466F-B944-8DE61539B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2" y="752536"/>
            <a:ext cx="3619203" cy="385577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97E1FC8-AE88-409D-9A13-E11A744590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34" y="1018903"/>
            <a:ext cx="3468825" cy="32828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176F26-E22A-4748-B9AC-9407069AE460}"/>
              </a:ext>
            </a:extLst>
          </p:cNvPr>
          <p:cNvSpPr/>
          <p:nvPr/>
        </p:nvSpPr>
        <p:spPr>
          <a:xfrm>
            <a:off x="7315201" y="701692"/>
            <a:ext cx="253435" cy="178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EFC1E8D-89CE-4D6C-9793-D93960F5D6A6}"/>
              </a:ext>
            </a:extLst>
          </p:cNvPr>
          <p:cNvCxnSpPr>
            <a:cxnSpLocks/>
            <a:stCxn id="28" idx="0"/>
            <a:endCxn id="30" idx="4"/>
          </p:cNvCxnSpPr>
          <p:nvPr/>
        </p:nvCxnSpPr>
        <p:spPr>
          <a:xfrm flipH="1" flipV="1">
            <a:off x="7441918" y="633011"/>
            <a:ext cx="1" cy="686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59360C76-6A18-475A-ABE4-B0E282327BD3}"/>
              </a:ext>
            </a:extLst>
          </p:cNvPr>
          <p:cNvSpPr/>
          <p:nvPr/>
        </p:nvSpPr>
        <p:spPr>
          <a:xfrm>
            <a:off x="7349789" y="454063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8665459-0280-44A9-9FB4-74CFF9E92DDD}"/>
              </a:ext>
            </a:extLst>
          </p:cNvPr>
          <p:cNvSpPr/>
          <p:nvPr/>
        </p:nvSpPr>
        <p:spPr>
          <a:xfrm>
            <a:off x="4694576" y="575692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985FCDC-6E97-4435-826C-78FDD2CB0A14}"/>
              </a:ext>
            </a:extLst>
          </p:cNvPr>
          <p:cNvSpPr/>
          <p:nvPr/>
        </p:nvSpPr>
        <p:spPr>
          <a:xfrm>
            <a:off x="8458034" y="877272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977F1FE-2064-4C18-9F81-3354333BA907}"/>
              </a:ext>
            </a:extLst>
          </p:cNvPr>
          <p:cNvSpPr/>
          <p:nvPr/>
        </p:nvSpPr>
        <p:spPr>
          <a:xfrm>
            <a:off x="7551218" y="879904"/>
            <a:ext cx="187280" cy="2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808850B-7D11-4651-90CC-218211A7FD39}"/>
              </a:ext>
            </a:extLst>
          </p:cNvPr>
          <p:cNvCxnSpPr>
            <a:cxnSpLocks/>
            <a:stCxn id="39" idx="1"/>
            <a:endCxn id="41" idx="6"/>
          </p:cNvCxnSpPr>
          <p:nvPr/>
        </p:nvCxnSpPr>
        <p:spPr>
          <a:xfrm flipH="1">
            <a:off x="7349789" y="1010063"/>
            <a:ext cx="201429" cy="3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59C836F5-FF8C-478A-9179-3CB380C7EC8E}"/>
              </a:ext>
            </a:extLst>
          </p:cNvPr>
          <p:cNvSpPr/>
          <p:nvPr/>
        </p:nvSpPr>
        <p:spPr>
          <a:xfrm>
            <a:off x="7165531" y="920956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A18C5E3-89F7-40B0-A1EA-57CDC079AEBA}"/>
              </a:ext>
            </a:extLst>
          </p:cNvPr>
          <p:cNvCxnSpPr>
            <a:cxnSpLocks/>
            <a:stCxn id="54" idx="1"/>
            <a:endCxn id="53" idx="6"/>
          </p:cNvCxnSpPr>
          <p:nvPr/>
        </p:nvCxnSpPr>
        <p:spPr>
          <a:xfrm flipH="1" flipV="1">
            <a:off x="8563431" y="1729894"/>
            <a:ext cx="120474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94D703F-2F4E-4F2A-9104-300B8AE3C7B5}"/>
              </a:ext>
            </a:extLst>
          </p:cNvPr>
          <p:cNvSpPr/>
          <p:nvPr/>
        </p:nvSpPr>
        <p:spPr>
          <a:xfrm>
            <a:off x="8383431" y="163989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5C73EDA-B3FD-47B7-8599-15BDA9E13160}"/>
              </a:ext>
            </a:extLst>
          </p:cNvPr>
          <p:cNvSpPr/>
          <p:nvPr/>
        </p:nvSpPr>
        <p:spPr>
          <a:xfrm>
            <a:off x="8683905" y="1672662"/>
            <a:ext cx="799727" cy="114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824F00-2188-4284-B54F-6426142516CE}"/>
              </a:ext>
            </a:extLst>
          </p:cNvPr>
          <p:cNvSpPr/>
          <p:nvPr/>
        </p:nvSpPr>
        <p:spPr>
          <a:xfrm>
            <a:off x="10513859" y="1403712"/>
            <a:ext cx="304400" cy="326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B17F6C3-F929-4483-ABD0-D4CE81AB5C70}"/>
              </a:ext>
            </a:extLst>
          </p:cNvPr>
          <p:cNvCxnSpPr>
            <a:cxnSpLocks/>
            <a:stCxn id="63" idx="0"/>
            <a:endCxn id="65" idx="4"/>
          </p:cNvCxnSpPr>
          <p:nvPr/>
        </p:nvCxnSpPr>
        <p:spPr>
          <a:xfrm flipV="1">
            <a:off x="10666059" y="1280632"/>
            <a:ext cx="0" cy="1230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771E4F0-7822-49F9-86EF-A106D95AFEC8}"/>
              </a:ext>
            </a:extLst>
          </p:cNvPr>
          <p:cNvSpPr/>
          <p:nvPr/>
        </p:nvSpPr>
        <p:spPr>
          <a:xfrm>
            <a:off x="10573930" y="1101684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D23785-96A5-492D-83E5-9BAB90877633}"/>
              </a:ext>
            </a:extLst>
          </p:cNvPr>
          <p:cNvSpPr/>
          <p:nvPr/>
        </p:nvSpPr>
        <p:spPr>
          <a:xfrm>
            <a:off x="11126049" y="4090803"/>
            <a:ext cx="441145" cy="178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3ECB664-5843-44A6-93FE-15D984917B24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11346621" y="4269751"/>
            <a:ext cx="1" cy="838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9AF564B3-4F4B-4B6C-8895-D8B5CE5CD870}"/>
              </a:ext>
            </a:extLst>
          </p:cNvPr>
          <p:cNvSpPr/>
          <p:nvPr/>
        </p:nvSpPr>
        <p:spPr>
          <a:xfrm>
            <a:off x="11254492" y="4353597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5176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0" y="375137"/>
            <a:ext cx="22124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7.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차트 만들기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8E886-BE51-4B83-90D4-4206FBBB8837}"/>
              </a:ext>
            </a:extLst>
          </p:cNvPr>
          <p:cNvSpPr txBox="1"/>
          <p:nvPr/>
        </p:nvSpPr>
        <p:spPr>
          <a:xfrm>
            <a:off x="384064" y="2505670"/>
            <a:ext cx="402546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Tip ]</a:t>
            </a:r>
          </a:p>
          <a:p>
            <a:endParaRPr lang="en-US" altLang="ko-KR" sz="12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전체 필드 확장 및 축소가 가능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피벗 차트는 피벗 테이블이 변경 될 경우 자동으로 반영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피벗 차트도 기존의 차트처럼 위치 이동</a:t>
            </a:r>
            <a:r>
              <a:rPr lang="en-US" altLang="ko-KR" sz="1000" dirty="0"/>
              <a:t>, </a:t>
            </a:r>
            <a:r>
              <a:rPr lang="ko-KR" altLang="en-US" sz="1000" dirty="0"/>
              <a:t>크기 조정</a:t>
            </a:r>
            <a:r>
              <a:rPr lang="en-US" altLang="ko-KR" sz="1000" dirty="0"/>
              <a:t>, </a:t>
            </a:r>
            <a:r>
              <a:rPr lang="ko-KR" altLang="en-US" sz="1000" dirty="0"/>
              <a:t>꾸미기 가능</a:t>
            </a:r>
            <a:endParaRPr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8087D-D509-433F-A73A-1C7ECB54A5E2}"/>
              </a:ext>
            </a:extLst>
          </p:cNvPr>
          <p:cNvSpPr txBox="1"/>
          <p:nvPr/>
        </p:nvSpPr>
        <p:spPr>
          <a:xfrm>
            <a:off x="384064" y="897322"/>
            <a:ext cx="286168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차트가 삽입된 것을 확인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피벗 테이블과 마찬가지로 원하는 필터 적용</a:t>
            </a:r>
            <a:endParaRPr lang="en-US" altLang="ko-KR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509763-48E3-4E34-AEE4-E63722822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863"/>
            <a:ext cx="12192000" cy="381000"/>
          </a:xfrm>
          <a:prstGeom prst="rect">
            <a:avLst/>
          </a:prstGeom>
        </p:spPr>
      </p:pic>
      <p:sp>
        <p:nvSpPr>
          <p:cNvPr id="8" name="실행 단추: 문서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5AF859D-D5F7-48D5-AB90-C67640B9F2D8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문서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1F1CC02-EC75-4E28-A5B9-E46697C2669B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실행 단추: 문서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0927ABA-7C3F-4657-8262-0950DAF6C669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문서 1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EE856BD-F1E6-4084-9C54-54B0D93212DE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문서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239D6A10-38EE-40FA-AE13-1346B3487F01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실행 단추: 문서 1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34EFE5A-75C8-4616-A6C5-04851A6F99D8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문서 1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C515D2CC-E730-4999-A193-AF13FE5A1640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5AE290E-0448-41F9-A888-C9F49C772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96515"/>
              </p:ext>
            </p:extLst>
          </p:nvPr>
        </p:nvGraphicFramePr>
        <p:xfrm>
          <a:off x="461380" y="4885314"/>
          <a:ext cx="10796648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9162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699162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699162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699162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차트 모양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테이블에서의 필터 적용 방법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테이블이 변경될 경우 피벗 차트에 수동으로 변경 해줘야 함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차트는 피벗 테이블이 변경 될 경우 자동으로 반영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테이블도 피벗 테이블처럼 원하는 필터 적용이 가능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[+], [-] </a:t>
                      </a:r>
                      <a:r>
                        <a:rPr lang="ko-KR" altLang="en-US" sz="1000" dirty="0"/>
                        <a:t>버튼을 통해 필드 확장 및 축소가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2F4EEAE-0837-467D-8569-6DDAD1D426D8}"/>
              </a:ext>
            </a:extLst>
          </p:cNvPr>
          <p:cNvSpPr txBox="1"/>
          <p:nvPr/>
        </p:nvSpPr>
        <p:spPr>
          <a:xfrm>
            <a:off x="461394" y="4608315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F09273A-09EC-4DCC-BBC7-556C0C1E9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01" y="897322"/>
            <a:ext cx="5534797" cy="326753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7248F-E5F0-4C6A-BADB-A9AC99D3710B}"/>
              </a:ext>
            </a:extLst>
          </p:cNvPr>
          <p:cNvSpPr/>
          <p:nvPr/>
        </p:nvSpPr>
        <p:spPr>
          <a:xfrm>
            <a:off x="5174820" y="923449"/>
            <a:ext cx="5458348" cy="320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EEE7C9-0B20-4B94-99D4-AEC0042FAD7E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7903994" y="4130017"/>
            <a:ext cx="0" cy="1115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CA564D6-AFDB-40D2-8D2D-338DA12E65F7}"/>
              </a:ext>
            </a:extLst>
          </p:cNvPr>
          <p:cNvSpPr/>
          <p:nvPr/>
        </p:nvSpPr>
        <p:spPr>
          <a:xfrm>
            <a:off x="7813994" y="42415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E24D75-FF13-48C2-AD29-3675FAD02C3D}"/>
              </a:ext>
            </a:extLst>
          </p:cNvPr>
          <p:cNvSpPr/>
          <p:nvPr/>
        </p:nvSpPr>
        <p:spPr>
          <a:xfrm>
            <a:off x="5226863" y="984067"/>
            <a:ext cx="1034596" cy="505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5FA9ED-8B06-42FE-A2FC-05F107097696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5744161" y="860987"/>
            <a:ext cx="1555" cy="1230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8492B05B-E363-43FC-9B71-A8EE01BFD5B0}"/>
              </a:ext>
            </a:extLst>
          </p:cNvPr>
          <p:cNvSpPr/>
          <p:nvPr/>
        </p:nvSpPr>
        <p:spPr>
          <a:xfrm>
            <a:off x="5653587" y="682039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5A2E3-C8A0-4DD2-9328-361859256676}"/>
              </a:ext>
            </a:extLst>
          </p:cNvPr>
          <p:cNvSpPr/>
          <p:nvPr/>
        </p:nvSpPr>
        <p:spPr>
          <a:xfrm>
            <a:off x="10197738" y="3846033"/>
            <a:ext cx="357051" cy="1974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D4D034F-4732-4051-BC16-B040AD24E15C}"/>
              </a:ext>
            </a:extLst>
          </p:cNvPr>
          <p:cNvSpPr/>
          <p:nvPr/>
        </p:nvSpPr>
        <p:spPr>
          <a:xfrm>
            <a:off x="10784569" y="3854743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98DE2C-D1BF-499A-B70C-375C0DD47D1F}"/>
              </a:ext>
            </a:extLst>
          </p:cNvPr>
          <p:cNvCxnSpPr>
            <a:cxnSpLocks/>
            <a:stCxn id="43" idx="2"/>
            <a:endCxn id="42" idx="3"/>
          </p:cNvCxnSpPr>
          <p:nvPr/>
        </p:nvCxnSpPr>
        <p:spPr>
          <a:xfrm flipH="1">
            <a:off x="10554789" y="3944743"/>
            <a:ext cx="22978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8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0" y="375137"/>
            <a:ext cx="26228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1.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테이블의 필요성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9EF6157-B9F3-4EAC-9E64-3D753DD1B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53" y="897323"/>
            <a:ext cx="5318653" cy="2880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E23DF-DF30-44C4-96E7-EA51836D322E}"/>
              </a:ext>
            </a:extLst>
          </p:cNvPr>
          <p:cNvSpPr txBox="1"/>
          <p:nvPr/>
        </p:nvSpPr>
        <p:spPr>
          <a:xfrm>
            <a:off x="384064" y="897322"/>
            <a:ext cx="4772460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상황 </a:t>
            </a:r>
            <a:r>
              <a:rPr lang="en-US" altLang="ko-KR" sz="1200" b="1" dirty="0"/>
              <a:t>]</a:t>
            </a:r>
          </a:p>
          <a:p>
            <a:endParaRPr lang="en-US" altLang="ko-KR" sz="1200" dirty="0"/>
          </a:p>
          <a:p>
            <a:r>
              <a:rPr lang="en-US" altLang="ko-KR" sz="1000" dirty="0"/>
              <a:t>HCI</a:t>
            </a:r>
            <a:r>
              <a:rPr lang="ko-KR" altLang="en-US" sz="1000" dirty="0"/>
              <a:t> 시간에 했던 토의를 토대로 사용자들이 </a:t>
            </a:r>
            <a:endParaRPr lang="en-US" altLang="ko-KR" sz="1000" dirty="0"/>
          </a:p>
          <a:p>
            <a:r>
              <a:rPr lang="ko-KR" altLang="en-US" sz="1000" dirty="0"/>
              <a:t>각 스마트폰 브랜드를 어떻게 생각하는지 알고 싶음</a:t>
            </a:r>
            <a:endParaRPr lang="en-US" altLang="ko-KR" sz="1000" dirty="0"/>
          </a:p>
          <a:p>
            <a:r>
              <a:rPr lang="ko-KR" altLang="en-US" sz="1000" dirty="0"/>
              <a:t>하지만 </a:t>
            </a:r>
            <a:r>
              <a:rPr lang="ko-KR" altLang="en-US" sz="1000" b="1" u="sng" dirty="0"/>
              <a:t>원하는 방식대로 한 눈에 파악하기 </a:t>
            </a:r>
            <a:r>
              <a:rPr lang="ko-KR" altLang="en-US" sz="1000" b="1" u="sng" dirty="0" err="1"/>
              <a:t>힘듬</a:t>
            </a:r>
            <a:endParaRPr lang="en-US" altLang="ko-KR" sz="1000" b="1" u="sng" dirty="0"/>
          </a:p>
          <a:p>
            <a:endParaRPr lang="en-US" altLang="ko-KR" sz="1000" dirty="0"/>
          </a:p>
          <a:p>
            <a:r>
              <a:rPr lang="en-US" altLang="ko-KR" sz="1000" b="1" dirty="0"/>
              <a:t>DATA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성별</a:t>
            </a:r>
            <a:r>
              <a:rPr lang="en-US" altLang="ko-KR" sz="1000" dirty="0"/>
              <a:t>, </a:t>
            </a:r>
            <a:r>
              <a:rPr lang="ko-KR" altLang="en-US" sz="1000" dirty="0"/>
              <a:t>선호하는 브랜드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</a:t>
            </a:r>
            <a:r>
              <a:rPr lang="ko-KR" altLang="en-US" sz="1000" dirty="0"/>
              <a:t>각 브랜드 요소별</a:t>
            </a:r>
            <a:r>
              <a:rPr lang="en-US" altLang="ko-KR" sz="1000" dirty="0"/>
              <a:t>(</a:t>
            </a:r>
            <a:r>
              <a:rPr lang="ko-KR" altLang="en-US" sz="1000" dirty="0"/>
              <a:t>성능</a:t>
            </a:r>
            <a:r>
              <a:rPr lang="en-US" altLang="ko-KR" sz="1000" dirty="0"/>
              <a:t>, </a:t>
            </a:r>
            <a:r>
              <a:rPr lang="ko-KR" altLang="en-US" sz="1000" dirty="0"/>
              <a:t>디자인</a:t>
            </a:r>
            <a:r>
              <a:rPr lang="en-US" altLang="ko-KR" sz="1000" dirty="0"/>
              <a:t>, </a:t>
            </a:r>
            <a:r>
              <a:rPr lang="ko-KR" altLang="en-US" sz="1000" dirty="0"/>
              <a:t>편의성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A/S) </a:t>
            </a:r>
            <a:r>
              <a:rPr lang="ko-KR" altLang="en-US" sz="1000" dirty="0"/>
              <a:t>점수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엑셀 버전 </a:t>
            </a:r>
            <a:r>
              <a:rPr lang="en-US" altLang="ko-KR" sz="1000" dirty="0"/>
              <a:t>: Excel 2016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35C7B5-28B1-471B-A244-152BCC3E923A}"/>
              </a:ext>
            </a:extLst>
          </p:cNvPr>
          <p:cNvSpPr/>
          <p:nvPr/>
        </p:nvSpPr>
        <p:spPr>
          <a:xfrm>
            <a:off x="6411953" y="897322"/>
            <a:ext cx="5318653" cy="2880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D64C0B-3B7A-4C49-88CB-E2809CD31B82}"/>
              </a:ext>
            </a:extLst>
          </p:cNvPr>
          <p:cNvSpPr/>
          <p:nvPr/>
        </p:nvSpPr>
        <p:spPr>
          <a:xfrm>
            <a:off x="8794427" y="3935889"/>
            <a:ext cx="542520" cy="2600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DATA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D64B33-8A27-4279-AD16-F68465C4087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065687" y="3778259"/>
            <a:ext cx="5593" cy="1576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6D0BED-5DA0-4836-9D94-D4E0427B9F2A}"/>
              </a:ext>
            </a:extLst>
          </p:cNvPr>
          <p:cNvSpPr txBox="1"/>
          <p:nvPr/>
        </p:nvSpPr>
        <p:spPr>
          <a:xfrm>
            <a:off x="384064" y="3166833"/>
            <a:ext cx="477246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피벗 테이블의 개념 </a:t>
            </a:r>
            <a:r>
              <a:rPr lang="en-US" altLang="ko-KR" sz="1000" dirty="0"/>
              <a:t>: </a:t>
            </a:r>
            <a:r>
              <a:rPr lang="ko-KR" altLang="en-US" sz="1000" dirty="0"/>
              <a:t>행 방향과 열 방향을 자유롭게 원하는 항목으로 배치 함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피벗 테이블의 필요성 </a:t>
            </a:r>
            <a:r>
              <a:rPr lang="en-US" altLang="ko-KR" sz="1000" dirty="0"/>
              <a:t>:</a:t>
            </a:r>
            <a:r>
              <a:rPr lang="ko-KR" altLang="en-US" sz="1000" dirty="0"/>
              <a:t> 데이터 분석을 하기 위해 최적의 기능을 가지고 있음</a:t>
            </a:r>
            <a:endParaRPr lang="en-US" altLang="ko-KR" sz="10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0AB8DFB-79AB-414C-8D2B-8DFE5B39F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50774"/>
              </p:ext>
            </p:extLst>
          </p:nvPr>
        </p:nvGraphicFramePr>
        <p:xfrm>
          <a:off x="461388" y="4885545"/>
          <a:ext cx="10317800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9450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579450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579450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579450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시트 작성 법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데이터 분석은 주먹구구식으로 해야함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테이블의 개념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테이블의 필요성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테이블을 만드는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349E090-AD5F-458D-837D-D3BC75CB9F5E}"/>
              </a:ext>
            </a:extLst>
          </p:cNvPr>
          <p:cNvSpPr txBox="1"/>
          <p:nvPr/>
        </p:nvSpPr>
        <p:spPr>
          <a:xfrm>
            <a:off x="461394" y="4608546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4D9A46-B323-40CF-AB48-8540E5FA3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1600"/>
            <a:ext cx="12192000" cy="406400"/>
          </a:xfrm>
          <a:prstGeom prst="rect">
            <a:avLst/>
          </a:prstGeom>
        </p:spPr>
      </p:pic>
      <p:sp>
        <p:nvSpPr>
          <p:cNvPr id="29" name="실행 단추: 문서 2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D019C41-B832-4635-A0EB-F58AF3BAC82A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실행 단추: 문서 2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8070819-8AEC-433F-A794-3DDDC00E25F4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실행 단추: 문서 3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0DF66DE-BD36-4F1F-9506-C10F974FBC42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실행 단추: 문서 3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2DBEDA0B-00C9-4BF4-8326-10F8BA6B0862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실행 단추: 문서 3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3C347A0F-D31B-4FD9-BECA-8BF0F41FE767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실행 단추: 문서 3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E80D129-66FA-425F-AC27-406A8C93238F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실행 단추: 문서 3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78B09B43-1474-440A-96D4-E377AC52BF13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7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7030F7D-C258-4C9A-8446-F85DAE70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6" y="897487"/>
            <a:ext cx="2797200" cy="2928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0" y="375137"/>
            <a:ext cx="24176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2.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테이블 만들기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EDDDD2E2-5AE2-4C0E-B59D-E4CB1A54B4DA}"/>
              </a:ext>
            </a:extLst>
          </p:cNvPr>
          <p:cNvSpPr/>
          <p:nvPr/>
        </p:nvSpPr>
        <p:spPr>
          <a:xfrm>
            <a:off x="5257549" y="897322"/>
            <a:ext cx="3709255" cy="2548456"/>
          </a:xfrm>
          <a:prstGeom prst="flowChartDocumen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3B9511-855B-4538-8EA2-E35090F10F1F}"/>
              </a:ext>
            </a:extLst>
          </p:cNvPr>
          <p:cNvSpPr/>
          <p:nvPr/>
        </p:nvSpPr>
        <p:spPr>
          <a:xfrm>
            <a:off x="5570290" y="2616437"/>
            <a:ext cx="536895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D71A00-6CE4-40C8-A1C8-88DCCCB08137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flipH="1">
            <a:off x="5838737" y="2809384"/>
            <a:ext cx="1" cy="13819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7024A03-FF9D-46B6-846C-2D38ABB80F61}"/>
              </a:ext>
            </a:extLst>
          </p:cNvPr>
          <p:cNvSpPr/>
          <p:nvPr/>
        </p:nvSpPr>
        <p:spPr>
          <a:xfrm>
            <a:off x="5748737" y="294758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4B1966-5BD4-42EC-B80E-FA1ADB67F6E0}"/>
              </a:ext>
            </a:extLst>
          </p:cNvPr>
          <p:cNvSpPr/>
          <p:nvPr/>
        </p:nvSpPr>
        <p:spPr>
          <a:xfrm>
            <a:off x="5937125" y="1099583"/>
            <a:ext cx="379785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C381AF-B187-4FB1-B6C0-46ECFBC0C65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127018" y="1292530"/>
            <a:ext cx="2521" cy="993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B53D943-B2B3-45AD-83E9-4FB898D6F080}"/>
              </a:ext>
            </a:extLst>
          </p:cNvPr>
          <p:cNvSpPr/>
          <p:nvPr/>
        </p:nvSpPr>
        <p:spPr>
          <a:xfrm>
            <a:off x="6039539" y="139184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5881E1-5987-45B8-AB41-C225009F4A18}"/>
              </a:ext>
            </a:extLst>
          </p:cNvPr>
          <p:cNvSpPr/>
          <p:nvPr/>
        </p:nvSpPr>
        <p:spPr>
          <a:xfrm>
            <a:off x="5258758" y="1279585"/>
            <a:ext cx="311529" cy="497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0D6AC28-22E4-4FEF-A4D6-94A34C685DFC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5414522" y="1777539"/>
            <a:ext cx="1" cy="81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93B6E5DC-312C-4E05-A98E-6B935A8E14A3}"/>
              </a:ext>
            </a:extLst>
          </p:cNvPr>
          <p:cNvSpPr/>
          <p:nvPr/>
        </p:nvSpPr>
        <p:spPr>
          <a:xfrm>
            <a:off x="5324522" y="185894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1384AD-AA1F-49E9-BC26-BE79471A4F2B}"/>
              </a:ext>
            </a:extLst>
          </p:cNvPr>
          <p:cNvSpPr/>
          <p:nvPr/>
        </p:nvSpPr>
        <p:spPr>
          <a:xfrm>
            <a:off x="10670797" y="3579701"/>
            <a:ext cx="536895" cy="15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94AC0B-47EB-44C6-B430-7A1B70BFE4F9}"/>
              </a:ext>
            </a:extLst>
          </p:cNvPr>
          <p:cNvSpPr/>
          <p:nvPr/>
        </p:nvSpPr>
        <p:spPr>
          <a:xfrm>
            <a:off x="9160778" y="1710427"/>
            <a:ext cx="2147582" cy="5033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1EAC86F-B125-40A9-A021-D8EAA6F73B6F}"/>
              </a:ext>
            </a:extLst>
          </p:cNvPr>
          <p:cNvSpPr/>
          <p:nvPr/>
        </p:nvSpPr>
        <p:spPr>
          <a:xfrm>
            <a:off x="9160778" y="2768116"/>
            <a:ext cx="2672325" cy="4340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AE3BE59-7054-419D-8903-E0A4020653DB}"/>
              </a:ext>
            </a:extLst>
          </p:cNvPr>
          <p:cNvSpPr/>
          <p:nvPr/>
        </p:nvSpPr>
        <p:spPr>
          <a:xfrm>
            <a:off x="5131549" y="771322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3067E28-EEA9-4364-AEB0-C30551EAA55F}"/>
              </a:ext>
            </a:extLst>
          </p:cNvPr>
          <p:cNvSpPr/>
          <p:nvPr/>
        </p:nvSpPr>
        <p:spPr>
          <a:xfrm>
            <a:off x="8958250" y="771322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90723-CE44-4228-AEAC-F295F96B4D66}"/>
              </a:ext>
            </a:extLst>
          </p:cNvPr>
          <p:cNvSpPr txBox="1"/>
          <p:nvPr/>
        </p:nvSpPr>
        <p:spPr>
          <a:xfrm>
            <a:off x="384064" y="897322"/>
            <a:ext cx="362150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r>
              <a:rPr lang="ko-KR" altLang="en-US" sz="1000" dirty="0"/>
              <a:t>피벗 테이블 만드는 방법은 기존의 표 만드는 방법과 비슷함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1.</a:t>
            </a:r>
            <a:r>
              <a:rPr lang="ko-KR" altLang="en-US" sz="1000" dirty="0"/>
              <a:t> 데이터 영역에 있는 하나의 셀을 클릭</a:t>
            </a:r>
            <a:endParaRPr lang="en-US" altLang="ko-KR" sz="1000" dirty="0"/>
          </a:p>
          <a:p>
            <a:r>
              <a:rPr lang="en-US" altLang="ko-KR" sz="1000" dirty="0"/>
              <a:t>2. [</a:t>
            </a:r>
            <a:r>
              <a:rPr lang="ko-KR" altLang="en-US" sz="1000" dirty="0"/>
              <a:t>삽입</a:t>
            </a:r>
            <a:r>
              <a:rPr lang="en-US" altLang="ko-KR" sz="1000" dirty="0"/>
              <a:t>] </a:t>
            </a:r>
            <a:r>
              <a:rPr lang="ko-KR" altLang="en-US" sz="1000" dirty="0"/>
              <a:t>탭을 클릭</a:t>
            </a:r>
            <a:endParaRPr lang="en-US" altLang="ko-KR" sz="1000" dirty="0"/>
          </a:p>
          <a:p>
            <a:r>
              <a:rPr lang="en-US" altLang="ko-KR" sz="1000" dirty="0"/>
              <a:t>3. [</a:t>
            </a:r>
            <a:r>
              <a:rPr lang="ko-KR" altLang="en-US" sz="1000" dirty="0"/>
              <a:t>피벗 테이블</a:t>
            </a:r>
            <a:r>
              <a:rPr lang="en-US" altLang="ko-KR" sz="1000" dirty="0"/>
              <a:t>] </a:t>
            </a:r>
            <a:r>
              <a:rPr lang="ko-KR" altLang="en-US" sz="1000" dirty="0"/>
              <a:t>버튼을 클릭</a:t>
            </a:r>
            <a:endParaRPr lang="en-US" altLang="ko-KR" sz="1000" dirty="0"/>
          </a:p>
          <a:p>
            <a:r>
              <a:rPr lang="en-US" altLang="ko-KR" sz="1000" dirty="0"/>
              <a:t>4. [</a:t>
            </a:r>
            <a:r>
              <a:rPr lang="ko-KR" altLang="en-US" sz="1000" dirty="0"/>
              <a:t>확인</a:t>
            </a:r>
            <a:r>
              <a:rPr lang="en-US" altLang="ko-KR" sz="1000" dirty="0"/>
              <a:t>] </a:t>
            </a:r>
            <a:r>
              <a:rPr lang="ko-KR" altLang="en-US" sz="1000" dirty="0"/>
              <a:t>버튼 클릭</a:t>
            </a:r>
            <a:endParaRPr lang="en-US" altLang="ko-KR" sz="1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0760949-76D5-4E2B-8C3A-8FE2BA9CB8E4}"/>
              </a:ext>
            </a:extLst>
          </p:cNvPr>
          <p:cNvCxnSpPr>
            <a:cxnSpLocks/>
            <a:stCxn id="48" idx="2"/>
            <a:endCxn id="64" idx="0"/>
          </p:cNvCxnSpPr>
          <p:nvPr/>
        </p:nvCxnSpPr>
        <p:spPr>
          <a:xfrm flipH="1">
            <a:off x="10939244" y="3732175"/>
            <a:ext cx="1" cy="1723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63ACB0BE-92F1-43E2-949F-482EEC2AB99D}"/>
              </a:ext>
            </a:extLst>
          </p:cNvPr>
          <p:cNvSpPr/>
          <p:nvPr/>
        </p:nvSpPr>
        <p:spPr>
          <a:xfrm>
            <a:off x="10849244" y="390456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EEC6130-6329-4CED-A5A3-103F4B9D7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77281"/>
              </p:ext>
            </p:extLst>
          </p:nvPr>
        </p:nvGraphicFramePr>
        <p:xfrm>
          <a:off x="461384" y="4885314"/>
          <a:ext cx="10567860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965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641965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641965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641965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하나의 셀을 클릭하는 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삽입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엑세스</a:t>
                      </a:r>
                      <a:r>
                        <a:rPr lang="en-US" altLang="ko-KR" sz="1000" dirty="0"/>
                        <a:t>, SQL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외부데이터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데이터는 쓸 수 없음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기존 워크시트에는 추가 할 수 없음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삽입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탭에 있는 </a:t>
                      </a: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피벗 테이블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외부 데이터 사용 방법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기존 워크시트 사용 방법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 만드는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버튼을 누른 후의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CAC9EE0-FFAF-48A1-A21A-9D8D242CCB51}"/>
              </a:ext>
            </a:extLst>
          </p:cNvPr>
          <p:cNvSpPr txBox="1"/>
          <p:nvPr/>
        </p:nvSpPr>
        <p:spPr>
          <a:xfrm>
            <a:off x="461394" y="4608315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46B9F2-44DB-443C-8B69-94435C92BC1A}"/>
              </a:ext>
            </a:extLst>
          </p:cNvPr>
          <p:cNvSpPr txBox="1"/>
          <p:nvPr/>
        </p:nvSpPr>
        <p:spPr>
          <a:xfrm>
            <a:off x="384064" y="2559316"/>
            <a:ext cx="3163045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Tip ]</a:t>
            </a:r>
          </a:p>
          <a:p>
            <a:endParaRPr lang="en-US" altLang="ko-KR" sz="12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외부 데이터 </a:t>
            </a:r>
            <a:r>
              <a:rPr lang="en-US" altLang="ko-KR" sz="1000" dirty="0"/>
              <a:t>(</a:t>
            </a:r>
            <a:r>
              <a:rPr lang="ko-KR" altLang="en-US" sz="1000" dirty="0"/>
              <a:t>액세스</a:t>
            </a:r>
            <a:r>
              <a:rPr lang="en-US" altLang="ko-KR" sz="1000" dirty="0"/>
              <a:t>, SQL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  <a:r>
              <a:rPr lang="ko-KR" altLang="en-US" sz="1000" dirty="0"/>
              <a:t>도 사용 가능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새 워크시트가 아닌 기존 워크시트에도 추가 가능</a:t>
            </a:r>
            <a:endParaRPr lang="en-US" altLang="ko-KR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130743-BAE4-43D1-A22A-ABD8A13EC1B4}"/>
              </a:ext>
            </a:extLst>
          </p:cNvPr>
          <p:cNvSpPr/>
          <p:nvPr/>
        </p:nvSpPr>
        <p:spPr>
          <a:xfrm>
            <a:off x="9070778" y="1625719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B087819-67FF-4BEC-B720-842F54EA5E0E}"/>
              </a:ext>
            </a:extLst>
          </p:cNvPr>
          <p:cNvSpPr/>
          <p:nvPr/>
        </p:nvSpPr>
        <p:spPr>
          <a:xfrm>
            <a:off x="9099545" y="2678116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D15C5C-21E5-4D5B-A8CA-A9CD787FD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7950"/>
            <a:ext cx="12192000" cy="400050"/>
          </a:xfrm>
          <a:prstGeom prst="rect">
            <a:avLst/>
          </a:prstGeom>
        </p:spPr>
      </p:pic>
      <p:sp>
        <p:nvSpPr>
          <p:cNvPr id="50" name="실행 단추: 문서 4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67F7B31-891D-4C85-BD50-D29CAC21C642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실행 단추: 문서 5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642284F-A136-42EA-B560-80311BB2BA44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실행 단추: 문서 5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D967B19-B9A7-4165-980F-0BEE0D8667ED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실행 단추: 문서 5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D6BB90DC-8B66-40A9-86FB-251C9BF37B63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실행 단추: 문서 5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9756066-9DFE-4DE9-8DA3-87AFADC95F81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실행 단추: 문서 59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7254D114-12B5-48D1-8B6C-3FC170A7138D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실행 단추: 문서 60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71690FC3-7AC4-4B83-9757-8EBE8E49E261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0" y="375137"/>
            <a:ext cx="24176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2.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테이블 만들기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F0205E7-E6F1-40EB-A939-3B82ABF00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41033"/>
              </p:ext>
            </p:extLst>
          </p:nvPr>
        </p:nvGraphicFramePr>
        <p:xfrm>
          <a:off x="461388" y="4885314"/>
          <a:ext cx="9388604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151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347151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347151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347151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내림 단추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여러 항목은 필터링이 안됨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 만드는 방법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여러 항목 필터링 하는 방법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피벗 테이블 필드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창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 필터링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테이블의 가시성을 높이는 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7D6BFC-EEDC-48F1-9874-CBBA52A423F5}"/>
              </a:ext>
            </a:extLst>
          </p:cNvPr>
          <p:cNvSpPr txBox="1"/>
          <p:nvPr/>
        </p:nvSpPr>
        <p:spPr>
          <a:xfrm>
            <a:off x="461394" y="4608315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33804-1503-4C7D-99B7-586CB6D50AB9}"/>
              </a:ext>
            </a:extLst>
          </p:cNvPr>
          <p:cNvSpPr txBox="1"/>
          <p:nvPr/>
        </p:nvSpPr>
        <p:spPr>
          <a:xfrm>
            <a:off x="384064" y="897322"/>
            <a:ext cx="4099199" cy="1538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r>
              <a:rPr lang="en-US" altLang="ko-KR" sz="1000" dirty="0"/>
              <a:t>1. [</a:t>
            </a:r>
            <a:r>
              <a:rPr lang="ko-KR" altLang="en-US" sz="1000" dirty="0"/>
              <a:t>확인</a:t>
            </a:r>
            <a:r>
              <a:rPr lang="en-US" altLang="ko-KR" sz="1000" dirty="0"/>
              <a:t>]</a:t>
            </a:r>
            <a:r>
              <a:rPr lang="ko-KR" altLang="en-US" sz="1000" dirty="0"/>
              <a:t> 버튼을 누른 후 새 워크시트가 추가된 것을 확인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오른쪽의 </a:t>
            </a:r>
            <a:r>
              <a:rPr lang="en-US" altLang="ko-KR" sz="1000" dirty="0"/>
              <a:t>[</a:t>
            </a:r>
            <a:r>
              <a:rPr lang="ko-KR" altLang="en-US" sz="1000" dirty="0"/>
              <a:t>피벗 테이블 필드</a:t>
            </a:r>
            <a:r>
              <a:rPr lang="en-US" altLang="ko-KR" sz="1000" dirty="0"/>
              <a:t>]</a:t>
            </a:r>
            <a:r>
              <a:rPr lang="ko-KR" altLang="en-US" sz="1000" dirty="0"/>
              <a:t> 창에서 원하는 필드를 아래로 드래그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왼쪽에 </a:t>
            </a:r>
            <a:r>
              <a:rPr lang="en-US" altLang="ko-KR" sz="1000" dirty="0"/>
              <a:t>[</a:t>
            </a:r>
            <a:r>
              <a:rPr lang="ko-KR" altLang="en-US" sz="1000" dirty="0"/>
              <a:t>피벗 테이블</a:t>
            </a:r>
            <a:r>
              <a:rPr lang="en-US" altLang="ko-KR" sz="1000" dirty="0"/>
              <a:t>]</a:t>
            </a:r>
            <a:r>
              <a:rPr lang="ko-KR" altLang="en-US" sz="1000" dirty="0"/>
              <a:t>이 만들어진 것을 확인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위쪽의 내림 단추</a:t>
            </a:r>
            <a:r>
              <a:rPr lang="en-US" altLang="ko-KR" sz="1000" dirty="0"/>
              <a:t>(    )</a:t>
            </a:r>
            <a:r>
              <a:rPr lang="ko-KR" altLang="en-US" sz="1000" dirty="0"/>
              <a:t>를 클릭</a:t>
            </a:r>
            <a:endParaRPr lang="en-US" altLang="ko-KR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필터링을 원하는 데이터 클릭</a:t>
            </a:r>
            <a:endParaRPr lang="en-US" altLang="ko-KR" sz="1000" dirty="0"/>
          </a:p>
          <a:p>
            <a:r>
              <a:rPr lang="en-US" altLang="ko-KR" sz="1000" dirty="0"/>
              <a:t>6. [</a:t>
            </a:r>
            <a:r>
              <a:rPr lang="ko-KR" altLang="en-US" sz="1000" dirty="0"/>
              <a:t>확인</a:t>
            </a:r>
            <a:r>
              <a:rPr lang="en-US" altLang="ko-KR" sz="1000" dirty="0"/>
              <a:t>]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r>
              <a:rPr lang="en-US" altLang="ko-KR" sz="1000" dirty="0"/>
              <a:t>7. </a:t>
            </a:r>
            <a:r>
              <a:rPr lang="ko-KR" altLang="en-US" sz="1000" dirty="0"/>
              <a:t>필터링이 된 </a:t>
            </a:r>
            <a:r>
              <a:rPr lang="en-US" altLang="ko-KR" sz="1000" dirty="0"/>
              <a:t>[</a:t>
            </a:r>
            <a:r>
              <a:rPr lang="ko-KR" altLang="en-US" sz="1000" dirty="0"/>
              <a:t>피벗 테이블</a:t>
            </a:r>
            <a:r>
              <a:rPr lang="en-US" altLang="ko-KR" sz="1000" dirty="0"/>
              <a:t>] </a:t>
            </a:r>
            <a:r>
              <a:rPr lang="ko-KR" altLang="en-US" sz="1000" dirty="0"/>
              <a:t>확인</a:t>
            </a:r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F69E61-E657-4680-B67B-7185B2EA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10" y="1768350"/>
            <a:ext cx="144000" cy="14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7BF7B1-1365-4853-B3D2-1B255EE22C8A}"/>
              </a:ext>
            </a:extLst>
          </p:cNvPr>
          <p:cNvSpPr txBox="1"/>
          <p:nvPr/>
        </p:nvSpPr>
        <p:spPr>
          <a:xfrm>
            <a:off x="384064" y="2820926"/>
            <a:ext cx="1617751" cy="615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Tip ]</a:t>
            </a:r>
          </a:p>
          <a:p>
            <a:endParaRPr lang="en-US" altLang="ko-KR" sz="12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여러 항목 선택도 가능</a:t>
            </a:r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BE8ADB-3D79-4E71-B2EF-CB6033611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47" y="713691"/>
            <a:ext cx="4761761" cy="35946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BEA4DD-2C17-4762-83C7-A5170777E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92" y="713692"/>
            <a:ext cx="1291927" cy="15848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6D8958-594E-4CB3-AF22-CE04A3028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93" y="2431522"/>
            <a:ext cx="1806116" cy="187677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471561CA-D717-4C81-AD54-112B1DEDE39D}"/>
              </a:ext>
            </a:extLst>
          </p:cNvPr>
          <p:cNvSpPr/>
          <p:nvPr/>
        </p:nvSpPr>
        <p:spPr>
          <a:xfrm>
            <a:off x="4596747" y="587691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CB19A7-98B5-4CF5-A6ED-21A4AFB2F3CB}"/>
              </a:ext>
            </a:extLst>
          </p:cNvPr>
          <p:cNvSpPr/>
          <p:nvPr/>
        </p:nvSpPr>
        <p:spPr>
          <a:xfrm>
            <a:off x="9597992" y="587691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BAD9271-DBD9-4744-A46A-F04755645741}"/>
              </a:ext>
            </a:extLst>
          </p:cNvPr>
          <p:cNvSpPr/>
          <p:nvPr/>
        </p:nvSpPr>
        <p:spPr>
          <a:xfrm>
            <a:off x="9597992" y="2307837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54ECFE-9311-4C40-8156-A1FF04D24CF2}"/>
              </a:ext>
            </a:extLst>
          </p:cNvPr>
          <p:cNvSpPr/>
          <p:nvPr/>
        </p:nvSpPr>
        <p:spPr>
          <a:xfrm>
            <a:off x="5301842" y="4163272"/>
            <a:ext cx="427838" cy="11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EF9A20B-B450-462F-A901-27216A0B8614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5515761" y="4283150"/>
            <a:ext cx="0" cy="1511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D01BC92-4306-4DEC-AC1C-4B2DA95E7963}"/>
              </a:ext>
            </a:extLst>
          </p:cNvPr>
          <p:cNvSpPr/>
          <p:nvPr/>
        </p:nvSpPr>
        <p:spPr>
          <a:xfrm>
            <a:off x="5425761" y="443429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306B76-1476-48DF-BF87-025B140AC9AE}"/>
              </a:ext>
            </a:extLst>
          </p:cNvPr>
          <p:cNvSpPr/>
          <p:nvPr/>
        </p:nvSpPr>
        <p:spPr>
          <a:xfrm>
            <a:off x="7610240" y="897322"/>
            <a:ext cx="1874268" cy="338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D4D9C5-8897-41DD-A01E-9C50868728C6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808053" y="1837188"/>
            <a:ext cx="206203" cy="19294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00A3C1-E4D3-4DAA-BA84-B76E237CD200}"/>
              </a:ext>
            </a:extLst>
          </p:cNvPr>
          <p:cNvSpPr/>
          <p:nvPr/>
        </p:nvSpPr>
        <p:spPr>
          <a:xfrm>
            <a:off x="7663343" y="1714349"/>
            <a:ext cx="289420" cy="122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45F6D9-0744-41A9-83A9-FB339402C2E6}"/>
              </a:ext>
            </a:extLst>
          </p:cNvPr>
          <p:cNvSpPr/>
          <p:nvPr/>
        </p:nvSpPr>
        <p:spPr>
          <a:xfrm>
            <a:off x="7671733" y="2083042"/>
            <a:ext cx="700479" cy="122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A662E85-4DED-4A1F-926E-F12C60B472C3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8021973" y="2205881"/>
            <a:ext cx="887135" cy="10574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3C1C10-D449-41B9-921C-C00989AF5532}"/>
              </a:ext>
            </a:extLst>
          </p:cNvPr>
          <p:cNvSpPr/>
          <p:nvPr/>
        </p:nvSpPr>
        <p:spPr>
          <a:xfrm>
            <a:off x="7663343" y="1840474"/>
            <a:ext cx="289420" cy="24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4C45CBD-3371-4BBD-B020-305C28EC6DF3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808053" y="2083042"/>
            <a:ext cx="258194" cy="11202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4E9B5F9-A216-42A0-8DCD-D6B677CA6CC8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8280564" y="2501114"/>
            <a:ext cx="266810" cy="223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1AC1F4C1-9082-424D-99F8-9A3DA69960DC}"/>
              </a:ext>
            </a:extLst>
          </p:cNvPr>
          <p:cNvSpPr/>
          <p:nvPr/>
        </p:nvSpPr>
        <p:spPr>
          <a:xfrm>
            <a:off x="8594212" y="242699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DBC0A8B-3656-4D5A-A869-34CF53833599}"/>
              </a:ext>
            </a:extLst>
          </p:cNvPr>
          <p:cNvSpPr/>
          <p:nvPr/>
        </p:nvSpPr>
        <p:spPr>
          <a:xfrm>
            <a:off x="8547374" y="2393469"/>
            <a:ext cx="747628" cy="2600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  드래그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C0D213-7CEE-468E-ABF7-35C1B4C1CE04}"/>
              </a:ext>
            </a:extLst>
          </p:cNvPr>
          <p:cNvSpPr/>
          <p:nvPr/>
        </p:nvSpPr>
        <p:spPr>
          <a:xfrm>
            <a:off x="4889308" y="1065401"/>
            <a:ext cx="2584528" cy="3072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CA3C1C5-D981-47FA-AAF1-0C8D8D13AF59}"/>
              </a:ext>
            </a:extLst>
          </p:cNvPr>
          <p:cNvCxnSpPr>
            <a:cxnSpLocks/>
            <a:stCxn id="67" idx="1"/>
            <a:endCxn id="69" idx="6"/>
          </p:cNvCxnSpPr>
          <p:nvPr/>
        </p:nvCxnSpPr>
        <p:spPr>
          <a:xfrm flipH="1">
            <a:off x="4775303" y="2601765"/>
            <a:ext cx="114005" cy="42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FE4BFCB5-4EB9-4431-91F6-391FC0121930}"/>
              </a:ext>
            </a:extLst>
          </p:cNvPr>
          <p:cNvSpPr/>
          <p:nvPr/>
        </p:nvSpPr>
        <p:spPr>
          <a:xfrm>
            <a:off x="4595303" y="251597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7E7ACF7-53DF-4355-B47F-64B2E8287C77}"/>
              </a:ext>
            </a:extLst>
          </p:cNvPr>
          <p:cNvSpPr/>
          <p:nvPr/>
        </p:nvSpPr>
        <p:spPr>
          <a:xfrm>
            <a:off x="6274965" y="1107347"/>
            <a:ext cx="80469" cy="109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A64F36A-BF42-4C63-9CD2-FDE70BE10085}"/>
              </a:ext>
            </a:extLst>
          </p:cNvPr>
          <p:cNvCxnSpPr>
            <a:cxnSpLocks/>
            <a:stCxn id="78" idx="2"/>
            <a:endCxn id="80" idx="2"/>
          </p:cNvCxnSpPr>
          <p:nvPr/>
        </p:nvCxnSpPr>
        <p:spPr>
          <a:xfrm>
            <a:off x="6315200" y="1216404"/>
            <a:ext cx="163380" cy="10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5017C407-9BD4-4A07-B359-075A731B6ADA}"/>
              </a:ext>
            </a:extLst>
          </p:cNvPr>
          <p:cNvSpPr/>
          <p:nvPr/>
        </p:nvSpPr>
        <p:spPr>
          <a:xfrm>
            <a:off x="6478580" y="112748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139A2E1-C0C5-48F3-A294-8E191DD4FFF7}"/>
              </a:ext>
            </a:extLst>
          </p:cNvPr>
          <p:cNvSpPr/>
          <p:nvPr/>
        </p:nvSpPr>
        <p:spPr>
          <a:xfrm>
            <a:off x="9933491" y="1047407"/>
            <a:ext cx="91353" cy="554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A418797-CAE0-4AE3-AC9B-72C1E247BDEF}"/>
              </a:ext>
            </a:extLst>
          </p:cNvPr>
          <p:cNvCxnSpPr>
            <a:cxnSpLocks/>
            <a:stCxn id="86" idx="3"/>
            <a:endCxn id="88" idx="2"/>
          </p:cNvCxnSpPr>
          <p:nvPr/>
        </p:nvCxnSpPr>
        <p:spPr>
          <a:xfrm flipV="1">
            <a:off x="10024844" y="1321987"/>
            <a:ext cx="221318" cy="28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A13998E2-7601-4D0E-B831-D2E863B3AA88}"/>
              </a:ext>
            </a:extLst>
          </p:cNvPr>
          <p:cNvSpPr/>
          <p:nvPr/>
        </p:nvSpPr>
        <p:spPr>
          <a:xfrm>
            <a:off x="10246162" y="123198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E2A1FC6-E8A8-42AE-B5B8-098CB7649738}"/>
              </a:ext>
            </a:extLst>
          </p:cNvPr>
          <p:cNvSpPr/>
          <p:nvPr/>
        </p:nvSpPr>
        <p:spPr>
          <a:xfrm>
            <a:off x="10192624" y="2083043"/>
            <a:ext cx="352337" cy="9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06BE7D5-BC48-4960-AB12-825B8DBFA491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 flipH="1">
            <a:off x="10366511" y="2175411"/>
            <a:ext cx="2282" cy="925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8C4F4EAD-F03A-4C19-9BBA-EF626E106D58}"/>
              </a:ext>
            </a:extLst>
          </p:cNvPr>
          <p:cNvSpPr/>
          <p:nvPr/>
        </p:nvSpPr>
        <p:spPr>
          <a:xfrm>
            <a:off x="10276511" y="226799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461CFB0-7C33-4F84-A11A-BE4B896FA94C}"/>
              </a:ext>
            </a:extLst>
          </p:cNvPr>
          <p:cNvSpPr/>
          <p:nvPr/>
        </p:nvSpPr>
        <p:spPr>
          <a:xfrm>
            <a:off x="9833214" y="2820262"/>
            <a:ext cx="1696895" cy="14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5C906F5-A2D7-4245-8A23-6369F152D605}"/>
              </a:ext>
            </a:extLst>
          </p:cNvPr>
          <p:cNvCxnSpPr>
            <a:cxnSpLocks/>
            <a:stCxn id="98" idx="3"/>
            <a:endCxn id="102" idx="2"/>
          </p:cNvCxnSpPr>
          <p:nvPr/>
        </p:nvCxnSpPr>
        <p:spPr>
          <a:xfrm>
            <a:off x="11530109" y="3564278"/>
            <a:ext cx="88019" cy="50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BFFB2BDD-E3FB-4068-A74E-28CF31D6C2FD}"/>
              </a:ext>
            </a:extLst>
          </p:cNvPr>
          <p:cNvSpPr/>
          <p:nvPr/>
        </p:nvSpPr>
        <p:spPr>
          <a:xfrm>
            <a:off x="11618128" y="347933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52E4FA-C92E-4F3B-B41C-C9DF9AE6E8B5}"/>
              </a:ext>
            </a:extLst>
          </p:cNvPr>
          <p:cNvSpPr/>
          <p:nvPr/>
        </p:nvSpPr>
        <p:spPr>
          <a:xfrm>
            <a:off x="9833214" y="1912350"/>
            <a:ext cx="535579" cy="1171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94BE7B3-2C6A-4291-A859-607DFCF7F2C1}"/>
              </a:ext>
            </a:extLst>
          </p:cNvPr>
          <p:cNvSpPr/>
          <p:nvPr/>
        </p:nvSpPr>
        <p:spPr>
          <a:xfrm>
            <a:off x="9699953" y="1785110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9C527091-DA56-4976-90F1-532FF4375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7950"/>
            <a:ext cx="12192000" cy="400050"/>
          </a:xfrm>
          <a:prstGeom prst="rect">
            <a:avLst/>
          </a:prstGeom>
        </p:spPr>
      </p:pic>
      <p:sp>
        <p:nvSpPr>
          <p:cNvPr id="116" name="실행 단추: 문서 1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53AC470C-BB35-4DE3-8A16-F39C0E21D432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실행 단추: 문서 11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AD5C5486-1453-41E2-857F-3C5FA167AD25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실행 단추: 문서 11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14682172-4047-4849-83A3-BFBBBB6DFBE7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실행 단추: 문서 11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0CB9365F-9052-4C4B-B7BD-4427054DCCA5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실행 단추: 문서 11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6B92EA3-268F-4970-963F-95F0FB19F30B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실행 단추: 문서 12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0BE20601-4F9A-497B-A4AE-BCD6BA279127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실행 단추: 문서 121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044B7D3D-97D7-44BE-BD45-E701E0200E40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4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0" y="375137"/>
            <a:ext cx="24176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테이블 꾸미기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7D7FF-ECF3-44C9-8CBC-219127834F28}"/>
              </a:ext>
            </a:extLst>
          </p:cNvPr>
          <p:cNvSpPr txBox="1"/>
          <p:nvPr/>
        </p:nvSpPr>
        <p:spPr>
          <a:xfrm>
            <a:off x="384064" y="897322"/>
            <a:ext cx="3195105" cy="1231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r>
              <a:rPr lang="ko-KR" altLang="en-US" sz="1000" dirty="0"/>
              <a:t>피벗 테이블 꾸미기는 기존의 표 꾸미기와 비슷함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1. [</a:t>
            </a:r>
            <a:r>
              <a:rPr lang="ko-KR" altLang="en-US" sz="1000" dirty="0"/>
              <a:t>디자인</a:t>
            </a:r>
            <a:r>
              <a:rPr lang="en-US" altLang="ko-KR" sz="1000" dirty="0"/>
              <a:t>] </a:t>
            </a:r>
            <a:r>
              <a:rPr lang="ko-KR" altLang="en-US" sz="1000" dirty="0"/>
              <a:t>탭을 클릭</a:t>
            </a:r>
            <a:endParaRPr lang="en-US" altLang="ko-KR" sz="1000" dirty="0"/>
          </a:p>
          <a:p>
            <a:r>
              <a:rPr lang="en-US" altLang="ko-KR" sz="1000" dirty="0"/>
              <a:t>2. [</a:t>
            </a:r>
            <a:r>
              <a:rPr lang="ko-KR" altLang="en-US" sz="1000" dirty="0"/>
              <a:t>피벗 테이블 스타일</a:t>
            </a:r>
            <a:r>
              <a:rPr lang="en-US" altLang="ko-KR" sz="1000" dirty="0"/>
              <a:t>] </a:t>
            </a:r>
            <a:r>
              <a:rPr lang="ko-KR" altLang="en-US" sz="1000" dirty="0"/>
              <a:t>그룹의 자세히 단추</a:t>
            </a:r>
            <a:r>
              <a:rPr lang="en-US" altLang="ko-KR" sz="1000" dirty="0"/>
              <a:t>(   )</a:t>
            </a:r>
            <a:r>
              <a:rPr lang="ko-KR" altLang="en-US" sz="1000" dirty="0"/>
              <a:t> 클릭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원하는 스타일 클릭</a:t>
            </a:r>
            <a:endParaRPr lang="en-US" altLang="ko-KR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EB3B84-85B3-49E0-9659-026BFC92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54" y="1787620"/>
            <a:ext cx="108000" cy="142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31CDEE-05DB-40BC-B1E1-60B367B516B1}"/>
              </a:ext>
            </a:extLst>
          </p:cNvPr>
          <p:cNvSpPr txBox="1"/>
          <p:nvPr/>
        </p:nvSpPr>
        <p:spPr>
          <a:xfrm>
            <a:off x="384064" y="2590599"/>
            <a:ext cx="3281668" cy="615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Tip ]</a:t>
            </a:r>
          </a:p>
          <a:p>
            <a:endParaRPr lang="en-US" altLang="ko-KR" sz="12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줄무늬 행</a:t>
            </a:r>
            <a:r>
              <a:rPr lang="en-US" altLang="ko-KR" sz="1000" dirty="0"/>
              <a:t>, </a:t>
            </a:r>
            <a:r>
              <a:rPr lang="ko-KR" altLang="en-US" sz="1000" dirty="0"/>
              <a:t>줄무늬 열을 체크 할 시 가시성이 높아짐</a:t>
            </a:r>
            <a:endParaRPr lang="en-US" altLang="ko-KR" sz="1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E2BBDBB-738D-4E98-AABB-0DBD5DCBF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4971"/>
              </p:ext>
            </p:extLst>
          </p:nvPr>
        </p:nvGraphicFramePr>
        <p:xfrm>
          <a:off x="461385" y="4885314"/>
          <a:ext cx="9836712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178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459178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459178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459178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디자인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기존 표의 스타일 넣는 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줄무늬 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줄무늬 열을 체크 가능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테이블은 꾸미기를 넣지 못 함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테이블을 꾸미는 방법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피벗 테이블 스타일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그룹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테이블도 기존 표처럼 스타일을 넣을 수 있다는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테이블의 함수를 변경하는 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필터링의 가시성을 높이는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1D903F2-6F1B-45FC-8F65-515E30D26410}"/>
              </a:ext>
            </a:extLst>
          </p:cNvPr>
          <p:cNvSpPr txBox="1"/>
          <p:nvPr/>
        </p:nvSpPr>
        <p:spPr>
          <a:xfrm>
            <a:off x="461394" y="4608315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9F0A40-9D8C-48D4-A245-C3F1E3D0A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09" y="713691"/>
            <a:ext cx="4941557" cy="40395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A7489E-6A9E-4041-9A5E-03FA94316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042" y="713691"/>
            <a:ext cx="2877423" cy="1529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CD0B72-1B4F-40FE-BD73-C138C5B658D1}"/>
              </a:ext>
            </a:extLst>
          </p:cNvPr>
          <p:cNvSpPr/>
          <p:nvPr/>
        </p:nvSpPr>
        <p:spPr>
          <a:xfrm>
            <a:off x="9764785" y="1040235"/>
            <a:ext cx="343270" cy="26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55CF34-6CD3-4D83-B53F-D7D79CC9686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936420" y="1308683"/>
            <a:ext cx="0" cy="980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DFB40739-42CF-49F7-94B5-D1CBA1319563}"/>
              </a:ext>
            </a:extLst>
          </p:cNvPr>
          <p:cNvSpPr/>
          <p:nvPr/>
        </p:nvSpPr>
        <p:spPr>
          <a:xfrm>
            <a:off x="9844291" y="1406734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E0686E-681C-4128-B0A7-17C9E2C92E4F}"/>
              </a:ext>
            </a:extLst>
          </p:cNvPr>
          <p:cNvSpPr/>
          <p:nvPr/>
        </p:nvSpPr>
        <p:spPr>
          <a:xfrm>
            <a:off x="10763075" y="1740867"/>
            <a:ext cx="109057" cy="188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26248AA-3F8A-4442-86D3-06D163C97623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10817603" y="1929725"/>
            <a:ext cx="1" cy="928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8EA01CE-1A09-4085-9B55-EFA1D7335213}"/>
              </a:ext>
            </a:extLst>
          </p:cNvPr>
          <p:cNvSpPr/>
          <p:nvPr/>
        </p:nvSpPr>
        <p:spPr>
          <a:xfrm>
            <a:off x="10725474" y="2022548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134FE6-0362-4838-8017-0872228FD679}"/>
              </a:ext>
            </a:extLst>
          </p:cNvPr>
          <p:cNvSpPr/>
          <p:nvPr/>
        </p:nvSpPr>
        <p:spPr>
          <a:xfrm>
            <a:off x="10382203" y="2859122"/>
            <a:ext cx="435399" cy="32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B69A6E-9EFF-4961-A1C3-81572D5D666D}"/>
              </a:ext>
            </a:extLst>
          </p:cNvPr>
          <p:cNvCxnSpPr>
            <a:cxnSpLocks/>
            <a:stCxn id="35" idx="3"/>
            <a:endCxn id="37" idx="2"/>
          </p:cNvCxnSpPr>
          <p:nvPr/>
        </p:nvCxnSpPr>
        <p:spPr>
          <a:xfrm>
            <a:off x="10817602" y="3021399"/>
            <a:ext cx="16834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D0EC5FB-B165-4AE6-926B-904FACC903FC}"/>
              </a:ext>
            </a:extLst>
          </p:cNvPr>
          <p:cNvSpPr/>
          <p:nvPr/>
        </p:nvSpPr>
        <p:spPr>
          <a:xfrm>
            <a:off x="10985946" y="2931925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C3C133-3EE8-4D82-A92C-053942B3EF4A}"/>
              </a:ext>
            </a:extLst>
          </p:cNvPr>
          <p:cNvSpPr/>
          <p:nvPr/>
        </p:nvSpPr>
        <p:spPr>
          <a:xfrm>
            <a:off x="7541703" y="897321"/>
            <a:ext cx="458768" cy="319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E6AF968-D071-423F-A4C0-6573E3ABB326}"/>
              </a:ext>
            </a:extLst>
          </p:cNvPr>
          <p:cNvSpPr/>
          <p:nvPr/>
        </p:nvSpPr>
        <p:spPr>
          <a:xfrm>
            <a:off x="7451702" y="807321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B47E9F9-C6BB-452E-8000-F0E94BF91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863"/>
            <a:ext cx="12192000" cy="381000"/>
          </a:xfrm>
          <a:prstGeom prst="rect">
            <a:avLst/>
          </a:prstGeom>
        </p:spPr>
      </p:pic>
      <p:sp>
        <p:nvSpPr>
          <p:cNvPr id="54" name="실행 단추: 문서 5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8760666-8F18-428F-98EF-8F7A9224053C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실행 단추: 문서 5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84E09E-E030-4D27-8CD6-56DFB75E50E3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실행 단추: 문서 55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27960A93-B159-470B-B28E-ADD30B852980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실행 단추: 문서 56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9E9D670B-445E-4CA1-A41D-592A064B71BA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실행 단추: 문서 5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3871FD2-C531-41BE-B3FA-25C5025FC4F9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실행 단추: 문서 58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AA935FCD-39CA-4081-919A-234BDE3B15BC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실행 단추: 문서 59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CF38FA7-37A0-4676-BE9A-321924B6EEC7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6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0" y="375137"/>
            <a:ext cx="22846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테이블 함수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83B6E-CBC6-432B-AD47-A45DFE59316A}"/>
              </a:ext>
            </a:extLst>
          </p:cNvPr>
          <p:cNvSpPr txBox="1"/>
          <p:nvPr/>
        </p:nvSpPr>
        <p:spPr>
          <a:xfrm>
            <a:off x="384064" y="897322"/>
            <a:ext cx="4150495" cy="1231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r>
              <a:rPr lang="ko-KR" altLang="en-US" sz="1000" dirty="0"/>
              <a:t>피벗 테이블에서 셀의 표현을 바꿀 수 있음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피벗 테이블에서 표현을 변경하고 싶은 셀에서 마우스 오른쪽 클릭</a:t>
            </a:r>
            <a:endParaRPr lang="en-US" altLang="ko-KR" sz="1000" dirty="0"/>
          </a:p>
          <a:p>
            <a:r>
              <a:rPr lang="en-US" altLang="ko-KR" sz="1000" dirty="0"/>
              <a:t>2. [</a:t>
            </a:r>
            <a:r>
              <a:rPr lang="ko-KR" altLang="en-US" sz="1000" dirty="0"/>
              <a:t>값 요약 기준</a:t>
            </a:r>
            <a:r>
              <a:rPr lang="en-US" altLang="ko-KR" sz="1000" dirty="0"/>
              <a:t>]</a:t>
            </a:r>
            <a:r>
              <a:rPr lang="ko-KR" altLang="en-US" sz="1000" dirty="0"/>
              <a:t> 클릭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원하는 요약 기준 클릭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11920-8D86-4AC7-8C61-594468E929FF}"/>
              </a:ext>
            </a:extLst>
          </p:cNvPr>
          <p:cNvSpPr txBox="1"/>
          <p:nvPr/>
        </p:nvSpPr>
        <p:spPr>
          <a:xfrm>
            <a:off x="384064" y="2590599"/>
            <a:ext cx="2855269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Tip ]</a:t>
            </a:r>
          </a:p>
          <a:p>
            <a:endParaRPr lang="en-US" altLang="ko-KR" sz="1200" dirty="0"/>
          </a:p>
          <a:p>
            <a:r>
              <a:rPr lang="en-US" altLang="ko-KR" sz="1000" dirty="0"/>
              <a:t>1. [</a:t>
            </a:r>
            <a:r>
              <a:rPr lang="ko-KR" altLang="en-US" sz="1000" dirty="0"/>
              <a:t>필드 표시 형식</a:t>
            </a:r>
            <a:r>
              <a:rPr lang="en-US" altLang="ko-KR" sz="1000" dirty="0"/>
              <a:t>]</a:t>
            </a:r>
            <a:r>
              <a:rPr lang="ko-KR" altLang="en-US" sz="1000" dirty="0"/>
              <a:t>에서 형식을 바꾸기 가능</a:t>
            </a:r>
            <a:endParaRPr lang="en-US" altLang="ko-KR" sz="1000" dirty="0"/>
          </a:p>
          <a:p>
            <a:r>
              <a:rPr lang="en-US" altLang="ko-KR" sz="1000" dirty="0"/>
              <a:t>2. [</a:t>
            </a:r>
            <a:r>
              <a:rPr lang="ko-KR" altLang="en-US" sz="1000" dirty="0"/>
              <a:t>값 표시 형식</a:t>
            </a:r>
            <a:r>
              <a:rPr lang="en-US" altLang="ko-KR" sz="1000" dirty="0"/>
              <a:t>]</a:t>
            </a:r>
            <a:r>
              <a:rPr lang="ko-KR" altLang="en-US" sz="1000" dirty="0"/>
              <a:t>에서 비율 등으로 바꾸기 가능</a:t>
            </a:r>
            <a:endParaRPr lang="en-US" altLang="ko-KR" sz="1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98D0428-5761-4DD1-B14D-8EC25622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45052"/>
              </p:ext>
            </p:extLst>
          </p:nvPr>
        </p:nvGraphicFramePr>
        <p:xfrm>
          <a:off x="461382" y="4885314"/>
          <a:ext cx="11269224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7306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817306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817306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817306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마우스 오른쪽 클릭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여러가지 함수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합계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평균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최대값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최소값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테이블의 표현 방식을 바꿀 수 없음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테이블의 표현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함수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방식 바꾸기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값 요약 기준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변경 방법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필드 표시 형식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변경 방법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값 표시 형식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변경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필터링의 가시성을 높이는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A63FA47-731B-4D9E-9AF7-0CBE593CAE19}"/>
              </a:ext>
            </a:extLst>
          </p:cNvPr>
          <p:cNvSpPr txBox="1"/>
          <p:nvPr/>
        </p:nvSpPr>
        <p:spPr>
          <a:xfrm>
            <a:off x="461394" y="4608315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3245F5-7354-432D-8E76-0F0C2A7B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52288"/>
            <a:ext cx="4150495" cy="380219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93984-8563-4E46-8092-27A0734052DC}"/>
              </a:ext>
            </a:extLst>
          </p:cNvPr>
          <p:cNvSpPr/>
          <p:nvPr/>
        </p:nvSpPr>
        <p:spPr>
          <a:xfrm>
            <a:off x="7097086" y="2968637"/>
            <a:ext cx="998290" cy="114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0F8031-B735-4F00-BEE2-10CF19D058E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7595892" y="3083041"/>
            <a:ext cx="339" cy="980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6C12F2E-2C4F-4EC9-BC27-376660374578}"/>
              </a:ext>
            </a:extLst>
          </p:cNvPr>
          <p:cNvSpPr/>
          <p:nvPr/>
        </p:nvSpPr>
        <p:spPr>
          <a:xfrm>
            <a:off x="7503763" y="3181092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3881E7-2446-4C20-89D6-70EA839B792C}"/>
              </a:ext>
            </a:extLst>
          </p:cNvPr>
          <p:cNvCxnSpPr>
            <a:cxnSpLocks/>
            <a:stCxn id="20" idx="1"/>
            <a:endCxn id="16" idx="6"/>
          </p:cNvCxnSpPr>
          <p:nvPr/>
        </p:nvCxnSpPr>
        <p:spPr>
          <a:xfrm flipH="1">
            <a:off x="7641542" y="3851912"/>
            <a:ext cx="1937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8FDF7F7-96B2-4663-8B19-A78E0481E2E2}"/>
              </a:ext>
            </a:extLst>
          </p:cNvPr>
          <p:cNvSpPr/>
          <p:nvPr/>
        </p:nvSpPr>
        <p:spPr>
          <a:xfrm>
            <a:off x="7461542" y="376191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1F3946-FCE4-4029-BA5D-389969E88CA2}"/>
              </a:ext>
            </a:extLst>
          </p:cNvPr>
          <p:cNvSpPr/>
          <p:nvPr/>
        </p:nvSpPr>
        <p:spPr>
          <a:xfrm>
            <a:off x="7835317" y="3794710"/>
            <a:ext cx="1451295" cy="114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B798F1-E616-4505-8ADB-7E579F89B9B0}"/>
              </a:ext>
            </a:extLst>
          </p:cNvPr>
          <p:cNvSpPr/>
          <p:nvPr/>
        </p:nvSpPr>
        <p:spPr>
          <a:xfrm>
            <a:off x="9278484" y="4045282"/>
            <a:ext cx="968011" cy="114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33320AF-BD4E-44FB-BE57-F0F6EFD22214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10246495" y="4102484"/>
            <a:ext cx="93648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3F913E8-57AC-4590-B9E9-4509F73B6F50}"/>
              </a:ext>
            </a:extLst>
          </p:cNvPr>
          <p:cNvSpPr/>
          <p:nvPr/>
        </p:nvSpPr>
        <p:spPr>
          <a:xfrm>
            <a:off x="10340143" y="4013010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D525ED-2435-4588-AB1D-71C246BE31FA}"/>
              </a:ext>
            </a:extLst>
          </p:cNvPr>
          <p:cNvSpPr/>
          <p:nvPr/>
        </p:nvSpPr>
        <p:spPr>
          <a:xfrm>
            <a:off x="7835318" y="3313873"/>
            <a:ext cx="1443166" cy="872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F65DE22-D5C6-4B40-86DF-EF85977AAD14}"/>
              </a:ext>
            </a:extLst>
          </p:cNvPr>
          <p:cNvSpPr/>
          <p:nvPr/>
        </p:nvSpPr>
        <p:spPr>
          <a:xfrm>
            <a:off x="9437837" y="3267443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AFF06C-C13E-4CA5-A61F-5A48EB5F6263}"/>
              </a:ext>
            </a:extLst>
          </p:cNvPr>
          <p:cNvSpPr/>
          <p:nvPr/>
        </p:nvSpPr>
        <p:spPr>
          <a:xfrm>
            <a:off x="7835318" y="3919900"/>
            <a:ext cx="1443166" cy="1112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196B55-CE70-45DF-8D06-2DDD5A30F989}"/>
              </a:ext>
            </a:extLst>
          </p:cNvPr>
          <p:cNvSpPr/>
          <p:nvPr/>
        </p:nvSpPr>
        <p:spPr>
          <a:xfrm>
            <a:off x="8466901" y="4147826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7BB8BF5-62A6-4558-A393-51CEFE64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9150"/>
            <a:ext cx="12192000" cy="393700"/>
          </a:xfrm>
          <a:prstGeom prst="rect">
            <a:avLst/>
          </a:prstGeom>
        </p:spPr>
      </p:pic>
      <p:sp>
        <p:nvSpPr>
          <p:cNvPr id="44" name="실행 단추: 문서 4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823E9B5-8B19-47C3-9F14-E57B47F59AD9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실행 단추: 문서 4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D18D696-DE39-460E-9873-B2E3A420A69B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실행 단추: 문서 4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128C558D-8C4C-4753-B746-C23F8F10C69D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실행 단추: 문서 4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85834437-A09C-4FFE-9337-77CB5BCAD948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실행 단추: 문서 4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28F5453E-CBC5-4A03-9EE8-ACCE43E146AB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실행 단추: 문서 48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5065F320-BD14-457B-905D-0B3D06EA0144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실행 단추: 문서 49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565D95BC-65DF-41BE-B107-72F09F669628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AEDD2DD-56AF-42D6-8E9F-967DA3A512E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8556901" y="4031126"/>
            <a:ext cx="0" cy="1167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163F1E6-E892-4D0C-BE5A-1F82E619E6D7}"/>
              </a:ext>
            </a:extLst>
          </p:cNvPr>
          <p:cNvCxnSpPr>
            <a:cxnSpLocks/>
            <a:stCxn id="31" idx="2"/>
            <a:endCxn id="30" idx="3"/>
          </p:cNvCxnSpPr>
          <p:nvPr/>
        </p:nvCxnSpPr>
        <p:spPr>
          <a:xfrm flipH="1">
            <a:off x="9278484" y="3357443"/>
            <a:ext cx="159353" cy="5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9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1" y="384504"/>
            <a:ext cx="24176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5.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테이블 필터링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94D0-7F07-4768-8828-ECBCF4350AB1}"/>
              </a:ext>
            </a:extLst>
          </p:cNvPr>
          <p:cNvSpPr txBox="1"/>
          <p:nvPr/>
        </p:nvSpPr>
        <p:spPr>
          <a:xfrm>
            <a:off x="384064" y="897322"/>
            <a:ext cx="2935419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r>
              <a:rPr lang="ko-KR" altLang="en-US" sz="1000" dirty="0"/>
              <a:t>피벗 테이블의 필터링 표현 방법을 바꿀 수 있음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피벗 테이블의 아무 셀 클릭</a:t>
            </a:r>
            <a:endParaRPr lang="en-US" altLang="ko-KR" sz="1000" dirty="0"/>
          </a:p>
          <a:p>
            <a:r>
              <a:rPr lang="en-US" altLang="ko-KR" sz="1000" dirty="0"/>
              <a:t>2. [</a:t>
            </a:r>
            <a:r>
              <a:rPr lang="ko-KR" altLang="en-US" sz="1000" dirty="0"/>
              <a:t>분석</a:t>
            </a:r>
            <a:r>
              <a:rPr lang="en-US" altLang="ko-KR" sz="1000" dirty="0"/>
              <a:t>] </a:t>
            </a:r>
            <a:r>
              <a:rPr lang="ko-KR" altLang="en-US" sz="1000" dirty="0"/>
              <a:t>탭 클릭</a:t>
            </a:r>
            <a:endParaRPr lang="en-US" altLang="ko-KR" sz="1000" dirty="0"/>
          </a:p>
          <a:p>
            <a:r>
              <a:rPr lang="en-US" altLang="ko-KR" sz="1000" dirty="0"/>
              <a:t>3. [</a:t>
            </a:r>
            <a:r>
              <a:rPr lang="ko-KR" altLang="en-US" sz="1000" dirty="0" err="1"/>
              <a:t>슬라이서</a:t>
            </a:r>
            <a:r>
              <a:rPr lang="ko-KR" altLang="en-US" sz="1000" dirty="0"/>
              <a:t> 삽입</a:t>
            </a:r>
            <a:r>
              <a:rPr lang="en-US" altLang="ko-KR" sz="1000" dirty="0"/>
              <a:t>]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필터링에 사용할 필드 체크</a:t>
            </a:r>
            <a:endParaRPr lang="en-US" altLang="ko-KR" sz="1000" dirty="0"/>
          </a:p>
          <a:p>
            <a:r>
              <a:rPr lang="en-US" altLang="ko-KR" sz="1000" dirty="0"/>
              <a:t>5. [</a:t>
            </a:r>
            <a:r>
              <a:rPr lang="ko-KR" altLang="en-US" sz="1000" dirty="0"/>
              <a:t>확인</a:t>
            </a:r>
            <a:r>
              <a:rPr lang="en-US" altLang="ko-KR" sz="1000" dirty="0"/>
              <a:t>]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r>
              <a:rPr lang="en-US" altLang="ko-KR" sz="1000" dirty="0"/>
              <a:t>6. </a:t>
            </a:r>
            <a:r>
              <a:rPr lang="ko-KR" altLang="en-US" sz="1000" dirty="0"/>
              <a:t>만들어진 </a:t>
            </a:r>
            <a:r>
              <a:rPr lang="ko-KR" altLang="en-US" sz="1000" dirty="0" err="1"/>
              <a:t>슬라이서</a:t>
            </a:r>
            <a:r>
              <a:rPr lang="ko-KR" altLang="en-US" sz="1000" dirty="0"/>
              <a:t> 확인</a:t>
            </a:r>
            <a:endParaRPr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24C4C-EC0F-4ECF-A420-AD13003CF30E}"/>
              </a:ext>
            </a:extLst>
          </p:cNvPr>
          <p:cNvSpPr txBox="1"/>
          <p:nvPr/>
        </p:nvSpPr>
        <p:spPr>
          <a:xfrm>
            <a:off x="384064" y="2811453"/>
            <a:ext cx="3810659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Tip ]</a:t>
            </a:r>
          </a:p>
          <a:p>
            <a:endParaRPr lang="en-US" altLang="ko-KR" sz="1200" dirty="0"/>
          </a:p>
          <a:p>
            <a:r>
              <a:rPr lang="en-US" altLang="ko-KR" sz="1000" dirty="0"/>
              <a:t>1. [</a:t>
            </a:r>
            <a:r>
              <a:rPr lang="ko-KR" altLang="en-US" sz="1000" dirty="0"/>
              <a:t>다중 선택</a:t>
            </a:r>
            <a:r>
              <a:rPr lang="en-US" altLang="ko-KR" sz="1000" dirty="0"/>
              <a:t>] </a:t>
            </a:r>
            <a:r>
              <a:rPr lang="ko-KR" altLang="en-US" sz="1000" dirty="0"/>
              <a:t>버튼</a:t>
            </a:r>
            <a:r>
              <a:rPr lang="en-US" altLang="ko-KR" sz="1000" dirty="0"/>
              <a:t>(   )</a:t>
            </a:r>
            <a:r>
              <a:rPr lang="ko-KR" altLang="en-US" sz="1000" dirty="0"/>
              <a:t>으로 다중 선택 가능</a:t>
            </a:r>
            <a:endParaRPr lang="en-US" altLang="ko-KR" sz="1000" dirty="0"/>
          </a:p>
          <a:p>
            <a:r>
              <a:rPr lang="en-US" altLang="ko-KR" sz="1000" dirty="0"/>
              <a:t>2. [</a:t>
            </a:r>
            <a:r>
              <a:rPr lang="ko-KR" altLang="en-US" sz="1000" dirty="0"/>
              <a:t>필터 지우기</a:t>
            </a:r>
            <a:r>
              <a:rPr lang="en-US" altLang="ko-KR" sz="1000" dirty="0"/>
              <a:t>] </a:t>
            </a:r>
            <a:r>
              <a:rPr lang="ko-KR" altLang="en-US" sz="1000" dirty="0"/>
              <a:t>버튼</a:t>
            </a:r>
            <a:r>
              <a:rPr lang="en-US" altLang="ko-KR" sz="1000" dirty="0"/>
              <a:t>(   )</a:t>
            </a:r>
            <a:r>
              <a:rPr lang="ko-KR" altLang="en-US" sz="1000" dirty="0"/>
              <a:t>으로 필터 제거 가능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날짜로 서식이 지정된 열이 있다면 시간 표시 막대 삽입 가능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슬라이서도</a:t>
            </a:r>
            <a:r>
              <a:rPr lang="ko-KR" altLang="en-US" sz="1000" dirty="0"/>
              <a:t> 위치 이동</a:t>
            </a:r>
            <a:r>
              <a:rPr lang="en-US" altLang="ko-KR" sz="1000" dirty="0"/>
              <a:t>, </a:t>
            </a:r>
            <a:r>
              <a:rPr lang="ko-KR" altLang="en-US" sz="1000" dirty="0"/>
              <a:t>크기 조정</a:t>
            </a:r>
            <a:r>
              <a:rPr lang="en-US" altLang="ko-KR" sz="1000" dirty="0"/>
              <a:t>, </a:t>
            </a:r>
            <a:r>
              <a:rPr lang="ko-KR" altLang="en-US" sz="1000" dirty="0"/>
              <a:t>꾸미기 가능</a:t>
            </a:r>
            <a:endParaRPr lang="en-US" altLang="ko-KR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F5F138-2C96-46AC-8B70-1E836458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64" y="3240563"/>
            <a:ext cx="108000" cy="117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A301A5-C855-4E89-9A37-2F9CA2EF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42" y="3391816"/>
            <a:ext cx="108000" cy="12763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F9EBAE-4CBC-4198-AB1B-E556827FB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67082"/>
              </p:ext>
            </p:extLst>
          </p:nvPr>
        </p:nvGraphicFramePr>
        <p:xfrm>
          <a:off x="461381" y="4885314"/>
          <a:ext cx="10159080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9770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539770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539770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539770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셀의 개념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필터링에 사용할 필드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다중 선택이 안됨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필터 제거는 일일이 해야 함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슬라이서는</a:t>
                      </a:r>
                      <a:r>
                        <a:rPr lang="ko-KR" altLang="en-US" sz="1000" dirty="0"/>
                        <a:t> 위치 이동 및 크기 조정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꾸미기 불가능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필터링 표현 변경 방법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다중 선택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및 </a:t>
                      </a: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필터 제거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분석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 err="1"/>
                        <a:t>슬라이서</a:t>
                      </a:r>
                      <a:r>
                        <a:rPr lang="ko-KR" altLang="en-US" sz="1000" dirty="0"/>
                        <a:t> 삽입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시간 표시 막대 삽입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방법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테이블과 기존 데이터의 연관성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33AD0B-70B4-4B26-8E1D-9A11472A80F4}"/>
              </a:ext>
            </a:extLst>
          </p:cNvPr>
          <p:cNvSpPr txBox="1"/>
          <p:nvPr/>
        </p:nvSpPr>
        <p:spPr>
          <a:xfrm>
            <a:off x="461394" y="4608315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D46AA4-5894-4838-9854-D0FDAC1D4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20" y="835981"/>
            <a:ext cx="3636459" cy="22098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BAE59E-C50F-4E06-93D6-FA01376F1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44" y="835981"/>
            <a:ext cx="3785616" cy="3429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CAA512-971E-46B4-B29A-4767F1698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289"/>
            <a:ext cx="12192000" cy="393700"/>
          </a:xfrm>
          <a:prstGeom prst="rect">
            <a:avLst/>
          </a:prstGeom>
        </p:spPr>
      </p:pic>
      <p:sp>
        <p:nvSpPr>
          <p:cNvPr id="23" name="실행 단추: 문서 2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117D471C-F154-4C57-B09D-B2B893B9C382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실행 단추: 문서 2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4635E9E-EC93-4239-B13F-6F7A3FBD700B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실행 단추: 문서 2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B7100A3E-FD83-4208-9DF2-D6436A381B26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실행 단추: 문서 2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4A0B7E98-CEFC-4C18-BE8E-D56585FEFDCE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실행 단추: 문서 2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2858CD7-EAC2-4329-B08C-40A9F7E42E99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실행 단추: 문서 2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6C035E4A-B02C-4B12-B4B9-1B8B2830A0A9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실행 단추: 문서 28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310C3058-DAC0-4F17-8362-EAF969DA0478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D832F3-6ABB-45F9-9168-5D93C753D451}"/>
              </a:ext>
            </a:extLst>
          </p:cNvPr>
          <p:cNvSpPr/>
          <p:nvPr/>
        </p:nvSpPr>
        <p:spPr>
          <a:xfrm>
            <a:off x="4504807" y="2514709"/>
            <a:ext cx="607123" cy="178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B5042B5-80DB-401C-BF97-CD865BE2241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4808368" y="2693657"/>
            <a:ext cx="1" cy="1177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47F8D65-CB5D-4AC6-A561-E59934D90880}"/>
              </a:ext>
            </a:extLst>
          </p:cNvPr>
          <p:cNvSpPr/>
          <p:nvPr/>
        </p:nvSpPr>
        <p:spPr>
          <a:xfrm>
            <a:off x="4716239" y="2811453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F54212-9614-41AB-B497-B37C367B1438}"/>
              </a:ext>
            </a:extLst>
          </p:cNvPr>
          <p:cNvSpPr/>
          <p:nvPr/>
        </p:nvSpPr>
        <p:spPr>
          <a:xfrm>
            <a:off x="7226368" y="835981"/>
            <a:ext cx="289129" cy="22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13962D-D36A-4429-A3C1-C84B40843C9A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7370932" y="1056025"/>
            <a:ext cx="1" cy="810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1F4BE42-DAEA-4ADB-8EF8-37E9DC4FAC0E}"/>
              </a:ext>
            </a:extLst>
          </p:cNvPr>
          <p:cNvSpPr/>
          <p:nvPr/>
        </p:nvSpPr>
        <p:spPr>
          <a:xfrm>
            <a:off x="7278803" y="1137041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548746A-1D3F-45D9-A181-C6FEBE6914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53" y="1757374"/>
            <a:ext cx="1557626" cy="250760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0F105F-1A87-4EF0-902D-BC73102CCE40}"/>
              </a:ext>
            </a:extLst>
          </p:cNvPr>
          <p:cNvSpPr/>
          <p:nvPr/>
        </p:nvSpPr>
        <p:spPr>
          <a:xfrm>
            <a:off x="5095217" y="1074436"/>
            <a:ext cx="591478" cy="178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EB4874F-516A-4828-9251-6F355592AD55}"/>
              </a:ext>
            </a:extLst>
          </p:cNvPr>
          <p:cNvCxnSpPr>
            <a:cxnSpLocks/>
            <a:stCxn id="48" idx="3"/>
            <a:endCxn id="50" idx="2"/>
          </p:cNvCxnSpPr>
          <p:nvPr/>
        </p:nvCxnSpPr>
        <p:spPr>
          <a:xfrm>
            <a:off x="5686695" y="1163910"/>
            <a:ext cx="166097" cy="5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3AF13EE-0649-430A-B138-7DF6D4743E82}"/>
              </a:ext>
            </a:extLst>
          </p:cNvPr>
          <p:cNvSpPr/>
          <p:nvPr/>
        </p:nvSpPr>
        <p:spPr>
          <a:xfrm>
            <a:off x="5852792" y="107443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5E5B11-0FDF-4A84-9A3F-585AEAB46678}"/>
              </a:ext>
            </a:extLst>
          </p:cNvPr>
          <p:cNvSpPr/>
          <p:nvPr/>
        </p:nvSpPr>
        <p:spPr>
          <a:xfrm>
            <a:off x="4234820" y="709981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675C9B2-DF52-4EF0-BC98-EE5EB3F2E466}"/>
              </a:ext>
            </a:extLst>
          </p:cNvPr>
          <p:cNvSpPr/>
          <p:nvPr/>
        </p:nvSpPr>
        <p:spPr>
          <a:xfrm>
            <a:off x="6313653" y="1626530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3908C8D-F9A7-425E-A30C-63EBA5183B23}"/>
              </a:ext>
            </a:extLst>
          </p:cNvPr>
          <p:cNvSpPr/>
          <p:nvPr/>
        </p:nvSpPr>
        <p:spPr>
          <a:xfrm>
            <a:off x="8010444" y="645322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6E7EF4D-0567-4605-8DBA-8A6E0D148CD0}"/>
              </a:ext>
            </a:extLst>
          </p:cNvPr>
          <p:cNvCxnSpPr>
            <a:cxnSpLocks/>
            <a:stCxn id="66" idx="1"/>
            <a:endCxn id="65" idx="6"/>
          </p:cNvCxnSpPr>
          <p:nvPr/>
        </p:nvCxnSpPr>
        <p:spPr>
          <a:xfrm flipH="1" flipV="1">
            <a:off x="6485200" y="2446481"/>
            <a:ext cx="80453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30C3A921-830B-493F-A457-6FBB5B8D32CF}"/>
              </a:ext>
            </a:extLst>
          </p:cNvPr>
          <p:cNvSpPr/>
          <p:nvPr/>
        </p:nvSpPr>
        <p:spPr>
          <a:xfrm>
            <a:off x="6305200" y="235648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2F3269-A9EB-462F-A809-BE78C725914B}"/>
              </a:ext>
            </a:extLst>
          </p:cNvPr>
          <p:cNvSpPr/>
          <p:nvPr/>
        </p:nvSpPr>
        <p:spPr>
          <a:xfrm>
            <a:off x="6565653" y="2369545"/>
            <a:ext cx="1167558" cy="153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8813D8-5742-4645-B0EA-1EAFDC23589B}"/>
              </a:ext>
            </a:extLst>
          </p:cNvPr>
          <p:cNvSpPr/>
          <p:nvPr/>
        </p:nvSpPr>
        <p:spPr>
          <a:xfrm>
            <a:off x="6565653" y="3968236"/>
            <a:ext cx="643297" cy="211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FB99E3B-FC5E-4028-8B61-F0E2C7D303E8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6887301" y="4180113"/>
            <a:ext cx="1" cy="68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B829C9F2-3EBB-424E-AD89-EE66112BA9BE}"/>
              </a:ext>
            </a:extLst>
          </p:cNvPr>
          <p:cNvSpPr/>
          <p:nvPr/>
        </p:nvSpPr>
        <p:spPr>
          <a:xfrm>
            <a:off x="6795172" y="4248152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FF144C-8B18-448B-8194-DB39F7B586B2}"/>
              </a:ext>
            </a:extLst>
          </p:cNvPr>
          <p:cNvSpPr/>
          <p:nvPr/>
        </p:nvSpPr>
        <p:spPr>
          <a:xfrm>
            <a:off x="10493485" y="1878530"/>
            <a:ext cx="1366705" cy="202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6D53722-4493-4EB4-8FD1-0D8001B0E243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 flipH="1">
            <a:off x="11176837" y="3900197"/>
            <a:ext cx="1" cy="845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E24FDB72-F305-4E52-B4C9-D0634F3924F5}"/>
              </a:ext>
            </a:extLst>
          </p:cNvPr>
          <p:cNvSpPr/>
          <p:nvPr/>
        </p:nvSpPr>
        <p:spPr>
          <a:xfrm>
            <a:off x="11084708" y="3984700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83FFDC3-C6F2-42A5-A338-6FBA12F49469}"/>
              </a:ext>
            </a:extLst>
          </p:cNvPr>
          <p:cNvSpPr/>
          <p:nvPr/>
        </p:nvSpPr>
        <p:spPr>
          <a:xfrm>
            <a:off x="11399519" y="1878531"/>
            <a:ext cx="182881" cy="202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FFF0519-5955-414B-8BE7-1A8CD7FFD223}"/>
              </a:ext>
            </a:extLst>
          </p:cNvPr>
          <p:cNvSpPr/>
          <p:nvPr/>
        </p:nvSpPr>
        <p:spPr>
          <a:xfrm>
            <a:off x="11399519" y="1603040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AD6F866-9BD7-4875-9F5A-EECEC3D9551F}"/>
              </a:ext>
            </a:extLst>
          </p:cNvPr>
          <p:cNvCxnSpPr>
            <a:stCxn id="93" idx="4"/>
            <a:endCxn id="92" idx="0"/>
          </p:cNvCxnSpPr>
          <p:nvPr/>
        </p:nvCxnSpPr>
        <p:spPr>
          <a:xfrm>
            <a:off x="11489519" y="1783040"/>
            <a:ext cx="1441" cy="9549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625D3A4-0A0F-4E3D-B0F4-30E8ED35695F}"/>
              </a:ext>
            </a:extLst>
          </p:cNvPr>
          <p:cNvSpPr/>
          <p:nvPr/>
        </p:nvSpPr>
        <p:spPr>
          <a:xfrm>
            <a:off x="11612187" y="1878531"/>
            <a:ext cx="182881" cy="202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FE54881-F22B-4260-A16E-266FC4F8FCC7}"/>
              </a:ext>
            </a:extLst>
          </p:cNvPr>
          <p:cNvSpPr/>
          <p:nvPr/>
        </p:nvSpPr>
        <p:spPr>
          <a:xfrm>
            <a:off x="11612187" y="1603040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037FE2F-B0A7-4992-BD3D-01E4D33CAAE9}"/>
              </a:ext>
            </a:extLst>
          </p:cNvPr>
          <p:cNvCxnSpPr>
            <a:stCxn id="102" idx="4"/>
            <a:endCxn id="101" idx="0"/>
          </p:cNvCxnSpPr>
          <p:nvPr/>
        </p:nvCxnSpPr>
        <p:spPr>
          <a:xfrm>
            <a:off x="11702187" y="1783040"/>
            <a:ext cx="1441" cy="9549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63210C-76D4-40AB-97C0-C864ACA2762F}"/>
              </a:ext>
            </a:extLst>
          </p:cNvPr>
          <p:cNvSpPr/>
          <p:nvPr/>
        </p:nvSpPr>
        <p:spPr>
          <a:xfrm>
            <a:off x="5092282" y="1281527"/>
            <a:ext cx="760510" cy="1413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2B160BB-DD74-4767-B1FD-013EEFA5F056}"/>
              </a:ext>
            </a:extLst>
          </p:cNvPr>
          <p:cNvSpPr/>
          <p:nvPr/>
        </p:nvSpPr>
        <p:spPr>
          <a:xfrm>
            <a:off x="4787072" y="1262220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EE2180F-03B0-4F1C-9CA3-489B00B66E48}"/>
              </a:ext>
            </a:extLst>
          </p:cNvPr>
          <p:cNvCxnSpPr>
            <a:cxnSpLocks/>
            <a:stCxn id="105" idx="6"/>
            <a:endCxn id="104" idx="1"/>
          </p:cNvCxnSpPr>
          <p:nvPr/>
        </p:nvCxnSpPr>
        <p:spPr>
          <a:xfrm>
            <a:off x="4967072" y="1352220"/>
            <a:ext cx="12521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0" y="375137"/>
            <a:ext cx="24176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6.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테이블 동기화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90134-0E42-48F7-98E0-B9812F26A1CD}"/>
              </a:ext>
            </a:extLst>
          </p:cNvPr>
          <p:cNvSpPr txBox="1"/>
          <p:nvPr/>
        </p:nvSpPr>
        <p:spPr>
          <a:xfrm>
            <a:off x="384064" y="3044279"/>
            <a:ext cx="3499676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Tip ]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[Alt] + [F5] </a:t>
            </a:r>
            <a:r>
              <a:rPr lang="ko-KR" altLang="en-US" sz="1000" dirty="0"/>
              <a:t>단축키로도 가능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파일을 열 때 마다 자동으로 새로 고침 할 수 있게 가능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C803E-FF8C-4952-ABBE-9C240F327F3B}"/>
              </a:ext>
            </a:extLst>
          </p:cNvPr>
          <p:cNvSpPr txBox="1"/>
          <p:nvPr/>
        </p:nvSpPr>
        <p:spPr>
          <a:xfrm>
            <a:off x="384064" y="897322"/>
            <a:ext cx="3826689" cy="1538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r>
              <a:rPr lang="ko-KR" altLang="en-US" sz="1000" dirty="0"/>
              <a:t>원본 데이터를 바꾸어도</a:t>
            </a:r>
            <a:r>
              <a:rPr lang="en-US" altLang="ko-KR" sz="1000" dirty="0"/>
              <a:t>, </a:t>
            </a:r>
            <a:r>
              <a:rPr lang="ko-KR" altLang="en-US" sz="1000" dirty="0"/>
              <a:t>피벗 테이블에는 적용이 되지 않음</a:t>
            </a:r>
            <a:endParaRPr lang="en-US" altLang="ko-KR" sz="1000" dirty="0"/>
          </a:p>
          <a:p>
            <a:r>
              <a:rPr lang="ko-KR" altLang="en-US" sz="1000" dirty="0"/>
              <a:t>그렇기 때문에</a:t>
            </a:r>
            <a:r>
              <a:rPr lang="en-US" altLang="ko-KR" sz="1000" dirty="0"/>
              <a:t> </a:t>
            </a:r>
            <a:r>
              <a:rPr lang="ko-KR" altLang="en-US" sz="1000" dirty="0"/>
              <a:t>원본 데이터를 </a:t>
            </a:r>
            <a:r>
              <a:rPr lang="en-US" altLang="ko-KR" sz="1000" dirty="0"/>
              <a:t>[</a:t>
            </a:r>
            <a:r>
              <a:rPr lang="ko-KR" altLang="en-US" sz="1000" dirty="0"/>
              <a:t>새로 고침</a:t>
            </a:r>
            <a:r>
              <a:rPr lang="en-US" altLang="ko-KR" sz="1000" dirty="0"/>
              <a:t>] </a:t>
            </a:r>
            <a:r>
              <a:rPr lang="ko-KR" altLang="en-US" sz="1000" dirty="0"/>
              <a:t>해주는 작업이 필요함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0. </a:t>
            </a:r>
            <a:r>
              <a:rPr lang="ko-KR" altLang="en-US" sz="1000" dirty="0"/>
              <a:t>원본 데이터가 바뀜</a:t>
            </a:r>
            <a:endParaRPr lang="en-US" altLang="ko-KR" sz="1000" dirty="0"/>
          </a:p>
          <a:p>
            <a:r>
              <a:rPr lang="en-US" altLang="ko-KR" sz="1000" dirty="0"/>
              <a:t>1. [</a:t>
            </a:r>
            <a:r>
              <a:rPr lang="ko-KR" altLang="en-US" sz="1000" dirty="0"/>
              <a:t>분석</a:t>
            </a:r>
            <a:r>
              <a:rPr lang="en-US" altLang="ko-KR" sz="1000" dirty="0"/>
              <a:t>] </a:t>
            </a:r>
            <a:r>
              <a:rPr lang="ko-KR" altLang="en-US" sz="1000" dirty="0"/>
              <a:t>탭을 클릭</a:t>
            </a:r>
            <a:endParaRPr lang="en-US" altLang="ko-KR" sz="1000" dirty="0"/>
          </a:p>
          <a:p>
            <a:r>
              <a:rPr lang="en-US" altLang="ko-KR" sz="1000" dirty="0"/>
              <a:t>2. [</a:t>
            </a:r>
            <a:r>
              <a:rPr lang="ko-KR" altLang="en-US" sz="1000" dirty="0"/>
              <a:t>데이터</a:t>
            </a:r>
            <a:r>
              <a:rPr lang="en-US" altLang="ko-KR" sz="1000" dirty="0"/>
              <a:t>] </a:t>
            </a:r>
            <a:r>
              <a:rPr lang="ko-KR" altLang="en-US" sz="1000" dirty="0"/>
              <a:t>그룹의 </a:t>
            </a:r>
            <a:r>
              <a:rPr lang="en-US" altLang="ko-KR" sz="1000" dirty="0"/>
              <a:t>[</a:t>
            </a:r>
            <a:r>
              <a:rPr lang="ko-KR" altLang="en-US" sz="1000" dirty="0"/>
              <a:t>새로 고침</a:t>
            </a:r>
            <a:r>
              <a:rPr lang="en-US" altLang="ko-KR" sz="1000" dirty="0"/>
              <a:t>] </a:t>
            </a:r>
            <a:r>
              <a:rPr lang="ko-KR" altLang="en-US" sz="1000" dirty="0"/>
              <a:t>버튼</a:t>
            </a:r>
            <a:r>
              <a:rPr lang="en-US" altLang="ko-KR" sz="1000" dirty="0"/>
              <a:t>(   )</a:t>
            </a:r>
            <a:r>
              <a:rPr lang="ko-KR" altLang="en-US" sz="1000" dirty="0"/>
              <a:t>을 클릭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피벗 테이블이 변경된 것을 확인</a:t>
            </a:r>
            <a:endParaRPr lang="en-US" altLang="ko-KR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944781-85C9-4663-8D2C-CF958232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38" y="2075970"/>
            <a:ext cx="131200" cy="14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65E320-91B0-4569-B161-004ACF3B5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0650"/>
            <a:ext cx="12192000" cy="387350"/>
          </a:xfrm>
          <a:prstGeom prst="rect">
            <a:avLst/>
          </a:prstGeom>
        </p:spPr>
      </p:pic>
      <p:sp>
        <p:nvSpPr>
          <p:cNvPr id="17" name="실행 단추: 문서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D4E9983-CA53-47D2-9340-F7CC6F02DEB9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실행 단추: 문서 1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0165CD0-7EAD-4F83-B41B-09F40CD1A7E3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실행 단추: 문서 1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22F9DD8-58C0-49E6-ADEC-E4E97EFFE6A2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실행 단추: 문서 19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8EA89F17-2356-4342-9272-5AA225EA43E7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실행 단추: 문서 2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BC75EAE-E888-4186-9BD0-5FF7361628E8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문서 2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F6369908-9F2B-44C1-8213-27DD5083D96E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실행 단추: 문서 22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D8686E60-28B5-4BD8-BC32-85CD67CD254E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47EFDB7-0895-4DF5-932D-78ED3141F2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52" y="897322"/>
            <a:ext cx="1116721" cy="2895600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318C733-5DFC-4588-A99D-A9B64D313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10382"/>
              </p:ext>
            </p:extLst>
          </p:nvPr>
        </p:nvGraphicFramePr>
        <p:xfrm>
          <a:off x="461383" y="4885314"/>
          <a:ext cx="11048312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2078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762078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762078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762078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분석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새로 고침 키는 보통 </a:t>
                      </a:r>
                      <a:r>
                        <a:rPr lang="en-US" altLang="ko-KR" sz="1000" dirty="0"/>
                        <a:t>[F5]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원본 데이터를 바꾸면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피벗 테이블에 자동 적용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새로 고침은 계속 수동으로 해줘야 함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새로 고침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버튼을 눌러야만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원본 데이터가 적용 됨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새로 고침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의 단축키는 </a:t>
                      </a:r>
                      <a:r>
                        <a:rPr lang="en-US" altLang="ko-KR" sz="1000" dirty="0"/>
                        <a:t>[Alt] + [F5]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새로 고침을 자동으로 하는 방법이 있다는 사실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원본 데이터를 자동으로 동기화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새로 고침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5D6972B-56AB-4B1A-B080-373C2E6C805B}"/>
              </a:ext>
            </a:extLst>
          </p:cNvPr>
          <p:cNvSpPr txBox="1"/>
          <p:nvPr/>
        </p:nvSpPr>
        <p:spPr>
          <a:xfrm>
            <a:off x="461394" y="4608315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1266D30-98B5-4AEF-B857-F230155051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2611"/>
            <a:ext cx="3147015" cy="2895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37F41BB-825E-4124-87D0-7A9618AEE7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468" y="1756969"/>
            <a:ext cx="2700486" cy="167203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CEC9D3-F081-4DAA-B4AB-D2B811C4BF1E}"/>
              </a:ext>
            </a:extLst>
          </p:cNvPr>
          <p:cNvSpPr/>
          <p:nvPr/>
        </p:nvSpPr>
        <p:spPr>
          <a:xfrm>
            <a:off x="5547360" y="1053737"/>
            <a:ext cx="295045" cy="2647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679EC23-A655-4955-8883-A11BA3FFE899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5694882" y="3701143"/>
            <a:ext cx="1" cy="1230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1CB2BAB-5F7C-4801-8FDA-09C39066BD9D}"/>
              </a:ext>
            </a:extLst>
          </p:cNvPr>
          <p:cNvSpPr/>
          <p:nvPr/>
        </p:nvSpPr>
        <p:spPr>
          <a:xfrm>
            <a:off x="5602753" y="3824224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C7A627-3A16-4843-9DD7-2F36380DDE56}"/>
              </a:ext>
            </a:extLst>
          </p:cNvPr>
          <p:cNvSpPr/>
          <p:nvPr/>
        </p:nvSpPr>
        <p:spPr>
          <a:xfrm>
            <a:off x="8724427" y="866080"/>
            <a:ext cx="236694" cy="178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3D521A-2F3E-451E-8BAD-DBB34713C114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842774" y="1045028"/>
            <a:ext cx="0" cy="504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A2ADAC4-7A6A-4816-A770-45C7A83B9A75}"/>
              </a:ext>
            </a:extLst>
          </p:cNvPr>
          <p:cNvSpPr/>
          <p:nvPr/>
        </p:nvSpPr>
        <p:spPr>
          <a:xfrm>
            <a:off x="8750645" y="1095522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D98FE0-DD89-4E60-89C5-565A0B65DD02}"/>
              </a:ext>
            </a:extLst>
          </p:cNvPr>
          <p:cNvSpPr/>
          <p:nvPr/>
        </p:nvSpPr>
        <p:spPr>
          <a:xfrm>
            <a:off x="8045159" y="1025224"/>
            <a:ext cx="184256" cy="300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9A90153-4E48-4971-B2D1-A22C79B47572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8137286" y="1325460"/>
            <a:ext cx="1" cy="4123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7AE77B2-1120-4C0A-A19C-F93FDAD28814}"/>
              </a:ext>
            </a:extLst>
          </p:cNvPr>
          <p:cNvSpPr/>
          <p:nvPr/>
        </p:nvSpPr>
        <p:spPr>
          <a:xfrm>
            <a:off x="8045157" y="1737787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5D0DE5-CADE-4B05-BCAE-3ABF63F1366F}"/>
              </a:ext>
            </a:extLst>
          </p:cNvPr>
          <p:cNvSpPr/>
          <p:nvPr/>
        </p:nvSpPr>
        <p:spPr>
          <a:xfrm>
            <a:off x="9544592" y="1890608"/>
            <a:ext cx="2438403" cy="1477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D566457-3E09-45E6-AA0A-6650C0E0C24B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10763793" y="3368035"/>
            <a:ext cx="1" cy="1336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59C38737-AC04-4072-B4BA-E632867B51DE}"/>
              </a:ext>
            </a:extLst>
          </p:cNvPr>
          <p:cNvSpPr/>
          <p:nvPr/>
        </p:nvSpPr>
        <p:spPr>
          <a:xfrm>
            <a:off x="10671664" y="3501674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0F15013-0D95-460B-8F5E-BD48CF9DA6F8}"/>
              </a:ext>
            </a:extLst>
          </p:cNvPr>
          <p:cNvSpPr/>
          <p:nvPr/>
        </p:nvSpPr>
        <p:spPr>
          <a:xfrm>
            <a:off x="4575222" y="740020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351D16-264A-49E7-BE69-6E8D1104D3A4}"/>
              </a:ext>
            </a:extLst>
          </p:cNvPr>
          <p:cNvSpPr/>
          <p:nvPr/>
        </p:nvSpPr>
        <p:spPr>
          <a:xfrm>
            <a:off x="5970000" y="766611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E9843D6-900E-47B3-873D-3EF6EE02FA6D}"/>
              </a:ext>
            </a:extLst>
          </p:cNvPr>
          <p:cNvSpPr/>
          <p:nvPr/>
        </p:nvSpPr>
        <p:spPr>
          <a:xfrm>
            <a:off x="9217468" y="1611787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887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EB8F74-F4B9-4134-AA5A-7090F736F89E}"/>
              </a:ext>
            </a:extLst>
          </p:cNvPr>
          <p:cNvSpPr/>
          <p:nvPr/>
        </p:nvSpPr>
        <p:spPr>
          <a:xfrm>
            <a:off x="0" y="375137"/>
            <a:ext cx="24176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6.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피벗 테이블 동기화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E6D9B-A3B7-46A6-8B81-0301CEC3EF41}"/>
              </a:ext>
            </a:extLst>
          </p:cNvPr>
          <p:cNvSpPr txBox="1"/>
          <p:nvPr/>
        </p:nvSpPr>
        <p:spPr>
          <a:xfrm>
            <a:off x="384064" y="3044279"/>
            <a:ext cx="4224233" cy="615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Tip ]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파일을 연 후 작업 도중에 변경된 데이터는 자동으로 반영되지 않음</a:t>
            </a:r>
            <a:endParaRPr lang="en-US" altLang="ko-KR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3710B-676A-432A-A1F8-6E46715143EA}"/>
              </a:ext>
            </a:extLst>
          </p:cNvPr>
          <p:cNvSpPr txBox="1"/>
          <p:nvPr/>
        </p:nvSpPr>
        <p:spPr>
          <a:xfrm>
            <a:off x="384064" y="897322"/>
            <a:ext cx="3525324" cy="1538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Conceptual model ]</a:t>
            </a:r>
          </a:p>
          <a:p>
            <a:endParaRPr lang="en-US" altLang="ko-KR" sz="1200" dirty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새로 고침</a:t>
            </a:r>
            <a:r>
              <a:rPr lang="en-US" altLang="ko-KR" sz="1000" dirty="0"/>
              <a:t>]</a:t>
            </a:r>
            <a:r>
              <a:rPr lang="ko-KR" altLang="en-US" sz="1000" dirty="0"/>
              <a:t>을 하지 않아도 자동으로 업데이트 가능한 방법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피벗 테이블에서 마우스 오른쪽 클릭</a:t>
            </a:r>
            <a:endParaRPr lang="en-US" altLang="ko-KR" sz="1000" dirty="0"/>
          </a:p>
          <a:p>
            <a:r>
              <a:rPr lang="en-US" altLang="ko-KR" sz="1000" dirty="0"/>
              <a:t>2. [</a:t>
            </a:r>
            <a:r>
              <a:rPr lang="ko-KR" altLang="en-US" sz="1000" dirty="0"/>
              <a:t>피벗 테이블 옵션</a:t>
            </a:r>
            <a:r>
              <a:rPr lang="en-US" altLang="ko-KR" sz="1000" dirty="0"/>
              <a:t>]</a:t>
            </a:r>
            <a:r>
              <a:rPr lang="ko-KR" altLang="en-US" sz="1000" dirty="0"/>
              <a:t>을 클릭</a:t>
            </a:r>
            <a:endParaRPr lang="en-US" altLang="ko-KR" sz="1000" dirty="0"/>
          </a:p>
          <a:p>
            <a:r>
              <a:rPr lang="en-US" altLang="ko-KR" sz="1000" dirty="0"/>
              <a:t>3. [</a:t>
            </a:r>
            <a:r>
              <a:rPr lang="ko-KR" altLang="en-US" sz="1000" dirty="0"/>
              <a:t>데이터</a:t>
            </a:r>
            <a:r>
              <a:rPr lang="en-US" altLang="ko-KR" sz="1000" dirty="0"/>
              <a:t>] </a:t>
            </a:r>
            <a:r>
              <a:rPr lang="ko-KR" altLang="en-US" sz="1000" dirty="0"/>
              <a:t>탭을 클릭</a:t>
            </a:r>
            <a:endParaRPr lang="en-US" altLang="ko-KR" sz="1000" dirty="0"/>
          </a:p>
          <a:p>
            <a:r>
              <a:rPr lang="en-US" altLang="ko-KR" sz="1000" dirty="0"/>
              <a:t>4. [</a:t>
            </a:r>
            <a:r>
              <a:rPr lang="ko-KR" altLang="en-US" sz="1000" dirty="0"/>
              <a:t>파일을 열 때 데이터 새로 고침</a:t>
            </a:r>
            <a:r>
              <a:rPr lang="en-US" altLang="ko-KR" sz="1000" dirty="0"/>
              <a:t>] </a:t>
            </a:r>
            <a:r>
              <a:rPr lang="ko-KR" altLang="en-US" sz="1000" dirty="0"/>
              <a:t>체크</a:t>
            </a:r>
            <a:endParaRPr lang="en-US" altLang="ko-KR" sz="1000" dirty="0"/>
          </a:p>
          <a:p>
            <a:r>
              <a:rPr lang="en-US" altLang="ko-KR" sz="1000" dirty="0"/>
              <a:t>5. [</a:t>
            </a:r>
            <a:r>
              <a:rPr lang="ko-KR" altLang="en-US" sz="1000" dirty="0"/>
              <a:t>확인</a:t>
            </a:r>
            <a:r>
              <a:rPr lang="en-US" altLang="ko-KR" sz="1000" dirty="0"/>
              <a:t>] </a:t>
            </a:r>
            <a:r>
              <a:rPr lang="ko-KR" altLang="en-US" sz="1000" dirty="0"/>
              <a:t>버튼 클릭</a:t>
            </a:r>
            <a:endParaRPr lang="en-US" altLang="ko-KR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A9E792-66CA-4B2F-8F37-421B671C3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0650"/>
            <a:ext cx="12192000" cy="387350"/>
          </a:xfrm>
          <a:prstGeom prst="rect">
            <a:avLst/>
          </a:prstGeom>
        </p:spPr>
      </p:pic>
      <p:sp>
        <p:nvSpPr>
          <p:cNvPr id="15" name="실행 단추: 문서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3866076-91E0-4C7C-A28C-2C89937052C1}"/>
              </a:ext>
            </a:extLst>
          </p:cNvPr>
          <p:cNvSpPr/>
          <p:nvPr/>
        </p:nvSpPr>
        <p:spPr>
          <a:xfrm>
            <a:off x="801189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실행 단추: 문서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1F659AC-F2E6-4C03-A0EC-5EC1643D3063}"/>
              </a:ext>
            </a:extLst>
          </p:cNvPr>
          <p:cNvSpPr/>
          <p:nvPr/>
        </p:nvSpPr>
        <p:spPr>
          <a:xfrm>
            <a:off x="1419498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실행 단추: 문서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1E4E04E-46DE-461E-A0BA-A33D87D8EF49}"/>
              </a:ext>
            </a:extLst>
          </p:cNvPr>
          <p:cNvSpPr/>
          <p:nvPr/>
        </p:nvSpPr>
        <p:spPr>
          <a:xfrm>
            <a:off x="2037807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실행 단추: 문서 1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95E0FE1-C997-46DE-B8EA-320EA2F3BBC7}"/>
              </a:ext>
            </a:extLst>
          </p:cNvPr>
          <p:cNvSpPr/>
          <p:nvPr/>
        </p:nvSpPr>
        <p:spPr>
          <a:xfrm>
            <a:off x="2679054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실행 단추: 문서 1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8A2D647-F6C6-4B4D-BEB5-7068446D166B}"/>
              </a:ext>
            </a:extLst>
          </p:cNvPr>
          <p:cNvSpPr/>
          <p:nvPr/>
        </p:nvSpPr>
        <p:spPr>
          <a:xfrm>
            <a:off x="3204754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실행 단추: 문서 19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9710500C-989F-411B-91A4-F02E70D7124A}"/>
              </a:ext>
            </a:extLst>
          </p:cNvPr>
          <p:cNvSpPr/>
          <p:nvPr/>
        </p:nvSpPr>
        <p:spPr>
          <a:xfrm>
            <a:off x="3823063" y="6451600"/>
            <a:ext cx="618309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실행 단추: 문서 20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5737A53-0F1B-4B23-B419-E2BC7AB77209}"/>
              </a:ext>
            </a:extLst>
          </p:cNvPr>
          <p:cNvSpPr/>
          <p:nvPr/>
        </p:nvSpPr>
        <p:spPr>
          <a:xfrm>
            <a:off x="4441372" y="6451600"/>
            <a:ext cx="525700" cy="201559"/>
          </a:xfrm>
          <a:prstGeom prst="actionButton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78431C4-0B5D-4191-944B-FB0308166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3407"/>
              </p:ext>
            </p:extLst>
          </p:nvPr>
        </p:nvGraphicFramePr>
        <p:xfrm>
          <a:off x="461383" y="4885314"/>
          <a:ext cx="10106668" cy="13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6667">
                  <a:extLst>
                    <a:ext uri="{9D8B030D-6E8A-4147-A177-3AD203B41FA5}">
                      <a16:colId xmlns:a16="http://schemas.microsoft.com/office/drawing/2014/main" val="4170255967"/>
                    </a:ext>
                  </a:extLst>
                </a:gridCol>
                <a:gridCol w="2526667">
                  <a:extLst>
                    <a:ext uri="{9D8B030D-6E8A-4147-A177-3AD203B41FA5}">
                      <a16:colId xmlns:a16="http://schemas.microsoft.com/office/drawing/2014/main" val="3033353915"/>
                    </a:ext>
                  </a:extLst>
                </a:gridCol>
                <a:gridCol w="2526667">
                  <a:extLst>
                    <a:ext uri="{9D8B030D-6E8A-4147-A177-3AD203B41FA5}">
                      <a16:colId xmlns:a16="http://schemas.microsoft.com/office/drawing/2014/main" val="1259334001"/>
                    </a:ext>
                  </a:extLst>
                </a:gridCol>
                <a:gridCol w="2526667">
                  <a:extLst>
                    <a:ext uri="{9D8B030D-6E8A-4147-A177-3AD203B41FA5}">
                      <a16:colId xmlns:a16="http://schemas.microsoft.com/office/drawing/2014/main" val="2003914172"/>
                    </a:ext>
                  </a:extLst>
                </a:gridCol>
              </a:tblGrid>
              <a:tr h="36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잘못 알 수도 있던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알게 된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 싶은 지식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69210"/>
                  </a:ext>
                </a:extLst>
              </a:tr>
              <a:tr h="101901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마우스 오른쪽 클릭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확인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이 작업을 하면 항상 기존의 데이터와 동기화가 됨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새로 고침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을 하지 않아도 자동으로 업데이트 가능한 방법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파일을 연 후 작업 도중에 변경된 데이터는 자동으로 반영되지 않음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피벗 테이블 옵션</a:t>
                      </a:r>
                      <a:r>
                        <a:rPr lang="en-US" altLang="ko-KR" sz="1000" dirty="0"/>
                        <a:t>] </a:t>
                      </a:r>
                      <a:r>
                        <a:rPr lang="ko-KR" altLang="en-US" sz="1000" dirty="0"/>
                        <a:t>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피벗 테이블의 마지막이자 꽃인 차트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7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26E0F7B-87AC-45E6-A765-E042AD6DD8BA}"/>
              </a:ext>
            </a:extLst>
          </p:cNvPr>
          <p:cNvSpPr txBox="1"/>
          <p:nvPr/>
        </p:nvSpPr>
        <p:spPr>
          <a:xfrm>
            <a:off x="461394" y="4608315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 사용자의 </a:t>
            </a:r>
            <a:r>
              <a:rPr lang="en-US" altLang="ko-KR" sz="1200" b="1" dirty="0"/>
              <a:t>Mental model Evolution 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3DDA1A3-344F-4671-A83C-D1E10395B6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72" y="897322"/>
            <a:ext cx="3327504" cy="234013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FEEE07B-CDE6-43B9-9C3C-463434EA19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32" y="897322"/>
            <a:ext cx="2751675" cy="312797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4C7664D-352E-4666-89EB-385468ECB59B}"/>
              </a:ext>
            </a:extLst>
          </p:cNvPr>
          <p:cNvCxnSpPr>
            <a:cxnSpLocks/>
            <a:stCxn id="32" idx="1"/>
            <a:endCxn id="31" idx="6"/>
          </p:cNvCxnSpPr>
          <p:nvPr/>
        </p:nvCxnSpPr>
        <p:spPr>
          <a:xfrm flipH="1">
            <a:off x="4967072" y="1515698"/>
            <a:ext cx="2604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240B35A5-33E5-4C4C-B8AD-0C8FE4097B05}"/>
              </a:ext>
            </a:extLst>
          </p:cNvPr>
          <p:cNvSpPr/>
          <p:nvPr/>
        </p:nvSpPr>
        <p:spPr>
          <a:xfrm>
            <a:off x="4787072" y="142569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5D2B89-763E-4247-B3CF-6B00F957F5BC}"/>
              </a:ext>
            </a:extLst>
          </p:cNvPr>
          <p:cNvSpPr/>
          <p:nvPr/>
        </p:nvSpPr>
        <p:spPr>
          <a:xfrm>
            <a:off x="5227525" y="1368059"/>
            <a:ext cx="1338738" cy="295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BB6650-C2C5-47ED-B256-4A24C6AD95F5}"/>
              </a:ext>
            </a:extLst>
          </p:cNvPr>
          <p:cNvSpPr/>
          <p:nvPr/>
        </p:nvSpPr>
        <p:spPr>
          <a:xfrm>
            <a:off x="6107089" y="2041087"/>
            <a:ext cx="1338738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1E4A7D-3C35-4302-90B4-53CBF65F2377}"/>
              </a:ext>
            </a:extLst>
          </p:cNvPr>
          <p:cNvCxnSpPr>
            <a:cxnSpLocks/>
            <a:stCxn id="35" idx="3"/>
            <a:endCxn id="37" idx="2"/>
          </p:cNvCxnSpPr>
          <p:nvPr/>
        </p:nvCxnSpPr>
        <p:spPr>
          <a:xfrm>
            <a:off x="7445827" y="2131087"/>
            <a:ext cx="16609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0D415E-F610-4490-B5FC-EBF3B5BC5B3C}"/>
              </a:ext>
            </a:extLst>
          </p:cNvPr>
          <p:cNvSpPr/>
          <p:nvPr/>
        </p:nvSpPr>
        <p:spPr>
          <a:xfrm>
            <a:off x="7611924" y="204108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D063F5-FA79-4BDD-BEF2-ACEE79E429A4}"/>
              </a:ext>
            </a:extLst>
          </p:cNvPr>
          <p:cNvSpPr/>
          <p:nvPr/>
        </p:nvSpPr>
        <p:spPr>
          <a:xfrm>
            <a:off x="10415851" y="1286782"/>
            <a:ext cx="304400" cy="178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9687D78-1D3C-476A-BE45-04C67111205C}"/>
              </a:ext>
            </a:extLst>
          </p:cNvPr>
          <p:cNvCxnSpPr>
            <a:cxnSpLocks/>
            <a:stCxn id="40" idx="0"/>
            <a:endCxn id="42" idx="4"/>
          </p:cNvCxnSpPr>
          <p:nvPr/>
        </p:nvCxnSpPr>
        <p:spPr>
          <a:xfrm flipV="1">
            <a:off x="10568051" y="1175915"/>
            <a:ext cx="0" cy="1108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DEC945F-1521-4FB4-B60D-1E914EC862CC}"/>
              </a:ext>
            </a:extLst>
          </p:cNvPr>
          <p:cNvSpPr/>
          <p:nvPr/>
        </p:nvSpPr>
        <p:spPr>
          <a:xfrm>
            <a:off x="10475922" y="996967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709619-8815-424C-BCD6-E6CE4A34FF54}"/>
              </a:ext>
            </a:extLst>
          </p:cNvPr>
          <p:cNvSpPr/>
          <p:nvPr/>
        </p:nvSpPr>
        <p:spPr>
          <a:xfrm>
            <a:off x="8696896" y="1878505"/>
            <a:ext cx="1223179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374A9D3-33EC-4226-9DFB-CA1ED26A5C51}"/>
              </a:ext>
            </a:extLst>
          </p:cNvPr>
          <p:cNvCxnSpPr>
            <a:cxnSpLocks/>
            <a:stCxn id="49" idx="3"/>
            <a:endCxn id="51" idx="2"/>
          </p:cNvCxnSpPr>
          <p:nvPr/>
        </p:nvCxnSpPr>
        <p:spPr>
          <a:xfrm>
            <a:off x="9920075" y="1968505"/>
            <a:ext cx="15102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37424177-39E6-40B7-BF80-F9880C8A5444}"/>
              </a:ext>
            </a:extLst>
          </p:cNvPr>
          <p:cNvSpPr/>
          <p:nvPr/>
        </p:nvSpPr>
        <p:spPr>
          <a:xfrm>
            <a:off x="10071096" y="187850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DE685E0-72C2-44E3-A46D-3811DDE09358}"/>
              </a:ext>
            </a:extLst>
          </p:cNvPr>
          <p:cNvSpPr/>
          <p:nvPr/>
        </p:nvSpPr>
        <p:spPr>
          <a:xfrm>
            <a:off x="4825239" y="771322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DD6E14-EAD3-415B-82D4-03376384D970}"/>
              </a:ext>
            </a:extLst>
          </p:cNvPr>
          <p:cNvSpPr/>
          <p:nvPr/>
        </p:nvSpPr>
        <p:spPr>
          <a:xfrm>
            <a:off x="8436409" y="732629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1AFC855-62EF-495C-A86E-3F5010BEAC0C}"/>
              </a:ext>
            </a:extLst>
          </p:cNvPr>
          <p:cNvSpPr/>
          <p:nvPr/>
        </p:nvSpPr>
        <p:spPr>
          <a:xfrm>
            <a:off x="10348775" y="3790465"/>
            <a:ext cx="441145" cy="178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58835AC-D771-4808-8AFB-DF3BE18126C9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10568051" y="3969413"/>
            <a:ext cx="1297" cy="806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1F5EDA61-3F4E-475B-BA0F-1012F8E05F07}"/>
              </a:ext>
            </a:extLst>
          </p:cNvPr>
          <p:cNvSpPr/>
          <p:nvPr/>
        </p:nvSpPr>
        <p:spPr>
          <a:xfrm>
            <a:off x="10475922" y="4050046"/>
            <a:ext cx="184258" cy="178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3761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1562</Words>
  <Application>Microsoft Office PowerPoint</Application>
  <PresentationFormat>와이드스크린</PresentationFormat>
  <Paragraphs>335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맑은 고딕</vt:lpstr>
      <vt:lpstr>Arial</vt:lpstr>
      <vt:lpstr>Office 테마</vt:lpstr>
      <vt:lpstr>엑셀의 ‘피벗 테이블’에 대한 Conceptual model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125</cp:revision>
  <dcterms:created xsi:type="dcterms:W3CDTF">2017-11-25T12:03:09Z</dcterms:created>
  <dcterms:modified xsi:type="dcterms:W3CDTF">2017-11-26T16:55:52Z</dcterms:modified>
</cp:coreProperties>
</file>