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5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72A"/>
    <a:srgbClr val="FFFFFF"/>
    <a:srgbClr val="22744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DAA94-3F57-4C36-A3AE-3F5130477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2F39E5-DEB7-4BD7-A551-33524F44F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C1BFD-1157-47C0-A0DC-316693C7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C68BA0-2082-4D8A-8334-1981AE2BC68E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1F809-BD83-4503-A340-50E8A265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E1D6E-6E45-4DBD-84C9-1A57138A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C928E-8454-4CDD-97B4-8E87E8E86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7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9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81518" y="284164"/>
            <a:ext cx="11628967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1147233" y="2955925"/>
            <a:ext cx="10170584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31634" y="2117726"/>
            <a:ext cx="10396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970327" y="1954213"/>
            <a:ext cx="103632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5847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125A1B-6BAD-44DF-AE32-4ED6995F9088}"/>
              </a:ext>
            </a:extLst>
          </p:cNvPr>
          <p:cNvSpPr/>
          <p:nvPr userDrawn="1"/>
        </p:nvSpPr>
        <p:spPr>
          <a:xfrm>
            <a:off x="0" y="-1"/>
            <a:ext cx="12192000" cy="360000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DF98FB-DC2A-4B00-9D53-0B0100028D00}"/>
              </a:ext>
            </a:extLst>
          </p:cNvPr>
          <p:cNvSpPr/>
          <p:nvPr userDrawn="1"/>
        </p:nvSpPr>
        <p:spPr>
          <a:xfrm>
            <a:off x="0" y="359999"/>
            <a:ext cx="12192000" cy="33691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실행 단추: 홈으로 이동 16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C3F6323E-2E91-48C8-B9D9-052833B3DEF5}"/>
              </a:ext>
            </a:extLst>
          </p:cNvPr>
          <p:cNvSpPr/>
          <p:nvPr userDrawn="1"/>
        </p:nvSpPr>
        <p:spPr>
          <a:xfrm>
            <a:off x="11146971" y="-1"/>
            <a:ext cx="348343" cy="170588"/>
          </a:xfrm>
          <a:prstGeom prst="actionButtonHo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51745" y="1871530"/>
            <a:ext cx="7772400" cy="1099746"/>
          </a:xfrm>
        </p:spPr>
        <p:txBody>
          <a:bodyPr/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와 </a:t>
            </a:r>
            <a:r>
              <a:rPr lang="en-US" altLang="ko-KR" dirty="0"/>
              <a:t>Security </a:t>
            </a:r>
            <a:r>
              <a:rPr lang="ko-KR" altLang="en-US" dirty="0"/>
              <a:t>의 관계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사례 기반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6096000" y="3218448"/>
            <a:ext cx="3886200" cy="101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학과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컴퓨터과학과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201511054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임현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3640072" y="5055577"/>
            <a:ext cx="4911859" cy="143922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+mj-ea"/>
                <a:ea typeface="+mj-ea"/>
              </a:rPr>
              <a:t>제출 기한</a:t>
            </a:r>
            <a:r>
              <a:rPr lang="en-US" altLang="ko-KR" b="1" dirty="0">
                <a:latin typeface="+mj-ea"/>
                <a:ea typeface="+mj-ea"/>
              </a:rPr>
              <a:t>: </a:t>
            </a:r>
            <a:r>
              <a:rPr lang="en-US" altLang="ko-KR" b="1" u="sng" dirty="0">
                <a:latin typeface="+mj-ea"/>
                <a:ea typeface="+mj-ea"/>
              </a:rPr>
              <a:t>12</a:t>
            </a:r>
            <a:r>
              <a:rPr lang="ko-KR" altLang="en-US" b="1" u="sng" dirty="0">
                <a:latin typeface="+mj-ea"/>
                <a:ea typeface="+mj-ea"/>
              </a:rPr>
              <a:t>월 </a:t>
            </a:r>
            <a:r>
              <a:rPr lang="en-US" altLang="ko-KR" b="1" u="sng" dirty="0">
                <a:latin typeface="+mj-ea"/>
                <a:ea typeface="+mj-ea"/>
              </a:rPr>
              <a:t>11</a:t>
            </a:r>
            <a:r>
              <a:rPr lang="ko-KR" altLang="en-US" b="1" u="sng" dirty="0">
                <a:latin typeface="+mj-ea"/>
                <a:ea typeface="+mj-ea"/>
              </a:rPr>
              <a:t>일</a:t>
            </a:r>
            <a:r>
              <a:rPr lang="en-US" altLang="ko-KR" b="1" u="sng" dirty="0">
                <a:latin typeface="+mj-ea"/>
                <a:ea typeface="+mj-ea"/>
              </a:rPr>
              <a:t>, </a:t>
            </a:r>
            <a:r>
              <a:rPr lang="ko-KR" altLang="en-US" b="1" u="sng" dirty="0">
                <a:latin typeface="+mj-ea"/>
                <a:ea typeface="+mj-ea"/>
              </a:rPr>
              <a:t>월요일 수업 전</a:t>
            </a:r>
            <a:r>
              <a:rPr lang="en-US" altLang="ko-KR" b="1" u="sng" dirty="0">
                <a:latin typeface="+mj-ea"/>
                <a:ea typeface="+mj-ea"/>
              </a:rPr>
              <a:t>(3</a:t>
            </a:r>
            <a:r>
              <a:rPr lang="ko-KR" altLang="en-US" b="1" u="sng" dirty="0">
                <a:latin typeface="+mj-ea"/>
                <a:ea typeface="+mj-ea"/>
              </a:rPr>
              <a:t>시</a:t>
            </a:r>
            <a:r>
              <a:rPr lang="en-US" altLang="ko-KR" b="1" u="sng" dirty="0">
                <a:latin typeface="+mj-ea"/>
                <a:ea typeface="+mj-ea"/>
              </a:rPr>
              <a:t>)</a:t>
            </a:r>
            <a:r>
              <a:rPr lang="ko-KR" altLang="en-US" b="1" dirty="0">
                <a:latin typeface="+mj-ea"/>
                <a:ea typeface="+mj-ea"/>
              </a:rPr>
              <a:t>까지</a:t>
            </a:r>
            <a:endParaRPr lang="en-US" altLang="ko-KR" b="1" dirty="0">
              <a:latin typeface="+mj-ea"/>
              <a:ea typeface="+mj-ea"/>
            </a:endParaRPr>
          </a:p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>
                <a:latin typeface="+mj-ea"/>
                <a:ea typeface="+mj-ea"/>
              </a:rPr>
              <a:t>제출 경로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  <a:r>
              <a:rPr lang="en-US" altLang="ko-KR" b="1" dirty="0">
                <a:latin typeface="+mj-ea"/>
                <a:ea typeface="+mj-ea"/>
              </a:rPr>
              <a:t>E-campus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+mj-ea"/>
                <a:ea typeface="+mj-ea"/>
              </a:rPr>
              <a:t>파일 명</a:t>
            </a:r>
            <a:r>
              <a:rPr lang="en-US" altLang="ko-KR" b="1" dirty="0">
                <a:latin typeface="+mj-ea"/>
                <a:ea typeface="+mj-ea"/>
              </a:rPr>
              <a:t>: </a:t>
            </a:r>
            <a:r>
              <a:rPr lang="en-US" altLang="ko-KR" b="1" dirty="0" err="1">
                <a:latin typeface="+mj-ea"/>
                <a:ea typeface="+mj-ea"/>
              </a:rPr>
              <a:t>HCI_SafetyNSecurity</a:t>
            </a:r>
            <a:r>
              <a:rPr lang="en-US" altLang="ko-KR" b="1" dirty="0">
                <a:latin typeface="+mj-ea"/>
                <a:ea typeface="+mj-ea"/>
              </a:rPr>
              <a:t>_</a:t>
            </a:r>
            <a:r>
              <a:rPr lang="ko-KR" altLang="en-US" b="1" dirty="0">
                <a:latin typeface="+mj-ea"/>
                <a:ea typeface="+mj-ea"/>
              </a:rPr>
              <a:t>임현</a:t>
            </a:r>
            <a:r>
              <a:rPr lang="en-US" altLang="ko-KR" b="1" dirty="0">
                <a:latin typeface="+mj-ea"/>
                <a:ea typeface="+mj-ea"/>
              </a:rPr>
              <a:t>.pptx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381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15321A7F-1C20-4E75-8EE9-64ABEAE34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386" y="1233917"/>
            <a:ext cx="1080000" cy="1080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B2AD0A8-8510-4B8F-9244-0266AD45302B}"/>
              </a:ext>
            </a:extLst>
          </p:cNvPr>
          <p:cNvSpPr/>
          <p:nvPr/>
        </p:nvSpPr>
        <p:spPr>
          <a:xfrm>
            <a:off x="0" y="358359"/>
            <a:ext cx="20624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Safety</a:t>
            </a:r>
            <a:r>
              <a:rPr lang="ko-KR" altLang="en-US" sz="1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</a:t>
            </a:r>
            <a:r>
              <a:rPr lang="en-US" altLang="ko-KR" sz="1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018322-B856-4214-99E8-E0D095F3ED46}"/>
              </a:ext>
            </a:extLst>
          </p:cNvPr>
          <p:cNvSpPr/>
          <p:nvPr/>
        </p:nvSpPr>
        <p:spPr>
          <a:xfrm>
            <a:off x="427838" y="1233917"/>
            <a:ext cx="20842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안전</a:t>
            </a:r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Safety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6426D-17A4-4111-873B-1096691C0C45}"/>
              </a:ext>
            </a:extLst>
          </p:cNvPr>
          <p:cNvSpPr txBox="1"/>
          <p:nvPr/>
        </p:nvSpPr>
        <p:spPr>
          <a:xfrm>
            <a:off x="427838" y="2482645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위험이 생기거나 사고가 날 염려가 없는 상태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1428CA-2B21-4EA9-A874-086FE2284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62" y="1237755"/>
            <a:ext cx="1080000" cy="1080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ED9408-BF68-49D2-8EF7-759B58E363EB}"/>
              </a:ext>
            </a:extLst>
          </p:cNvPr>
          <p:cNvCxnSpPr>
            <a:cxnSpLocks/>
          </p:cNvCxnSpPr>
          <p:nvPr/>
        </p:nvCxnSpPr>
        <p:spPr>
          <a:xfrm>
            <a:off x="6096000" y="696913"/>
            <a:ext cx="0" cy="61610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AFE60B-2EAD-4768-A27C-6244194F43AF}"/>
              </a:ext>
            </a:extLst>
          </p:cNvPr>
          <p:cNvSpPr/>
          <p:nvPr/>
        </p:nvSpPr>
        <p:spPr>
          <a:xfrm>
            <a:off x="6523838" y="1233917"/>
            <a:ext cx="22509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보안</a:t>
            </a:r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4AC403-30EF-4B3D-B302-FDD9EEE87673}"/>
              </a:ext>
            </a:extLst>
          </p:cNvPr>
          <p:cNvSpPr txBox="1"/>
          <p:nvPr/>
        </p:nvSpPr>
        <p:spPr>
          <a:xfrm>
            <a:off x="6523838" y="2478807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위험이나 손실로부터 보호 받는 상태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B57D60-8307-43B4-A8F6-8ABB102516BB}"/>
              </a:ext>
            </a:extLst>
          </p:cNvPr>
          <p:cNvSpPr txBox="1"/>
          <p:nvPr/>
        </p:nvSpPr>
        <p:spPr>
          <a:xfrm>
            <a:off x="837996" y="2848139"/>
            <a:ext cx="3007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예시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자물쇠가 잠겨져 있는 금고의 상태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75B1D9-A6C8-4C4E-A490-04308A552F7C}"/>
              </a:ext>
            </a:extLst>
          </p:cNvPr>
          <p:cNvSpPr txBox="1"/>
          <p:nvPr/>
        </p:nvSpPr>
        <p:spPr>
          <a:xfrm>
            <a:off x="6933996" y="2848139"/>
            <a:ext cx="2491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예시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금고를 자물쇠로 잠그는 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1D1D6B-40B1-42A2-B37F-86A20835DEB6}"/>
              </a:ext>
            </a:extLst>
          </p:cNvPr>
          <p:cNvSpPr txBox="1"/>
          <p:nvPr/>
        </p:nvSpPr>
        <p:spPr>
          <a:xfrm>
            <a:off x="427838" y="3593890"/>
            <a:ext cx="4605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위험이 생기더라도 </a:t>
            </a:r>
            <a:r>
              <a:rPr lang="ko-KR" altLang="en-US" sz="1600" dirty="0" err="1"/>
              <a:t>위해를</a:t>
            </a:r>
            <a:r>
              <a:rPr lang="ko-KR" altLang="en-US" sz="1600" dirty="0"/>
              <a:t> 받는 일이 없도록 대책이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그런 사실이 확인된 상태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아무리 노력해도 막을 수 없는 사고는 막을 수 없지만</a:t>
            </a:r>
            <a:r>
              <a:rPr lang="en-US" altLang="ko-KR" sz="1600" dirty="0"/>
              <a:t>, </a:t>
            </a:r>
            <a:r>
              <a:rPr lang="ko-KR" altLang="en-US" sz="1600" dirty="0"/>
              <a:t>그런 사고에 대한 대책은 있어야 하는 것이 안전한 상태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EC970-F625-43AB-A2DA-8F85992829B4}"/>
              </a:ext>
            </a:extLst>
          </p:cNvPr>
          <p:cNvSpPr txBox="1"/>
          <p:nvPr/>
        </p:nvSpPr>
        <p:spPr>
          <a:xfrm>
            <a:off x="6523838" y="3593890"/>
            <a:ext cx="4683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안전하지 않은 것을 안전하게 해야함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피해 발생의 원인이 </a:t>
            </a:r>
            <a:r>
              <a:rPr lang="en-US" altLang="ko-KR" sz="1600" dirty="0"/>
              <a:t>‘</a:t>
            </a:r>
            <a:r>
              <a:rPr lang="ko-KR" altLang="en-US" sz="1600" dirty="0"/>
              <a:t>인간의 행위</a:t>
            </a:r>
            <a:r>
              <a:rPr lang="en-US" altLang="ko-KR" sz="1600" dirty="0"/>
              <a:t>’ </a:t>
            </a:r>
            <a:r>
              <a:rPr lang="ko-KR" altLang="en-US" sz="1600" dirty="0"/>
              <a:t>라는 점이 안전이라는 개념과 구분</a:t>
            </a:r>
          </a:p>
        </p:txBody>
      </p:sp>
    </p:spTree>
    <p:extLst>
      <p:ext uri="{BB962C8B-B14F-4D97-AF65-F5344CB8AC3E}">
        <p14:creationId xmlns:p14="http://schemas.microsoft.com/office/powerpoint/2010/main" val="154749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B2AD0A8-8510-4B8F-9244-0266AD45302B}"/>
              </a:ext>
            </a:extLst>
          </p:cNvPr>
          <p:cNvSpPr/>
          <p:nvPr/>
        </p:nvSpPr>
        <p:spPr>
          <a:xfrm>
            <a:off x="0" y="369500"/>
            <a:ext cx="129394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과거 사례</a:t>
            </a:r>
            <a:endParaRPr lang="en-US" altLang="ko-KR" sz="1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A5CCA-A963-481E-81CA-0F485BCEB02A}"/>
              </a:ext>
            </a:extLst>
          </p:cNvPr>
          <p:cNvSpPr txBox="1"/>
          <p:nvPr/>
        </p:nvSpPr>
        <p:spPr>
          <a:xfrm>
            <a:off x="174192" y="1503997"/>
            <a:ext cx="7920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"</a:t>
            </a:r>
            <a:r>
              <a:rPr lang="ko-KR" altLang="en-US" sz="1050" b="1" dirty="0"/>
              <a:t>휴가철 장거리 여행시 특히 챙겨야</a:t>
            </a:r>
            <a:r>
              <a:rPr lang="en-US" altLang="ko-KR" sz="1050" b="1" dirty="0"/>
              <a:t>"</a:t>
            </a:r>
          </a:p>
          <a:p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구례</a:t>
            </a:r>
            <a:r>
              <a:rPr lang="en-US" altLang="ko-KR" sz="1050" dirty="0"/>
              <a:t>=</a:t>
            </a:r>
            <a:r>
              <a:rPr lang="ko-KR" altLang="en-US" sz="1050" dirty="0"/>
              <a:t>연합뉴스</a:t>
            </a:r>
            <a:r>
              <a:rPr lang="en-US" altLang="ko-KR" sz="1050" dirty="0"/>
              <a:t>) </a:t>
            </a:r>
            <a:r>
              <a:rPr lang="ko-KR" altLang="en-US" sz="1050" dirty="0"/>
              <a:t>손상원 기자 </a:t>
            </a:r>
            <a:r>
              <a:rPr lang="en-US" altLang="ko-KR" sz="1050" dirty="0"/>
              <a:t>= </a:t>
            </a:r>
            <a:r>
              <a:rPr lang="ko-KR" altLang="en-US" sz="1100" b="1" u="sng" dirty="0"/>
              <a:t>안전벨트와 </a:t>
            </a:r>
            <a:r>
              <a:rPr lang="ko-KR" altLang="en-US" sz="1100" b="1" u="sng" dirty="0" err="1"/>
              <a:t>카시트가</a:t>
            </a:r>
            <a:r>
              <a:rPr lang="ko-KR" altLang="en-US" sz="1100" b="1" u="sng" dirty="0"/>
              <a:t> 휴가철 가족여행객의 큰 불행을 막았다</a:t>
            </a:r>
            <a:r>
              <a:rPr lang="en-US" altLang="ko-KR" sz="1100" b="1" u="sng" dirty="0"/>
              <a:t>.</a:t>
            </a:r>
            <a:endParaRPr lang="en-US" altLang="ko-KR" sz="1050" b="1" u="sng" dirty="0"/>
          </a:p>
          <a:p>
            <a:endParaRPr lang="en-US" altLang="ko-KR" sz="1050" dirty="0"/>
          </a:p>
          <a:p>
            <a:r>
              <a:rPr lang="en-US" altLang="ko-KR" sz="1050" dirty="0"/>
              <a:t>1</a:t>
            </a:r>
            <a:r>
              <a:rPr lang="ko-KR" altLang="en-US" sz="1050" dirty="0"/>
              <a:t>일 전남지방경찰청 고속도로순찰대에 따르면 지난달 </a:t>
            </a:r>
            <a:r>
              <a:rPr lang="en-US" altLang="ko-KR" sz="1050" dirty="0"/>
              <a:t>31</a:t>
            </a:r>
            <a:r>
              <a:rPr lang="ko-KR" altLang="en-US" sz="1050" dirty="0"/>
              <a:t>일 오후 </a:t>
            </a:r>
            <a:r>
              <a:rPr lang="en-US" altLang="ko-KR" sz="1050" dirty="0"/>
              <a:t>7</a:t>
            </a:r>
            <a:r>
              <a:rPr lang="ko-KR" altLang="en-US" sz="1050" dirty="0"/>
              <a:t>시 </a:t>
            </a:r>
            <a:r>
              <a:rPr lang="en-US" altLang="ko-KR" sz="1050" dirty="0"/>
              <a:t>35</a:t>
            </a:r>
            <a:r>
              <a:rPr lang="ko-KR" altLang="en-US" sz="1050" dirty="0"/>
              <a:t>분께 전남 구례군 </a:t>
            </a:r>
            <a:r>
              <a:rPr lang="ko-KR" altLang="en-US" sz="1050" dirty="0" err="1"/>
              <a:t>산동면</a:t>
            </a:r>
            <a:r>
              <a:rPr lang="ko-KR" altLang="en-US" sz="1050" dirty="0"/>
              <a:t> 순천</a:t>
            </a:r>
            <a:r>
              <a:rPr lang="en-US" altLang="ko-KR" sz="1050" dirty="0"/>
              <a:t>-</a:t>
            </a:r>
            <a:r>
              <a:rPr lang="ko-KR" altLang="en-US" sz="1050" dirty="0"/>
              <a:t>완주 고속도로 완주방향 </a:t>
            </a:r>
            <a:r>
              <a:rPr lang="en-US" altLang="ko-KR" sz="1050" dirty="0"/>
              <a:t>41㎞(</a:t>
            </a:r>
            <a:r>
              <a:rPr lang="ko-KR" altLang="en-US" sz="1050" dirty="0"/>
              <a:t>순천 기점</a:t>
            </a:r>
            <a:r>
              <a:rPr lang="en-US" altLang="ko-KR" sz="1050" dirty="0"/>
              <a:t>) </a:t>
            </a:r>
            <a:r>
              <a:rPr lang="ko-KR" altLang="en-US" sz="1050" dirty="0"/>
              <a:t>지점에서 차량 </a:t>
            </a:r>
            <a:r>
              <a:rPr lang="en-US" altLang="ko-KR" sz="1050" dirty="0"/>
              <a:t>2</a:t>
            </a:r>
            <a:r>
              <a:rPr lang="ko-KR" altLang="en-US" sz="1050" dirty="0"/>
              <a:t>대가 충돌했다는 신고가 상황실에 접수됐다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출동하던 경찰관들은 </a:t>
            </a:r>
            <a:r>
              <a:rPr lang="en-US" altLang="ko-KR" sz="1050" dirty="0"/>
              <a:t>"</a:t>
            </a:r>
            <a:r>
              <a:rPr lang="ko-KR" altLang="en-US" sz="1050" dirty="0"/>
              <a:t>승용차가 도로를 이탈해 전복했고 어린이들도 타고 있다</a:t>
            </a:r>
            <a:r>
              <a:rPr lang="en-US" altLang="ko-KR" sz="1050" dirty="0"/>
              <a:t>"</a:t>
            </a:r>
            <a:r>
              <a:rPr lang="ko-KR" altLang="en-US" sz="1050" dirty="0"/>
              <a:t>는 연락을 받고 큰 인명피해를 직감했다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고속도로순찰대장은 부상자를 대형 병원으로 옮길 상황에 대비해 헬기가 출동할 수 있도록 전남</a:t>
            </a:r>
            <a:r>
              <a:rPr lang="en-US" altLang="ko-KR" sz="1050" dirty="0"/>
              <a:t>·</a:t>
            </a:r>
            <a:r>
              <a:rPr lang="ko-KR" altLang="en-US" sz="1050" dirty="0"/>
              <a:t>북 </a:t>
            </a:r>
            <a:r>
              <a:rPr lang="en-US" altLang="ko-KR" sz="1050" dirty="0"/>
              <a:t>119</a:t>
            </a:r>
            <a:r>
              <a:rPr lang="ko-KR" altLang="en-US" sz="1050" dirty="0"/>
              <a:t>와 협의했다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옅은 안개 때문에 어렵다는 말을 들은 대장은 경기 지역의 헬기라도 요청하고 싶어 </a:t>
            </a:r>
            <a:r>
              <a:rPr lang="ko-KR" altLang="en-US" sz="1050" dirty="0" err="1"/>
              <a:t>석해균</a:t>
            </a:r>
            <a:r>
              <a:rPr lang="ko-KR" altLang="en-US" sz="1050" dirty="0"/>
              <a:t> 전 </a:t>
            </a:r>
            <a:r>
              <a:rPr lang="ko-KR" altLang="en-US" sz="1050" dirty="0" err="1"/>
              <a:t>삼호주얼리호</a:t>
            </a:r>
            <a:r>
              <a:rPr lang="ko-KR" altLang="en-US" sz="1050" dirty="0"/>
              <a:t> 선장을 치료한 </a:t>
            </a:r>
            <a:r>
              <a:rPr lang="ko-KR" altLang="en-US" sz="1050" dirty="0" err="1"/>
              <a:t>이국종</a:t>
            </a:r>
            <a:r>
              <a:rPr lang="ko-KR" altLang="en-US" sz="1050" dirty="0"/>
              <a:t> 아주대 교수에게 </a:t>
            </a:r>
            <a:r>
              <a:rPr lang="en-US" altLang="ko-KR" sz="1050" dirty="0"/>
              <a:t>'SOS'</a:t>
            </a:r>
            <a:r>
              <a:rPr lang="ko-KR" altLang="en-US" sz="1050" dirty="0"/>
              <a:t>를 보내기도 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순찰차가 현장에 도착했을 때 승용차에 탄 가족 </a:t>
            </a:r>
            <a:r>
              <a:rPr lang="en-US" altLang="ko-KR" sz="1050" dirty="0"/>
              <a:t>4</a:t>
            </a:r>
            <a:r>
              <a:rPr lang="ko-KR" altLang="en-US" sz="1050" dirty="0"/>
              <a:t>명과 화물차 운전자 등 </a:t>
            </a:r>
            <a:r>
              <a:rPr lang="en-US" altLang="ko-KR" sz="1050" dirty="0"/>
              <a:t>5</a:t>
            </a:r>
            <a:r>
              <a:rPr lang="ko-KR" altLang="en-US" sz="1050" dirty="0"/>
              <a:t>명은 이미 전북 남원의료원으로 옮겨지고 없었다</a:t>
            </a:r>
            <a:r>
              <a:rPr lang="en-US" altLang="ko-KR" sz="105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2B324F-AA0D-4C53-8AC9-D07ED02470B3}"/>
              </a:ext>
            </a:extLst>
          </p:cNvPr>
          <p:cNvSpPr/>
          <p:nvPr/>
        </p:nvSpPr>
        <p:spPr>
          <a:xfrm>
            <a:off x="646972" y="974053"/>
            <a:ext cx="55627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가족 여행 대참사 막은 안전벨트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카시트의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위력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DBB4AF-0379-44F3-99E2-EDABDF0A9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92" y="1503997"/>
            <a:ext cx="3612040" cy="21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A65DBA-CE23-4FF2-B73A-97359ED98C3A}"/>
              </a:ext>
            </a:extLst>
          </p:cNvPr>
          <p:cNvSpPr txBox="1"/>
          <p:nvPr/>
        </p:nvSpPr>
        <p:spPr>
          <a:xfrm>
            <a:off x="174192" y="4027765"/>
            <a:ext cx="11532040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부랴부랴 병원 응급실로 발길을 돌린 경찰관들은 눈앞에 펼쳐진 </a:t>
            </a:r>
            <a:r>
              <a:rPr lang="en-US" altLang="ko-KR" sz="1050" dirty="0"/>
              <a:t>'</a:t>
            </a:r>
            <a:r>
              <a:rPr lang="ko-KR" altLang="en-US" sz="1050" dirty="0"/>
              <a:t>반전</a:t>
            </a:r>
            <a:r>
              <a:rPr lang="en-US" altLang="ko-KR" sz="1050" dirty="0"/>
              <a:t>'</a:t>
            </a:r>
            <a:r>
              <a:rPr lang="ko-KR" altLang="en-US" sz="1050" dirty="0"/>
              <a:t>에 안도의 한숨을 내쉬었다</a:t>
            </a:r>
            <a:r>
              <a:rPr lang="en-US" altLang="ko-KR" sz="1050" dirty="0"/>
              <a:t>. </a:t>
            </a:r>
          </a:p>
          <a:p>
            <a:endParaRPr lang="en-US" altLang="ko-KR" sz="1050" dirty="0"/>
          </a:p>
          <a:p>
            <a:r>
              <a:rPr lang="ko-KR" altLang="en-US" sz="1050" dirty="0"/>
              <a:t>분주할 것으로 예상했던 의료진은 매우 차분했고 승용차에 탄 어머니</a:t>
            </a:r>
            <a:r>
              <a:rPr lang="en-US" altLang="ko-KR" sz="1050" dirty="0"/>
              <a:t>(37)</a:t>
            </a:r>
            <a:r>
              <a:rPr lang="ko-KR" altLang="en-US" sz="1050" dirty="0"/>
              <a:t>는 이마와 어깨에 피를 흘렸지만 비교적 양호한 상태로 병상에 누워있었다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아버지</a:t>
            </a:r>
            <a:r>
              <a:rPr lang="en-US" altLang="ko-KR" sz="1050" dirty="0"/>
              <a:t>(37)</a:t>
            </a:r>
            <a:r>
              <a:rPr lang="ko-KR" altLang="en-US" sz="1050" dirty="0"/>
              <a:t>가 </a:t>
            </a:r>
            <a:r>
              <a:rPr lang="en-US" altLang="ko-KR" sz="1050" dirty="0"/>
              <a:t>CT</a:t>
            </a:r>
            <a:r>
              <a:rPr lang="ko-KR" altLang="en-US" sz="1050" dirty="0"/>
              <a:t>촬영하러 간 사이 </a:t>
            </a:r>
            <a:r>
              <a:rPr lang="en-US" altLang="ko-KR" sz="1050" dirty="0"/>
              <a:t>4</a:t>
            </a:r>
            <a:r>
              <a:rPr lang="ko-KR" altLang="en-US" sz="1050" dirty="0" err="1"/>
              <a:t>살된</a:t>
            </a:r>
            <a:r>
              <a:rPr lang="ko-KR" altLang="en-US" sz="1050" dirty="0"/>
              <a:t> 딸은 어머니 옆에서 맑은 눈을 깜빡이고 </a:t>
            </a:r>
            <a:r>
              <a:rPr lang="en-US" altLang="ko-KR" sz="1050" dirty="0"/>
              <a:t>8</a:t>
            </a:r>
            <a:r>
              <a:rPr lang="ko-KR" altLang="en-US" sz="1050" dirty="0" err="1"/>
              <a:t>개월된</a:t>
            </a:r>
            <a:r>
              <a:rPr lang="ko-KR" altLang="en-US" sz="1050" dirty="0"/>
              <a:t> 딸은 의사의 품에서 잠들어 있었다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전주에서 사는 이들 가족은 여수 엑스포장을 관람한 뒤 돌아가는 길이었다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100" b="1" u="sng" dirty="0"/>
              <a:t>아버지는 운전석</a:t>
            </a:r>
            <a:r>
              <a:rPr lang="en-US" altLang="ko-KR" sz="1100" b="1" u="sng" dirty="0"/>
              <a:t>, </a:t>
            </a:r>
            <a:r>
              <a:rPr lang="ko-KR" altLang="en-US" sz="1100" b="1" u="sng" dirty="0"/>
              <a:t>어머니는 뒷좌석에 앉아 안전벨트를 맸고 큰딸은 조수석 </a:t>
            </a:r>
            <a:r>
              <a:rPr lang="ko-KR" altLang="en-US" sz="1100" b="1" u="sng" dirty="0" err="1"/>
              <a:t>카시트</a:t>
            </a:r>
            <a:r>
              <a:rPr lang="en-US" altLang="ko-KR" sz="1100" b="1" u="sng" dirty="0"/>
              <a:t>, </a:t>
            </a:r>
            <a:r>
              <a:rPr lang="ko-KR" altLang="en-US" sz="1100" b="1" u="sng" dirty="0"/>
              <a:t>작은딸은 뒷좌석 </a:t>
            </a:r>
            <a:r>
              <a:rPr lang="ko-KR" altLang="en-US" sz="1100" b="1" u="sng" dirty="0" err="1"/>
              <a:t>카시트에</a:t>
            </a:r>
            <a:r>
              <a:rPr lang="ko-KR" altLang="en-US" sz="1100" b="1" u="sng" dirty="0"/>
              <a:t> 타 큰 화를 면할 수 있었다고 경찰은 전했다</a:t>
            </a:r>
            <a:r>
              <a:rPr lang="en-US" altLang="ko-KR" sz="1100" b="1" u="sng" dirty="0"/>
              <a:t>.</a:t>
            </a:r>
            <a:endParaRPr lang="en-US" altLang="ko-KR" sz="1050" b="1" u="sng" dirty="0"/>
          </a:p>
          <a:p>
            <a:endParaRPr lang="en-US" altLang="ko-KR" sz="1050" dirty="0"/>
          </a:p>
          <a:p>
            <a:r>
              <a:rPr lang="ko-KR" altLang="en-US" sz="1100" b="1" u="sng" dirty="0" err="1"/>
              <a:t>문숙호</a:t>
            </a:r>
            <a:r>
              <a:rPr lang="ko-KR" altLang="en-US" sz="1100" b="1" u="sng" dirty="0"/>
              <a:t> 전남경찰청 고속도로순찰대장은 </a:t>
            </a:r>
            <a:r>
              <a:rPr lang="en-US" altLang="ko-KR" sz="1100" b="1" u="sng" dirty="0"/>
              <a:t>"</a:t>
            </a:r>
            <a:r>
              <a:rPr lang="ko-KR" altLang="en-US" sz="1100" b="1" u="sng" dirty="0"/>
              <a:t>심하게 파손된 차량 상태로 미뤄 안전장구가 없었다면 차에서 </a:t>
            </a:r>
            <a:r>
              <a:rPr lang="ko-KR" altLang="en-US" sz="1100" b="1" u="sng" dirty="0" err="1"/>
              <a:t>튕겨나가</a:t>
            </a:r>
            <a:r>
              <a:rPr lang="ko-KR" altLang="en-US" sz="1100" b="1" u="sng" dirty="0"/>
              <a:t> 큰 화를 당했을 것</a:t>
            </a:r>
            <a:r>
              <a:rPr lang="en-US" altLang="ko-KR" sz="1100" b="1" u="sng" dirty="0"/>
              <a:t>"</a:t>
            </a:r>
            <a:r>
              <a:rPr lang="ko-KR" altLang="en-US" sz="1100" b="1" u="sng" dirty="0"/>
              <a:t>이라며 </a:t>
            </a:r>
            <a:r>
              <a:rPr lang="en-US" altLang="ko-KR" sz="1100" b="1" u="sng" dirty="0"/>
              <a:t>"</a:t>
            </a:r>
            <a:r>
              <a:rPr lang="ko-KR" altLang="en-US" sz="1100" b="1" u="sng" dirty="0"/>
              <a:t>휴가철 여행 때는 아이들을 반드시 </a:t>
            </a:r>
            <a:r>
              <a:rPr lang="ko-KR" altLang="en-US" sz="1100" b="1" u="sng" dirty="0" err="1"/>
              <a:t>카시트에</a:t>
            </a:r>
            <a:r>
              <a:rPr lang="ko-KR" altLang="en-US" sz="1100" b="1" u="sng" dirty="0"/>
              <a:t> 태우고 앞좌석은 물론 뒷좌석에 앉은 어른들도 안전벨트를 꼭 매야 한다</a:t>
            </a:r>
            <a:r>
              <a:rPr lang="en-US" altLang="ko-KR" sz="1100" b="1" u="sng" dirty="0"/>
              <a:t>"</a:t>
            </a:r>
            <a:r>
              <a:rPr lang="ko-KR" altLang="en-US" sz="1100" b="1" u="sng" dirty="0"/>
              <a:t>고 강조했다</a:t>
            </a:r>
            <a:r>
              <a:rPr lang="en-US" altLang="ko-KR" sz="1100" b="1" u="sng" dirty="0"/>
              <a:t>.</a:t>
            </a:r>
          </a:p>
          <a:p>
            <a:endParaRPr lang="en-US" altLang="ko-KR" sz="1050" b="1" dirty="0"/>
          </a:p>
          <a:p>
            <a:r>
              <a:rPr lang="ko-KR" altLang="en-US" sz="1050" i="1" dirty="0">
                <a:solidFill>
                  <a:schemeClr val="bg1">
                    <a:lumMod val="50000"/>
                  </a:schemeClr>
                </a:solidFill>
              </a:rPr>
              <a:t>출처 </a:t>
            </a:r>
            <a:r>
              <a:rPr lang="en-US" altLang="ko-KR" sz="1050" i="1" dirty="0">
                <a:solidFill>
                  <a:schemeClr val="bg1">
                    <a:lumMod val="50000"/>
                  </a:schemeClr>
                </a:solidFill>
              </a:rPr>
              <a:t>: http://news.naver.com/main/read.nhn?mode=LSD&amp;mid=sec&amp;sid1=001&amp;oid=001&amp;aid=0006405617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0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14E4C9A-9322-482D-B681-CB83F34F6925}"/>
              </a:ext>
            </a:extLst>
          </p:cNvPr>
          <p:cNvSpPr/>
          <p:nvPr/>
        </p:nvSpPr>
        <p:spPr>
          <a:xfrm>
            <a:off x="0" y="1144282"/>
            <a:ext cx="12192000" cy="696885"/>
          </a:xfrm>
          <a:prstGeom prst="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2AD0A8-8510-4B8F-9244-0266AD45302B}"/>
              </a:ext>
            </a:extLst>
          </p:cNvPr>
          <p:cNvSpPr/>
          <p:nvPr/>
        </p:nvSpPr>
        <p:spPr>
          <a:xfrm>
            <a:off x="0" y="369500"/>
            <a:ext cx="316054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사례에서의 </a:t>
            </a:r>
            <a:r>
              <a:rPr lang="en-US" altLang="ko-KR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Safety</a:t>
            </a:r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</a:t>
            </a:r>
            <a:r>
              <a:rPr lang="en-US" altLang="ko-KR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</a:t>
            </a:r>
            <a:endParaRPr lang="en-US" altLang="ko-KR" sz="1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9544DA-2AF3-4CDB-8271-86144C669F26}"/>
              </a:ext>
            </a:extLst>
          </p:cNvPr>
          <p:cNvSpPr/>
          <p:nvPr/>
        </p:nvSpPr>
        <p:spPr>
          <a:xfrm>
            <a:off x="646972" y="1292834"/>
            <a:ext cx="13003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사례 요약</a:t>
            </a:r>
            <a:endParaRPr lang="en-US" altLang="ko-K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DB0B7-5729-4108-92C2-BEF2B55950EB}"/>
              </a:ext>
            </a:extLst>
          </p:cNvPr>
          <p:cNvSpPr txBox="1"/>
          <p:nvPr/>
        </p:nvSpPr>
        <p:spPr>
          <a:xfrm>
            <a:off x="2207388" y="1262056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가족여행 중 차량은 심하게 파손 되었지만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가족들은 안전벨트 착용으로 인해 큰 위험을 막음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3EC276-B9C4-433A-B4D6-1598DE668720}"/>
              </a:ext>
            </a:extLst>
          </p:cNvPr>
          <p:cNvSpPr/>
          <p:nvPr/>
        </p:nvSpPr>
        <p:spPr>
          <a:xfrm>
            <a:off x="4332536" y="2277395"/>
            <a:ext cx="35269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사례에서의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Safety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818DC-6302-42B8-97A2-58EB8595158C}"/>
              </a:ext>
            </a:extLst>
          </p:cNvPr>
          <p:cNvSpPr/>
          <p:nvPr/>
        </p:nvSpPr>
        <p:spPr>
          <a:xfrm>
            <a:off x="646972" y="3113733"/>
            <a:ext cx="4320000" cy="218521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F97548-A87A-44E5-8916-D807E147696D}"/>
              </a:ext>
            </a:extLst>
          </p:cNvPr>
          <p:cNvSpPr/>
          <p:nvPr/>
        </p:nvSpPr>
        <p:spPr>
          <a:xfrm>
            <a:off x="7225028" y="3113733"/>
            <a:ext cx="4320000" cy="218521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45E3EA-1D0C-40ED-9D3D-8038FC05E4DF}"/>
              </a:ext>
            </a:extLst>
          </p:cNvPr>
          <p:cNvSpPr/>
          <p:nvPr/>
        </p:nvSpPr>
        <p:spPr>
          <a:xfrm>
            <a:off x="8974498" y="3113733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Safety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0A4430-3F59-40A9-8BAA-6C13EF57AE79}"/>
              </a:ext>
            </a:extLst>
          </p:cNvPr>
          <p:cNvSpPr txBox="1"/>
          <p:nvPr/>
        </p:nvSpPr>
        <p:spPr>
          <a:xfrm>
            <a:off x="646971" y="3483065"/>
            <a:ext cx="432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안전 벨트 착용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사고에 대한 신속하고 정확한 대책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음주 운전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면허 운전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30B00D-36F7-404A-94F3-D818054599E2}"/>
              </a:ext>
            </a:extLst>
          </p:cNvPr>
          <p:cNvSpPr txBox="1"/>
          <p:nvPr/>
        </p:nvSpPr>
        <p:spPr>
          <a:xfrm>
            <a:off x="7225027" y="4035461"/>
            <a:ext cx="43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각종 </a:t>
            </a:r>
            <a:r>
              <a:rPr lang="en-US" altLang="ko-KR" sz="1600" b="1" dirty="0"/>
              <a:t>Security</a:t>
            </a:r>
            <a:r>
              <a:rPr lang="ko-KR" altLang="en-US" sz="1600" b="1" dirty="0"/>
              <a:t>한 상태가 모인 가족들</a:t>
            </a:r>
            <a:endParaRPr lang="en-US" altLang="ko-KR" sz="1600" b="1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7D899E1-6C8E-47EB-8E60-36E350920B39}"/>
              </a:ext>
            </a:extLst>
          </p:cNvPr>
          <p:cNvSpPr/>
          <p:nvPr/>
        </p:nvSpPr>
        <p:spPr>
          <a:xfrm>
            <a:off x="5606794" y="3962422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1D4A2A-B971-4810-A4D2-A5558C5D9D15}"/>
              </a:ext>
            </a:extLst>
          </p:cNvPr>
          <p:cNvSpPr/>
          <p:nvPr/>
        </p:nvSpPr>
        <p:spPr>
          <a:xfrm>
            <a:off x="2275832" y="3113733"/>
            <a:ext cx="106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6256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9EBEC815-6D95-4658-8D66-480C8B824F03}"/>
              </a:ext>
            </a:extLst>
          </p:cNvPr>
          <p:cNvSpPr/>
          <p:nvPr/>
        </p:nvSpPr>
        <p:spPr>
          <a:xfrm>
            <a:off x="0" y="3385432"/>
            <a:ext cx="12192000" cy="34725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2AD0A8-8510-4B8F-9244-0266AD45302B}"/>
              </a:ext>
            </a:extLst>
          </p:cNvPr>
          <p:cNvSpPr/>
          <p:nvPr/>
        </p:nvSpPr>
        <p:spPr>
          <a:xfrm>
            <a:off x="0" y="358359"/>
            <a:ext cx="275017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Safety</a:t>
            </a:r>
            <a:r>
              <a:rPr lang="ko-KR" altLang="en-US" sz="1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</a:t>
            </a:r>
            <a:r>
              <a:rPr lang="en-US" altLang="ko-KR" sz="1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</a:t>
            </a:r>
            <a:r>
              <a:rPr lang="ko-KR" altLang="en-US" sz="1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관계</a:t>
            </a:r>
            <a:endParaRPr lang="en-US" altLang="ko-KR" sz="1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2A430B-6D85-44C4-B0C1-D24A958BEB5F}"/>
              </a:ext>
            </a:extLst>
          </p:cNvPr>
          <p:cNvSpPr/>
          <p:nvPr/>
        </p:nvSpPr>
        <p:spPr>
          <a:xfrm>
            <a:off x="1307999" y="1853993"/>
            <a:ext cx="1440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Security</a:t>
            </a:r>
            <a:endParaRPr lang="ko-KR" altLang="en-US" sz="20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342FDCC-BC69-41AD-9614-378DF8091B3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747999" y="2123993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0753-505D-4C66-BE20-058C10E24CD3}"/>
              </a:ext>
            </a:extLst>
          </p:cNvPr>
          <p:cNvSpPr/>
          <p:nvPr/>
        </p:nvSpPr>
        <p:spPr>
          <a:xfrm>
            <a:off x="3467999" y="1853993"/>
            <a:ext cx="14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Safety</a:t>
            </a:r>
            <a:endParaRPr lang="ko-KR" altLang="en-US" sz="2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8F0981-6BB9-4AFC-814A-FBC157DC1364}"/>
              </a:ext>
            </a:extLst>
          </p:cNvPr>
          <p:cNvSpPr/>
          <p:nvPr/>
        </p:nvSpPr>
        <p:spPr>
          <a:xfrm>
            <a:off x="7602113" y="1389170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인과관계</a:t>
            </a:r>
            <a:endParaRPr lang="en-US" altLang="ko-KR" sz="2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4855B2-8B54-4D90-BC48-2CBB36CD3B5F}"/>
              </a:ext>
            </a:extLst>
          </p:cNvPr>
          <p:cNvSpPr txBox="1"/>
          <p:nvPr/>
        </p:nvSpPr>
        <p:spPr>
          <a:xfrm>
            <a:off x="5406192" y="1939327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Security</a:t>
            </a:r>
            <a:r>
              <a:rPr lang="ko-KR" altLang="en-US" dirty="0"/>
              <a:t>한 상태들이 모여서 </a:t>
            </a:r>
            <a:r>
              <a:rPr lang="en-US" altLang="ko-KR" dirty="0"/>
              <a:t>Safety</a:t>
            </a:r>
            <a:r>
              <a:rPr lang="ko-KR" altLang="en-US" dirty="0"/>
              <a:t>한 상태를 만드는 것</a:t>
            </a:r>
            <a:endParaRPr lang="en-US" altLang="ko-KR" dirty="0"/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B8DBDF5B-E368-4C73-8820-C6F28C36525A}"/>
              </a:ext>
            </a:extLst>
          </p:cNvPr>
          <p:cNvSpPr/>
          <p:nvPr/>
        </p:nvSpPr>
        <p:spPr>
          <a:xfrm>
            <a:off x="3305999" y="4242930"/>
            <a:ext cx="1188000" cy="7200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안전벨트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613E9567-7A36-40A9-ADB9-3E67B1B6896E}"/>
              </a:ext>
            </a:extLst>
          </p:cNvPr>
          <p:cNvSpPr/>
          <p:nvPr/>
        </p:nvSpPr>
        <p:spPr>
          <a:xfrm>
            <a:off x="1397999" y="4242930"/>
            <a:ext cx="1188000" cy="720000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교통사고</a:t>
            </a:r>
            <a:endParaRPr lang="en-US" altLang="ko-KR" sz="1600" dirty="0"/>
          </a:p>
          <a:p>
            <a:pPr algn="ctr"/>
            <a:r>
              <a:rPr lang="ko-KR" altLang="en-US" sz="1600" dirty="0"/>
              <a:t>발생</a:t>
            </a:r>
          </a:p>
        </p:txBody>
      </p:sp>
      <p:sp>
        <p:nvSpPr>
          <p:cNvPr id="42" name="순서도: 판단 41">
            <a:extLst>
              <a:ext uri="{FF2B5EF4-FFF2-40B4-BE49-F238E27FC236}">
                <a16:creationId xmlns:a16="http://schemas.microsoft.com/office/drawing/2014/main" id="{C5C5D970-471F-4FF4-BEA2-9CDF29748459}"/>
              </a:ext>
            </a:extLst>
          </p:cNvPr>
          <p:cNvSpPr/>
          <p:nvPr/>
        </p:nvSpPr>
        <p:spPr>
          <a:xfrm>
            <a:off x="5213999" y="4242930"/>
            <a:ext cx="1188000" cy="7200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초동 조치</a:t>
            </a:r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1D653458-3983-4DB1-BC29-D82C253798BA}"/>
              </a:ext>
            </a:extLst>
          </p:cNvPr>
          <p:cNvSpPr/>
          <p:nvPr/>
        </p:nvSpPr>
        <p:spPr>
          <a:xfrm>
            <a:off x="7121999" y="4242930"/>
            <a:ext cx="1188000" cy="7200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후속 조치</a:t>
            </a:r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AC6D2ED3-DB3A-4F3B-A3E9-C5D4F41A6C2E}"/>
              </a:ext>
            </a:extLst>
          </p:cNvPr>
          <p:cNvSpPr/>
          <p:nvPr/>
        </p:nvSpPr>
        <p:spPr>
          <a:xfrm>
            <a:off x="3305999" y="5513087"/>
            <a:ext cx="5004000" cy="72000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큰 위험</a:t>
            </a:r>
            <a:endParaRPr lang="ko-KR" altLang="en-US" sz="1600" dirty="0"/>
          </a:p>
        </p:txBody>
      </p:sp>
      <p:sp>
        <p:nvSpPr>
          <p:cNvPr id="46" name="순서도: 수행의 시작/종료 45">
            <a:extLst>
              <a:ext uri="{FF2B5EF4-FFF2-40B4-BE49-F238E27FC236}">
                <a16:creationId xmlns:a16="http://schemas.microsoft.com/office/drawing/2014/main" id="{3DC47511-CCF8-4EBB-8291-099B0A72736B}"/>
              </a:ext>
            </a:extLst>
          </p:cNvPr>
          <p:cNvSpPr/>
          <p:nvPr/>
        </p:nvSpPr>
        <p:spPr>
          <a:xfrm>
            <a:off x="9029999" y="4242930"/>
            <a:ext cx="1188000" cy="720000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Safety</a:t>
            </a:r>
            <a:r>
              <a:rPr lang="ko-KR" altLang="en-US" sz="1600" dirty="0"/>
              <a:t>한 상태</a:t>
            </a:r>
            <a:endParaRPr lang="en-US" altLang="ko-KR" sz="16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6973168-3517-4DA8-B8A9-ECC9155A8A9F}"/>
              </a:ext>
            </a:extLst>
          </p:cNvPr>
          <p:cNvCxnSpPr>
            <a:stCxn id="39" idx="3"/>
            <a:endCxn id="25" idx="1"/>
          </p:cNvCxnSpPr>
          <p:nvPr/>
        </p:nvCxnSpPr>
        <p:spPr>
          <a:xfrm>
            <a:off x="2585999" y="4602930"/>
            <a:ext cx="72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5C6F579-6DA1-4DE1-8E0B-23994D5ECD8A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>
            <a:off x="4493999" y="4602930"/>
            <a:ext cx="72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B6CD38B-2BDE-45F8-A101-B4FE9456A0B0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6401999" y="4602930"/>
            <a:ext cx="72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5A430E6-0B2C-4F60-8029-429413CE2D2C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>
            <a:off x="8309999" y="4602930"/>
            <a:ext cx="72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DB64DCE-D688-4CC8-87E0-4DB052D17B8A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5807999" y="4962930"/>
            <a:ext cx="0" cy="5501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A74133F-3327-40F2-B748-887614D1FD38}"/>
              </a:ext>
            </a:extLst>
          </p:cNvPr>
          <p:cNvCxnSpPr>
            <a:stCxn id="25" idx="2"/>
            <a:endCxn id="44" idx="0"/>
          </p:cNvCxnSpPr>
          <p:nvPr/>
        </p:nvCxnSpPr>
        <p:spPr>
          <a:xfrm rot="16200000" flipH="1">
            <a:off x="4578921" y="4284008"/>
            <a:ext cx="550157" cy="190800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70793EC-B8E5-4000-B952-49BA851D4CB5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rot="5400000">
            <a:off x="6486921" y="4284008"/>
            <a:ext cx="550157" cy="190800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DE07665-F149-4A40-AA0E-FADF97DFA041}"/>
              </a:ext>
            </a:extLst>
          </p:cNvPr>
          <p:cNvSpPr txBox="1"/>
          <p:nvPr/>
        </p:nvSpPr>
        <p:spPr>
          <a:xfrm>
            <a:off x="4651123" y="4330917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AB3C7E-EB54-4F9B-84E3-0960F28590CA}"/>
              </a:ext>
            </a:extLst>
          </p:cNvPr>
          <p:cNvSpPr txBox="1"/>
          <p:nvPr/>
        </p:nvSpPr>
        <p:spPr>
          <a:xfrm>
            <a:off x="6559123" y="4330917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AFF72E4-FE53-4006-93A3-15AA8C50F3A7}"/>
              </a:ext>
            </a:extLst>
          </p:cNvPr>
          <p:cNvSpPr txBox="1"/>
          <p:nvPr/>
        </p:nvSpPr>
        <p:spPr>
          <a:xfrm>
            <a:off x="8467123" y="4330917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FC862C8-49A1-46BF-818D-C2ACA88884B4}"/>
              </a:ext>
            </a:extLst>
          </p:cNvPr>
          <p:cNvSpPr txBox="1"/>
          <p:nvPr/>
        </p:nvSpPr>
        <p:spPr>
          <a:xfrm>
            <a:off x="3899998" y="4967914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4095C6-32D1-4929-AE15-BF04C7F2D138}"/>
              </a:ext>
            </a:extLst>
          </p:cNvPr>
          <p:cNvSpPr txBox="1"/>
          <p:nvPr/>
        </p:nvSpPr>
        <p:spPr>
          <a:xfrm>
            <a:off x="7321339" y="4967914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9AD04D7-388F-4F17-87C8-E98214FEEFD0}"/>
              </a:ext>
            </a:extLst>
          </p:cNvPr>
          <p:cNvSpPr txBox="1"/>
          <p:nvPr/>
        </p:nvSpPr>
        <p:spPr>
          <a:xfrm>
            <a:off x="5810008" y="4967914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23006BA-10D1-485E-89F0-0FEFB82EB1FB}"/>
              </a:ext>
            </a:extLst>
          </p:cNvPr>
          <p:cNvSpPr/>
          <p:nvPr/>
        </p:nvSpPr>
        <p:spPr>
          <a:xfrm>
            <a:off x="59171" y="347076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다이어그램</a:t>
            </a:r>
            <a:endParaRPr lang="ko-KR" altLang="en-US" b="1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CC65539-A15A-4208-AF19-C3B293F61E8C}"/>
              </a:ext>
            </a:extLst>
          </p:cNvPr>
          <p:cNvSpPr/>
          <p:nvPr/>
        </p:nvSpPr>
        <p:spPr>
          <a:xfrm>
            <a:off x="1307999" y="1166868"/>
            <a:ext cx="1440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Security</a:t>
            </a:r>
            <a:endParaRPr lang="ko-KR" altLang="en-US" sz="20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F233A27-3908-4DC4-86C5-8E85478CBD95}"/>
              </a:ext>
            </a:extLst>
          </p:cNvPr>
          <p:cNvSpPr/>
          <p:nvPr/>
        </p:nvSpPr>
        <p:spPr>
          <a:xfrm>
            <a:off x="1307999" y="2535018"/>
            <a:ext cx="1440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Security</a:t>
            </a:r>
            <a:endParaRPr lang="ko-KR" altLang="en-US" sz="2000" dirty="0"/>
          </a:p>
        </p:txBody>
      </p: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657BC609-9D44-417A-80E1-57EF9DF5C7E3}"/>
              </a:ext>
            </a:extLst>
          </p:cNvPr>
          <p:cNvCxnSpPr>
            <a:stCxn id="85" idx="3"/>
            <a:endCxn id="10" idx="1"/>
          </p:cNvCxnSpPr>
          <p:nvPr/>
        </p:nvCxnSpPr>
        <p:spPr>
          <a:xfrm>
            <a:off x="2747999" y="1436868"/>
            <a:ext cx="720000" cy="68712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8496F3F6-6B15-4241-B943-C7C2273E6C37}"/>
              </a:ext>
            </a:extLst>
          </p:cNvPr>
          <p:cNvCxnSpPr>
            <a:stCxn id="86" idx="3"/>
            <a:endCxn id="10" idx="1"/>
          </p:cNvCxnSpPr>
          <p:nvPr/>
        </p:nvCxnSpPr>
        <p:spPr>
          <a:xfrm flipV="1">
            <a:off x="2747999" y="2123993"/>
            <a:ext cx="720000" cy="68102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47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531</Words>
  <Application>Microsoft Office PowerPoint</Application>
  <PresentationFormat>와이드스크린</PresentationFormat>
  <Paragraphs>84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굴림</vt:lpstr>
      <vt:lpstr>맑은 고딕</vt:lpstr>
      <vt:lpstr>Arial</vt:lpstr>
      <vt:lpstr>Office 테마</vt:lpstr>
      <vt:lpstr>Safety와 Security 의 관계  (사례 기반)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임현</dc:creator>
  <cp:lastModifiedBy>임현</cp:lastModifiedBy>
  <cp:revision>165</cp:revision>
  <dcterms:created xsi:type="dcterms:W3CDTF">2017-11-25T12:03:09Z</dcterms:created>
  <dcterms:modified xsi:type="dcterms:W3CDTF">2017-12-10T17:40:14Z</dcterms:modified>
</cp:coreProperties>
</file>