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7">
          <p15:clr>
            <a:srgbClr val="A4A3A4"/>
          </p15:clr>
        </p15:guide>
        <p15:guide id="2" pos="3840">
          <p15:clr>
            <a:srgbClr val="A4A3A4"/>
          </p15:clr>
        </p15:guide>
        <p15:guide id="3" pos="143">
          <p15:clr>
            <a:srgbClr val="A4A3A4"/>
          </p15:clr>
        </p15:guide>
        <p15:guide id="4" pos="370">
          <p15:clr>
            <a:srgbClr val="A4A3A4"/>
          </p15:clr>
        </p15:guide>
        <p15:guide id="5" pos="7469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7310">
          <p15:clr>
            <a:srgbClr val="A4A3A4"/>
          </p15:clr>
        </p15:guide>
        <p15:guide id="8" orient="horz" pos="1684">
          <p15:clr>
            <a:srgbClr val="A4A3A4"/>
          </p15:clr>
        </p15:guide>
        <p15:guide id="9" orient="horz" pos="4088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3727">
          <p15:clr>
            <a:srgbClr val="A4A3A4"/>
          </p15:clr>
        </p15:guide>
        <p15:guide id="12" pos="395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i1k+1dCrw1srdQu3H2IKGV7O0q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CB9487-27E8-4A49-962D-94256FE99771}">
  <a:tblStyle styleId="{19CB9487-27E8-4A49-962D-94256FE9977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7" orient="horz"/>
        <p:guide pos="3840"/>
        <p:guide pos="143"/>
        <p:guide pos="370"/>
        <p:guide pos="7469"/>
        <p:guide pos="618" orient="horz"/>
        <p:guide pos="7310"/>
        <p:guide pos="1684" orient="horz"/>
        <p:guide pos="4088" orient="horz"/>
        <p:guide pos="3974" orient="horz"/>
        <p:guide pos="3727"/>
        <p:guide pos="395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" name="Google Shape;23;p32"/>
          <p:cNvCxnSpPr/>
          <p:nvPr/>
        </p:nvCxnSpPr>
        <p:spPr>
          <a:xfrm flipH="1" rot="10800000">
            <a:off x="11604625" y="-14199"/>
            <a:ext cx="587375" cy="563474"/>
          </a:xfrm>
          <a:prstGeom prst="straightConnector1">
            <a:avLst/>
          </a:prstGeom>
          <a:noFill/>
          <a:ln cap="flat" cmpd="sng" w="9525">
            <a:solidFill>
              <a:srgbClr val="7ACA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32"/>
          <p:cNvSpPr/>
          <p:nvPr/>
        </p:nvSpPr>
        <p:spPr>
          <a:xfrm>
            <a:off x="0" y="6610350"/>
            <a:ext cx="12192000" cy="247650"/>
          </a:xfrm>
          <a:prstGeom prst="rect">
            <a:avLst/>
          </a:prstGeom>
          <a:solidFill>
            <a:srgbClr val="7ACAE2"/>
          </a:solidFill>
          <a:ln cap="flat" cmpd="sng" w="9525">
            <a:solidFill>
              <a:srgbClr val="7ACA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4DBB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2"/>
          <p:cNvSpPr txBox="1"/>
          <p:nvPr>
            <p:ph idx="11" type="ftr"/>
          </p:nvPr>
        </p:nvSpPr>
        <p:spPr>
          <a:xfrm>
            <a:off x="45265" y="655161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4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303" y="-1"/>
            <a:ext cx="105216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38238" y="953115"/>
            <a:ext cx="4296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전자산업데이터분석</a:t>
            </a:r>
            <a:endParaRPr sz="40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- 주제 A : 재무분석 팀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38238" y="4744065"/>
            <a:ext cx="2050561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2131040 이윤경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2231163 진현지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2031019 황투히엔 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239713" y="1145667"/>
            <a:ext cx="324000" cy="26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월별 반품 건수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6019022" y="4445714"/>
            <a:ext cx="5735608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12월에서 반품건수가 가장 많으며, 리드타임이 약 2.8일로 가장 길게 나타남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또한, Telephones and communication 제품 서브 카테고리에서 리드타임이 높게 나타남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Telephones and Communication 제품의 리드타임이 반품에 영향을 끼칠 수 있어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 방법 등을 개선해야 할 필요성이 있음</a:t>
            </a:r>
            <a:endParaRPr/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23" y="1145667"/>
            <a:ext cx="4866246" cy="2622404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722" y="3901372"/>
            <a:ext cx="4852719" cy="2576726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6613" y="1576554"/>
            <a:ext cx="5940425" cy="2275926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02" name="Google Shape;202;p10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5916613" y="1145667"/>
            <a:ext cx="5940425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product_sub_cateory별 리드타임 max 값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227013" y="3901372"/>
            <a:ext cx="324000" cy="25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월별</a:t>
            </a:r>
            <a:endParaRPr b="1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리드타임</a:t>
            </a:r>
            <a:endParaRPr b="1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평균</a:t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5124450" y="1145667"/>
            <a:ext cx="426991" cy="2622404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5048250" y="3886170"/>
            <a:ext cx="503191" cy="2622404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5916613" y="2059505"/>
            <a:ext cx="5940425" cy="228875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5916613" y="2346938"/>
            <a:ext cx="5940425" cy="284343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0"/>
          <p:cNvSpPr/>
          <p:nvPr/>
        </p:nvSpPr>
        <p:spPr>
          <a:xfrm rot="5400000">
            <a:off x="8777098" y="5021589"/>
            <a:ext cx="219456" cy="304108"/>
          </a:xfrm>
          <a:prstGeom prst="chevron">
            <a:avLst>
              <a:gd fmla="val 50000" name="adj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582613" y="750033"/>
            <a:ext cx="32637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리드타임 개선을 통한 수익성 증대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8631" y="1809008"/>
            <a:ext cx="3515964" cy="3348537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5388" y="1809008"/>
            <a:ext cx="5581650" cy="2564159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11"/>
          <p:cNvSpPr txBox="1"/>
          <p:nvPr/>
        </p:nvSpPr>
        <p:spPr>
          <a:xfrm>
            <a:off x="3399525" y="5721044"/>
            <a:ext cx="539295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product_cateory별 주문건수는 가구(Furniture)가 제일 적으나 반품액은 제일 높음</a:t>
            </a:r>
            <a:endParaRPr/>
          </a:p>
        </p:txBody>
      </p:sp>
      <p:sp>
        <p:nvSpPr>
          <p:cNvPr id="221" name="Google Shape;221;p11"/>
          <p:cNvSpPr txBox="1"/>
          <p:nvPr/>
        </p:nvSpPr>
        <p:spPr>
          <a:xfrm>
            <a:off x="516613" y="1421974"/>
            <a:ext cx="5400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product_cateory별 주문건수</a:t>
            </a:r>
            <a:endParaRPr/>
          </a:p>
        </p:txBody>
      </p:sp>
      <p:sp>
        <p:nvSpPr>
          <p:cNvPr id="222" name="Google Shape;222;p11"/>
          <p:cNvSpPr txBox="1"/>
          <p:nvPr/>
        </p:nvSpPr>
        <p:spPr>
          <a:xfrm>
            <a:off x="6275388" y="1421974"/>
            <a:ext cx="558165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product_cateory별 반품액</a:t>
            </a: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582613" y="750033"/>
            <a:ext cx="5264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반품건수가 가장 높은 제품들의 개선을 통한 수익성 증대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2" y="2365450"/>
            <a:ext cx="7450391" cy="2506675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32" name="Google Shape;232;p12"/>
          <p:cNvSpPr txBox="1"/>
          <p:nvPr/>
        </p:nvSpPr>
        <p:spPr>
          <a:xfrm>
            <a:off x="1666968" y="5799472"/>
            <a:ext cx="8858066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product_sub_cateory 및 product_name으로 살펴보니, 테이블(Table)과 책장(Bookcases) 제품들에서 반품건수와 반품액이 높게 나타남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다른 제품군에 비해 비교적 리드 타임도 길고 할인율도 낮음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 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 과정에서의 파손, 리드타임 등의 문제점을 살펴본다면 반품율을 줄일 수 있을 것으로 보임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7818119" y="1145681"/>
            <a:ext cx="3786505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product_sub_cateory별 평균 리드타임 및 할인율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239712" y="1145681"/>
            <a:ext cx="7450391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product_sub_cateory별 총 반품건수 및 반품액</a:t>
            </a:r>
            <a:endParaRPr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897" y="1499445"/>
            <a:ext cx="3644728" cy="4238684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36" name="Google Shape;236;p12"/>
          <p:cNvSpPr/>
          <p:nvPr/>
        </p:nvSpPr>
        <p:spPr>
          <a:xfrm>
            <a:off x="239713" y="2682566"/>
            <a:ext cx="4046538" cy="324000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239713" y="3239520"/>
            <a:ext cx="4046538" cy="102040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239712" y="3883413"/>
            <a:ext cx="4789487" cy="163515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239712" y="4290641"/>
            <a:ext cx="4789487" cy="163515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239713" y="4116367"/>
            <a:ext cx="4789486" cy="102040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239713" y="4517677"/>
            <a:ext cx="4789486" cy="102040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7941530" y="3266947"/>
            <a:ext cx="2016667" cy="98425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7941530" y="2973228"/>
            <a:ext cx="2016667" cy="98425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7941530" y="4096904"/>
            <a:ext cx="2016667" cy="98425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7941530" y="4860694"/>
            <a:ext cx="2016667" cy="98425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582613" y="750033"/>
            <a:ext cx="5264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반품건수가 가장 높은 제품들의 개선을 통한 수익성 증대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2365411"/>
            <a:ext cx="5166741" cy="2554062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255" name="Google Shape;2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6528" y="2365411"/>
            <a:ext cx="6330510" cy="2569317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56" name="Google Shape;256;p13"/>
          <p:cNvSpPr/>
          <p:nvPr/>
        </p:nvSpPr>
        <p:spPr>
          <a:xfrm>
            <a:off x="212281" y="2980943"/>
            <a:ext cx="2594927" cy="263869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239712" y="1920859"/>
            <a:ext cx="5146104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product_sub_cateory별 제품 당 가격</a:t>
            </a:r>
            <a:endParaRPr/>
          </a:p>
        </p:txBody>
      </p:sp>
      <p:sp>
        <p:nvSpPr>
          <p:cNvPr id="258" name="Google Shape;258;p13"/>
          <p:cNvSpPr txBox="1"/>
          <p:nvPr/>
        </p:nvSpPr>
        <p:spPr>
          <a:xfrm>
            <a:off x="5526528" y="1920859"/>
            <a:ext cx="633051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product_sub_cateory별 평균 마진율</a:t>
            </a:r>
            <a:endParaRPr/>
          </a:p>
        </p:txBody>
      </p:sp>
      <p:sp>
        <p:nvSpPr>
          <p:cNvPr id="259" name="Google Shape;259;p13"/>
          <p:cNvSpPr txBox="1"/>
          <p:nvPr/>
        </p:nvSpPr>
        <p:spPr>
          <a:xfrm>
            <a:off x="2206159" y="5248358"/>
            <a:ext cx="7779694" cy="94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테이블과 책장에서 마진이 제일 높은 편에 속함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즉, 테이블과 책장의 경우 할인율이 전체적으로 낮게 실시하는 것을 알 수 있음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반품이 일어나는 원인(파손 등의 문제)을 찾고 해당 제품에 대해 할인 이벤트를 실시한다면 수익성이 크게 개선될 것으로 보임</a:t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rot="5400000">
            <a:off x="5986272" y="5648476"/>
            <a:ext cx="219456" cy="304108"/>
          </a:xfrm>
          <a:prstGeom prst="chevron">
            <a:avLst>
              <a:gd fmla="val 50000" name="adj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6503353" y="4480559"/>
            <a:ext cx="5283263" cy="263869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582613" y="750033"/>
            <a:ext cx="52642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반품건수가 가장 높은 제품들의 개선을 통한 수익성 증대</a:t>
            </a:r>
            <a:endParaRPr/>
          </a:p>
        </p:txBody>
      </p:sp>
      <p:sp>
        <p:nvSpPr>
          <p:cNvPr id="263" name="Google Shape;263;p13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4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582613" y="750033"/>
            <a:ext cx="41870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고객군별 반품 현황 분석을 통한 수익성 증대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2" y="1733908"/>
            <a:ext cx="4197020" cy="3514747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73" name="Google Shape;273;p14"/>
          <p:cNvSpPr txBox="1"/>
          <p:nvPr/>
        </p:nvSpPr>
        <p:spPr>
          <a:xfrm>
            <a:off x="239712" y="1317712"/>
            <a:ext cx="4197019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고객군별 반품 비율</a:t>
            </a:r>
            <a:endParaRPr/>
          </a:p>
        </p:txBody>
      </p:sp>
      <p:sp>
        <p:nvSpPr>
          <p:cNvPr id="274" name="Google Shape;274;p14"/>
          <p:cNvSpPr txBox="1"/>
          <p:nvPr/>
        </p:nvSpPr>
        <p:spPr>
          <a:xfrm>
            <a:off x="2841808" y="5710132"/>
            <a:ext cx="65083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기업 고객에게서 반품건이 제일 많은 것으로 나타났으며, Paper에서 반품 건수 및 반품 수량이 제일 많음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4648369" y="1317712"/>
            <a:ext cx="7210944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고객군 및 sub-categpry별 반품 건수 및 반품 수량</a:t>
            </a:r>
            <a:endParaRPr/>
          </a:p>
        </p:txBody>
      </p:sp>
      <p:pic>
        <p:nvPicPr>
          <p:cNvPr id="276" name="Google Shape;2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369" y="1733908"/>
            <a:ext cx="7210944" cy="3514747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77" name="Google Shape;277;p14"/>
          <p:cNvSpPr/>
          <p:nvPr/>
        </p:nvSpPr>
        <p:spPr>
          <a:xfrm>
            <a:off x="4648369" y="2138683"/>
            <a:ext cx="2771606" cy="147317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4648369" y="3925932"/>
            <a:ext cx="2771606" cy="147317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15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582613" y="750033"/>
            <a:ext cx="300723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고객군별 반품건수 관련 데이터</a:t>
            </a:r>
            <a:endParaRPr/>
          </a:p>
        </p:txBody>
      </p:sp>
      <p:sp>
        <p:nvSpPr>
          <p:cNvPr id="286" name="Google Shape;286;p15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3" y="1620844"/>
            <a:ext cx="5357614" cy="1666345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288" name="Google Shape;2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013" y="3364708"/>
            <a:ext cx="5359502" cy="2725000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289" name="Google Shape;28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6613" y="1620844"/>
            <a:ext cx="5947878" cy="2289972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15"/>
          <p:cNvSpPr txBox="1"/>
          <p:nvPr/>
        </p:nvSpPr>
        <p:spPr>
          <a:xfrm>
            <a:off x="239712" y="1235548"/>
            <a:ext cx="5357614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product_sub_category별 주문 비율 및 주문 건수</a:t>
            </a:r>
            <a:endParaRPr/>
          </a:p>
        </p:txBody>
      </p:sp>
      <p:sp>
        <p:nvSpPr>
          <p:cNvPr id="291" name="Google Shape;291;p15"/>
          <p:cNvSpPr txBox="1"/>
          <p:nvPr/>
        </p:nvSpPr>
        <p:spPr>
          <a:xfrm>
            <a:off x="5916612" y="1235548"/>
            <a:ext cx="5947877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product_sub_category별 반품액</a:t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5916612" y="2380357"/>
            <a:ext cx="2404428" cy="127801"/>
          </a:xfrm>
          <a:prstGeom prst="rect">
            <a:avLst/>
          </a:prstGeom>
          <a:solidFill>
            <a:srgbClr val="FBE4D4">
              <a:alpha val="29803"/>
            </a:srgbClr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6161291" y="4670329"/>
            <a:ext cx="5458523" cy="13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제품군의 주문율은 약 14%이며, 반품액은 5번로 높은 것을 알 수 있음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기업의 경우 Paper을 필수불가결하게 많이 쓰게 됩니다.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따라서, 기업 고객을 대상으로 Paper 제품군의 할인을 진행하여 여러 제품을 한꺼번에 구매할 수 있도록 유도 할 수 있으며, 할인 이벤트 진행을 통해 저렴하게 구매하였다는 인식을 통해 반품 비율도 줄어 들 수 있음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/>
          <p:nvPr/>
        </p:nvSpPr>
        <p:spPr>
          <a:xfrm rot="5400000">
            <a:off x="8780824" y="4871642"/>
            <a:ext cx="219456" cy="304108"/>
          </a:xfrm>
          <a:prstGeom prst="chevron">
            <a:avLst>
              <a:gd fmla="val 50000" name="adj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582613" y="750033"/>
            <a:ext cx="26994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배송 우선순위 관련 데이터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25" y="1129638"/>
            <a:ext cx="4320000" cy="1685275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304" name="Google Shape;3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125" y="2965913"/>
            <a:ext cx="4320000" cy="1669224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305" name="Google Shape;30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0125" y="4786137"/>
            <a:ext cx="4320000" cy="1685275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306" name="Google Shape;306;p16"/>
          <p:cNvSpPr txBox="1"/>
          <p:nvPr/>
        </p:nvSpPr>
        <p:spPr>
          <a:xfrm>
            <a:off x="6161291" y="2965913"/>
            <a:ext cx="5458523" cy="946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Order Priority의 critical 형이 Profit이 제일 낮게 나타남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배송비용과 배송건수를 보면 각 형식은 별차이가 없음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 우선순위 기준을 다시 파악하고 따라서 배송비용도 다시 산정할 필요가 있음</a:t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 rot="5400000">
            <a:off x="8780824" y="3399458"/>
            <a:ext cx="219456" cy="304108"/>
          </a:xfrm>
          <a:prstGeom prst="chevron">
            <a:avLst>
              <a:gd fmla="val 50000" name="adj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582613" y="750033"/>
            <a:ext cx="26994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배송 우선순위 관련 데이터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6310607" y="1667465"/>
            <a:ext cx="5167249" cy="3962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RFM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얼마나 최근에(R), 얼마나 자주(F), 얼마나 많이(M) 구매활동을 했는가에 대한 정보를 만들고 이를 바탕으로 고객의 상태를 세분화하는 모델임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4DBBD"/>
              </a:buClr>
              <a:buSzPts val="1500"/>
              <a:buFont typeface="Arial"/>
              <a:buNone/>
            </a:pPr>
            <a:r>
              <a:rPr b="1" i="0" lang="en-US" sz="1500" u="none" strike="noStrike">
                <a:solidFill>
                  <a:srgbClr val="24DBBD"/>
                </a:solidFill>
                <a:latin typeface="Arial"/>
                <a:ea typeface="Arial"/>
                <a:cs typeface="Arial"/>
                <a:sym typeface="Arial"/>
              </a:rPr>
              <a:t>Consolidated Score = 0.15*R + 0.28*F + 0.57*M</a:t>
            </a:r>
            <a:endParaRPr b="0" i="0" sz="1500" u="none" strike="noStrike">
              <a:solidFill>
                <a:srgbClr val="24DB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Top Customers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i="0" lang="en-US" sz="1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High value Customers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16% 밖에 안되지만,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큰 이익률을 가지고 있어서 고객만족도를 주의해야 함 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Medium Value Customers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 </a:t>
            </a:r>
            <a:r>
              <a:rPr i="0" lang="en-US" sz="1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Low Value Customers 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 고객층은 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이익에 30% 이상 기여하고 있어 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 높은 고객층으로 유도할 수 있는 적절한 마케팅 전략 수립 필요함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반면, </a:t>
            </a:r>
            <a:r>
              <a:rPr i="0" lang="en-US" sz="1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Lost Customers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37%을 차지하지만 총 수익은 11%에 불과하므로 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 충성도를 높일 수 있는 프로모션 전략을 고민할 필요가 있음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 마일리지 제도 활용 추천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/>
          <p:nvPr/>
        </p:nvSpPr>
        <p:spPr>
          <a:xfrm rot="5400000">
            <a:off x="-335744" y="3353738"/>
            <a:ext cx="219456" cy="304108"/>
          </a:xfrm>
          <a:prstGeom prst="chevron">
            <a:avLst>
              <a:gd fmla="val 50000" name="adj"/>
            </a:avLst>
          </a:prstGeom>
          <a:solidFill>
            <a:srgbClr val="F4B0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7CAA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294" y="3701762"/>
            <a:ext cx="3866056" cy="1279736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319" name="Google Shape;3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8682" y="5081524"/>
            <a:ext cx="3248025" cy="1371600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320" name="Google Shape;32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5295" y="1485484"/>
            <a:ext cx="3866056" cy="2116253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321" name="Google Shape;321;p17"/>
          <p:cNvSpPr txBox="1"/>
          <p:nvPr/>
        </p:nvSpPr>
        <p:spPr>
          <a:xfrm>
            <a:off x="1185295" y="1097915"/>
            <a:ext cx="3866055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고객수별 고객층 비율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18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582613" y="750033"/>
            <a:ext cx="2853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구매 혜택을 통한 수익성 증대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2035794" y="5189344"/>
            <a:ext cx="8120412" cy="1300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목요일에 고객들이 구매하는 상품의 단가도 낮고 주문 수량도 낮은 것을 확인할 수 있음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 이익과 매출의 감소로 이어짐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 따라서 목요일에 구매에 대한 혜택을 주면 보다 많은 소비자들이 구매하여 수익성을 증대할 수 있음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i="0" sz="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월요일에는 고객들이 구매하는 상품의 단가는 높은데 구매 수량이 현저히 낮음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 월요일 고객들이 더 많은 수량을 구매할 수 있도록 하는 마케팅 전략 수립 필요</a:t>
            </a:r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334" y="1103232"/>
            <a:ext cx="4945754" cy="1930218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332" name="Google Shape;3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8492" y="1103232"/>
            <a:ext cx="4770508" cy="1925648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333" name="Google Shape;33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0859" y="3070358"/>
            <a:ext cx="4945754" cy="1948532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334" name="Google Shape;33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8017" y="3078580"/>
            <a:ext cx="4770508" cy="1872224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7ACAE2"/>
          </a:solidFill>
          <a:ln cap="flat" cmpd="sng" w="9525">
            <a:solidFill>
              <a:srgbClr val="7ACA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9"/>
          <p:cNvSpPr/>
          <p:nvPr/>
        </p:nvSpPr>
        <p:spPr>
          <a:xfrm flipH="1" rot="10800000">
            <a:off x="0" y="-1"/>
            <a:ext cx="11857038" cy="6524625"/>
          </a:xfrm>
          <a:prstGeom prst="round1Rect">
            <a:avLst>
              <a:gd fmla="val 6594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1404075" y="2696931"/>
            <a:ext cx="90488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제공된 ElectroWorld 데이터를 이용하여 profit을 예측할 수 있는 머신러닝 모델을 만들어보세요.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그리고 학습된 머신러닝 모델로, 주어진 “test_set.csv” 에 대해 profit을 예측해보세요.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예측한 결과를 “ans_profit.csv” 형식으로 작성하여 첨부 제출하세요.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(머신러닝 모델의 성능은 정확할수록 좋습니다.)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06" y="1986593"/>
            <a:ext cx="1676545" cy="21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 txBox="1"/>
          <p:nvPr/>
        </p:nvSpPr>
        <p:spPr>
          <a:xfrm>
            <a:off x="3772512" y="1502961"/>
            <a:ext cx="431201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Prob A2</a:t>
            </a:r>
            <a:endParaRPr b="1" sz="4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빅데이터의 핵심은 시각화와 예측 분석이다&quot; 팁코 - CIO Korea" id="344" name="Google Shape;3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3325" y="3175923"/>
            <a:ext cx="4714118" cy="3367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9728468" y="894114"/>
            <a:ext cx="1676545" cy="21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7ACAE2"/>
          </a:solidFill>
          <a:ln cap="flat" cmpd="sng" w="9525">
            <a:solidFill>
              <a:srgbClr val="7ACA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0" y="-1"/>
            <a:ext cx="11857038" cy="6524625"/>
          </a:xfrm>
          <a:prstGeom prst="round1Rect">
            <a:avLst>
              <a:gd fmla="val 6594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229247" y="2914173"/>
            <a:ext cx="73985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당신은 ElectroWorld의 재무분석 팀의 팀원입니다.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ElectroWorld의 경영진은 전반적인 회사의 재무 및 수익성에 대해 분석을 하여, 더 좋은 성과를 내고자 합니다. 이번 프로젝트의 주요 핵심 포인트는 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머신러닝 모델을 이용하여 이러한 수익성을 예측하고, 개선하는 것입니다.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11" y="1974621"/>
            <a:ext cx="1676545" cy="213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9065869" y="2673350"/>
            <a:ext cx="1676545" cy="21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2933789" y="1263223"/>
            <a:ext cx="598946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주제 A _ 재무분석 팀</a:t>
            </a:r>
            <a:endParaRPr/>
          </a:p>
        </p:txBody>
      </p:sp>
      <p:pic>
        <p:nvPicPr>
          <p:cNvPr descr="PNG 및 SVG의 데이터 분석 일러스트"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54395" y="4745561"/>
            <a:ext cx="2827249" cy="1884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20"/>
          <p:cNvSpPr txBox="1"/>
          <p:nvPr/>
        </p:nvSpPr>
        <p:spPr>
          <a:xfrm>
            <a:off x="582613" y="750033"/>
            <a:ext cx="27784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Machine Learning Model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Ⅳ Project Prob A2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3283324" y="2122398"/>
            <a:ext cx="5634876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Regression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b="1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LightGBM</a:t>
            </a:r>
            <a:endParaRPr b="1" i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rPr b="1" i="0" lang="en-US" sz="15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기본 데이터로 먼저 적합 시킨 뒤 데이터의 이상치를 제거한 후 다시 적합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rPr i="0" lang="en-US" sz="15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* profit 5500이상, -5000이하인 데이터 삭제</a:t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3997490" y="1517737"/>
            <a:ext cx="4197019" cy="307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3가 사용한 머신러닝 모델 기법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21"/>
          <p:cNvSpPr txBox="1"/>
          <p:nvPr/>
        </p:nvSpPr>
        <p:spPr>
          <a:xfrm>
            <a:off x="582613" y="750033"/>
            <a:ext cx="27784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Machine Learning Model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Ⅳ Project Prob A2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1718840" y="2042181"/>
            <a:ext cx="8754320" cy="4016484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random_state : 43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train : test = 8 : 2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cv = 5,7,10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en-U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n_estimators = 10,50,100,150,200,250,300,500,1000,1500,2000,2300,2400,2500 등 여러가지 시도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max_depth = 3,4,5,6,7,8,9,10,14,15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max_features = 3,4,5,6,7,8,9,10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min_samples_split = 8,9,10,11,12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eta = 0.01,0.05,0.1,0.15,0.2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learning_rate = 0.01,0.1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en-US" sz="15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gamma = 0.5,1,2</a:t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1718840" y="1637545"/>
            <a:ext cx="8754320" cy="307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Hyperparameter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22"/>
          <p:cNvSpPr txBox="1"/>
          <p:nvPr/>
        </p:nvSpPr>
        <p:spPr>
          <a:xfrm>
            <a:off x="582613" y="750033"/>
            <a:ext cx="27784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Machine Learning Model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Ⅳ Project Prob A2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8698" y="1404937"/>
            <a:ext cx="7214603" cy="4048125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376" name="Google Shape;376;p22"/>
          <p:cNvSpPr txBox="1"/>
          <p:nvPr/>
        </p:nvSpPr>
        <p:spPr>
          <a:xfrm>
            <a:off x="2035794" y="5659443"/>
            <a:ext cx="8120412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시도해보았던 모델 중 XGBoost의 MAE가  제일 높아서 이 모델 채택함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이후, 이를 학습시켜 test data set을 채움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7ACAE2"/>
          </a:solidFill>
          <a:ln cap="flat" cmpd="sng" w="9525">
            <a:solidFill>
              <a:srgbClr val="7ACA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3"/>
          <p:cNvSpPr/>
          <p:nvPr/>
        </p:nvSpPr>
        <p:spPr>
          <a:xfrm flipH="1" rot="10800000">
            <a:off x="0" y="-1"/>
            <a:ext cx="11857038" cy="6524625"/>
          </a:xfrm>
          <a:prstGeom prst="round1Rect">
            <a:avLst>
              <a:gd fmla="val 6594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PNG 및 SVG의 모니터, 그래프, 돋보기를 이용한 데이터 분석 일러스트" id="383" name="Google Shape;3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392" y="4351115"/>
            <a:ext cx="4263231" cy="23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3"/>
          <p:cNvSpPr txBox="1"/>
          <p:nvPr/>
        </p:nvSpPr>
        <p:spPr>
          <a:xfrm>
            <a:off x="1132302" y="2741416"/>
            <a:ext cx="95924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“test_set.csv”에 있는 주문들 중 머신러닝 모델에서 profit이 낮게 예측되는 주문에 대해 분석해보세요.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이들 주문에 대해 어떠한 조치를 취하면 profit을 개선할 수 있는지 방안을 찾아보세요.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그리고 이러한 방안을 적용한 후, profit을 ML모델로 다시 한 번 예측하여 효과가 있는지 살펴보세요.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75" y="1987661"/>
            <a:ext cx="1676545" cy="21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3"/>
          <p:cNvSpPr txBox="1"/>
          <p:nvPr/>
        </p:nvSpPr>
        <p:spPr>
          <a:xfrm>
            <a:off x="3772512" y="1502961"/>
            <a:ext cx="431201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Prob A3</a:t>
            </a:r>
            <a:endParaRPr b="1" sz="4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008007" y="917720"/>
            <a:ext cx="1676545" cy="21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3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24"/>
          <p:cNvSpPr txBox="1"/>
          <p:nvPr/>
        </p:nvSpPr>
        <p:spPr>
          <a:xfrm>
            <a:off x="582613" y="750033"/>
            <a:ext cx="27784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Machine Learning Model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Ⅴ Project Prob A3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6132665" y="3110679"/>
            <a:ext cx="5535460" cy="133200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수익성이 낮은 상품들에 대해 분석  </a:t>
            </a:r>
            <a:endParaRPr/>
          </a:p>
          <a:p>
            <a:pPr indent="-171450" lvl="0" marL="17145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🡪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수익성이 - 인 항목만 추출</a:t>
            </a:r>
            <a:endParaRPr b="1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A1에서 목요일에 고객들의 적은 주문수량이 이익과 매출의 감소로 이어지는 것을 확인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BUT, 오히려 수익성이 낮은 물품 중 반품된 건은 월요일과 목요일에 많음</a:t>
            </a:r>
            <a:endParaRPr/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850" y="1343024"/>
            <a:ext cx="4576612" cy="4505325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399" name="Google Shape;399;p24"/>
          <p:cNvSpPr txBox="1"/>
          <p:nvPr/>
        </p:nvSpPr>
        <p:spPr>
          <a:xfrm>
            <a:off x="6132665" y="2653496"/>
            <a:ext cx="5535460" cy="307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A2 예측 결과(test data) EDA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25"/>
          <p:cNvSpPr txBox="1"/>
          <p:nvPr/>
        </p:nvSpPr>
        <p:spPr>
          <a:xfrm>
            <a:off x="582613" y="750033"/>
            <a:ext cx="27784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Machine Learning Model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Ⅴ Project Prob A3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6132665" y="3110679"/>
            <a:ext cx="5535460" cy="1642296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월요일, 목요일에 반품된 15건 중 Office Supplies가 차지하는 비중이 가장 큼 </a:t>
            </a:r>
            <a:endParaRPr/>
          </a:p>
          <a:p>
            <a:pPr indent="-171450" lvl="0" marL="17145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🡪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이에 대한 개선 필요함을 느낌</a:t>
            </a:r>
            <a:endParaRPr b="1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A1에서 세웠던 수익성 증가 방안이 효과가 있는지 보기 위해 할인율을 높여 다시 확인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 discount를 2배 올려 다시 예측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6132665" y="2653496"/>
            <a:ext cx="5535460" cy="307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A2 예측 결과(test data) EDA</a:t>
            </a:r>
            <a:endParaRPr/>
          </a:p>
        </p:txBody>
      </p:sp>
      <p:pic>
        <p:nvPicPr>
          <p:cNvPr id="410" name="Google Shape;4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998" y="1681163"/>
            <a:ext cx="4136135" cy="3795712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26"/>
          <p:cNvSpPr txBox="1"/>
          <p:nvPr/>
        </p:nvSpPr>
        <p:spPr>
          <a:xfrm>
            <a:off x="582613" y="750033"/>
            <a:ext cx="277845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 Machine Learning Model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239713" y="35456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Ⅴ Project Prob A3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 txBox="1"/>
          <p:nvPr/>
        </p:nvSpPr>
        <p:spPr>
          <a:xfrm>
            <a:off x="2035794" y="4976372"/>
            <a:ext cx="8120412" cy="977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7개 중 2개를 제외한 나머지는 모두 개선되는 효과가 있는 것으로 나타남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심지어 개선 효과가 -수익성에서 +수익성으로 바뀜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할인율을 더 높이면 수익성을 더 개선할 수 있을 것으로 보임 </a:t>
            </a:r>
            <a:endParaRPr/>
          </a:p>
        </p:txBody>
      </p:sp>
      <p:pic>
        <p:nvPicPr>
          <p:cNvPr id="420" name="Google Shape;4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028" y="1633538"/>
            <a:ext cx="8419943" cy="2824162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7ACAE2"/>
          </a:solidFill>
          <a:ln cap="flat" cmpd="sng" w="9525">
            <a:solidFill>
              <a:srgbClr val="7ACA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27"/>
          <p:cNvSpPr/>
          <p:nvPr/>
        </p:nvSpPr>
        <p:spPr>
          <a:xfrm flipH="1" rot="10800000">
            <a:off x="0" y="-1"/>
            <a:ext cx="11857038" cy="6524625"/>
          </a:xfrm>
          <a:prstGeom prst="round1Rect">
            <a:avLst>
              <a:gd fmla="val 6594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4594821" y="2161329"/>
            <a:ext cx="266739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b="1" sz="4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7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돋보기와 책을 엽니 다. 법의학 조사 및 조사. 참고 문헌 및 교육 문학의 상징. 플랫 색상 스타일 벡터 아이콘입니다. 로열티 무료  사진, 그림, 이미지 그리고 스톡포토그래피. Image 68811367." id="429" name="Google Shape;429;p27"/>
          <p:cNvPicPr preferRelativeResize="0"/>
          <p:nvPr/>
        </p:nvPicPr>
        <p:blipFill rotWithShape="1">
          <a:blip r:embed="rId3">
            <a:alphaModFix/>
          </a:blip>
          <a:srcRect b="28172" l="18498" r="19849" t="28734"/>
          <a:stretch/>
        </p:blipFill>
        <p:spPr>
          <a:xfrm>
            <a:off x="9009105" y="4498848"/>
            <a:ext cx="2459465" cy="17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28"/>
          <p:cNvSpPr txBox="1"/>
          <p:nvPr/>
        </p:nvSpPr>
        <p:spPr>
          <a:xfrm>
            <a:off x="10773626" y="549234"/>
            <a:ext cx="82394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/>
          </a:p>
        </p:txBody>
      </p:sp>
      <p:sp>
        <p:nvSpPr>
          <p:cNvPr id="436" name="Google Shape;436;p28"/>
          <p:cNvSpPr txBox="1"/>
          <p:nvPr/>
        </p:nvSpPr>
        <p:spPr>
          <a:xfrm>
            <a:off x="346225" y="2082225"/>
            <a:ext cx="5535600" cy="3827100"/>
          </a:xfrm>
          <a:prstGeom prst="rect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대체적으로 반품 건(returned)에 대해 살펴보고 수익성을 개선할 수 있는 방안에 집중하여 데이터를 분석하였음</a:t>
            </a:r>
            <a:endParaRPr b="1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주요 개선점은 할인과 배송으로 볼 수 있음</a:t>
            </a:r>
            <a:endParaRPr b="1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361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Prob1을 통해 살펴본 결과, Electro Word회사는 배송 과정에서의 파손, 배송비 등을 집중적으로 살펴볼 필요가 있으며, 주문 날짜로부터 출고날짜의 term을 줄인다면 반품율을 줄여 수익성 개선이 가능 할 것으로 보임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361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일부 상품군은 마진율이 높고 할인율이 전체적으로 낮음을 확인할 수 있었음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975" lvl="0" marL="361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Prob3을 통해 확인했듯이, 할인율을 높이면 수익성 개선에 긍정적인 영향을 주기때문에 이를 참고하여 할인 이벤트, 쿠폰 등의 프로모션을 진행할 필요가 있음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기업 고객을 대상으로 일부 상품에 대한 마일리지 제도, 할인쿠폰 등의 프로모션을 진행하여 구매를 유도하여 대량구매로 이어지게 할 수 있을 것으로 보이며, 나아가 충성고객으로 까지 만들면 수익성이 극대화 될 수 있을 것으로 보임</a:t>
            </a:r>
            <a:endParaRPr b="1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추가로, test data에는 상품 발송일자(ship_date) 컬럼이 없어 테스트 해보지 못했지만, 리드타임을 앞당긴다면 profit 개선에 도움이 되는지 살펴보면 좋을 것 같음</a:t>
            </a:r>
            <a:endParaRPr/>
          </a:p>
        </p:txBody>
      </p:sp>
      <p:sp>
        <p:nvSpPr>
          <p:cNvPr id="437" name="Google Shape;437;p28"/>
          <p:cNvSpPr txBox="1"/>
          <p:nvPr/>
        </p:nvSpPr>
        <p:spPr>
          <a:xfrm>
            <a:off x="346229" y="1686224"/>
            <a:ext cx="5535460" cy="396000"/>
          </a:xfrm>
          <a:prstGeom prst="rect">
            <a:avLst/>
          </a:prstGeom>
          <a:solidFill>
            <a:srgbClr val="3F3F3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EletroWorld Data 분석 결론 및 제언</a:t>
            </a:r>
            <a:endParaRPr b="1" i="0" sz="14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8" name="Google Shape;438;p28"/>
          <p:cNvGraphicFramePr/>
          <p:nvPr/>
        </p:nvGraphicFramePr>
        <p:xfrm>
          <a:off x="6310312" y="16862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{19CB9487-27E8-4A49-962D-94256FE99771}</a:tableStyleId>
              </a:tblPr>
              <a:tblGrid>
                <a:gridCol w="2627325"/>
                <a:gridCol w="2627325"/>
              </a:tblGrid>
              <a:tr h="3960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프로젝트 담당 업무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 hMerge="1"/>
              </a:tr>
              <a:tr h="56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Data Preprocessing 및 EDA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/>
                        <a:t>이윤경, 진현지</a:t>
                      </a:r>
                      <a:endParaRPr b="0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/>
                        <a:t>Project Prob 1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/>
                        <a:t>이윤경, 진현지, 황투히엔</a:t>
                      </a:r>
                      <a:endParaRPr b="0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Project Prob 2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/>
                        <a:t>이윤경, 진현지</a:t>
                      </a:r>
                      <a:endParaRPr b="0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Project Prob 3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/>
                        <a:t>진현지</a:t>
                      </a:r>
                      <a:endParaRPr b="0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PPT</a:t>
                      </a:r>
                      <a:endParaRPr b="1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/>
                        <a:t>이윤경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en-US" sz="1200" u="none" cap="none" strike="noStrike"/>
                        <a:t>발표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/>
                        <a:t>진현지</a:t>
                      </a:r>
                      <a:endParaRPr b="0"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Electro World (retailer) - Wikipedia" id="439" name="Google Shape;4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939" y="1182232"/>
            <a:ext cx="1047750" cy="46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7ACAE2"/>
          </a:solidFill>
          <a:ln cap="flat" cmpd="sng" w="9525">
            <a:solidFill>
              <a:srgbClr val="7ACA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9"/>
          <p:cNvSpPr/>
          <p:nvPr/>
        </p:nvSpPr>
        <p:spPr>
          <a:xfrm flipH="1" rot="10800000">
            <a:off x="0" y="-1"/>
            <a:ext cx="11857038" cy="6524625"/>
          </a:xfrm>
          <a:prstGeom prst="round1Rect">
            <a:avLst>
              <a:gd fmla="val 6594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2229247" y="2418873"/>
            <a:ext cx="739854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이상 3조의 발표를 들어 주셔서 </a:t>
            </a:r>
            <a:endParaRPr b="1" sz="4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  <p:pic>
        <p:nvPicPr>
          <p:cNvPr id="447" name="Google Shape;4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423" y="1479321"/>
            <a:ext cx="1676545" cy="213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797185" y="2178050"/>
            <a:ext cx="1676545" cy="21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9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자유게시판 - 못참겠어요~ [감사합니다 꾸벅~]" id="450" name="Google Shape;4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5251" y="451059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239713" y="354568"/>
            <a:ext cx="2056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Ⅰ 데이터 전처리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82613" y="750033"/>
            <a:ext cx="1942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1-1 데이터 불러오기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616" y="1431613"/>
            <a:ext cx="7460769" cy="4168477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14" name="Google Shape;114;p3"/>
          <p:cNvSpPr txBox="1"/>
          <p:nvPr/>
        </p:nvSpPr>
        <p:spPr>
          <a:xfrm>
            <a:off x="2151138" y="6004671"/>
            <a:ext cx="788972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ElectroWorld 데이터와 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2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ity 데이터의 경우 merge 후, </a:t>
            </a:r>
            <a:r>
              <a:rPr i="1" lang="en-US" sz="1200" u="sng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i="1" lang="en-US" sz="1200" u="sng" strike="noStrike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_id</a:t>
            </a:r>
            <a:r>
              <a:rPr b="0" i="0" lang="en-US" sz="12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가 중복으로 추가 삽입된 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행</a:t>
            </a:r>
            <a:r>
              <a:rPr b="0" i="0" lang="en-US" sz="12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은 랜덤으로 한 개씩만 남기고 drop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39713" y="354568"/>
            <a:ext cx="2056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Ⅰ 데이터 전처리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582613" y="750033"/>
            <a:ext cx="21993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1-1 데이터 결측치 처리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600074" y="2689459"/>
            <a:ext cx="10144125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ship_mode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‘product_name’, ‘production_container’, ‘order_quantity’, ‘city’를 기준으로 일치하는 값으로 결측치 값 대체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customer_segment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‘customer_name와 ‘city’를 기준으로 일치하는 값으로 우선적으로 결측치를 채웠으며, </a:t>
            </a:r>
            <a:b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‘order_quantity’와 ‘product_sub_category’ ‘product_name’를 참고하여 모든 결측치 값 대체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product_container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‘product_category’, ‘production_sub_category’, ‘product_name’을 기준으로 일치하는 값으로 결측치 값 대체</a:t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00074" y="2293298"/>
            <a:ext cx="7787388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‘ship_mode’, ‘customer_segment’, ‘product_container’의 경우 엑셀을 통해 우선적으로 결측치 처리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239713" y="354568"/>
            <a:ext cx="2056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Ⅰ 데이터 전처리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82613" y="750033"/>
            <a:ext cx="21993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1-1 데이터 결측치 처리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600074" y="1863848"/>
            <a:ext cx="6660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함수를 사용하여 결측치를 임의로 배정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600074" y="1467687"/>
            <a:ext cx="6660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‘order_priority’ 결측치 처리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600074" y="2847858"/>
            <a:ext cx="6660000" cy="1523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product_sub_category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‘product_sub_category’별 평균값으로 결측치 처리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discount_mean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discount 전체 값의 평균으로 결측치 처리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discount_zero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'0'으로 결측치 처리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`discount` 컬럼 삭제</a:t>
            </a:r>
            <a:endParaRPr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00074" y="2451697"/>
            <a:ext cx="6660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‘discount’ 결측치 처리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600074" y="5027563"/>
            <a:ext cx="6660000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product_base_margin_sub_mean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 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product_sub_category별 평균값으로 결측치 처리</a:t>
            </a:r>
            <a:endParaRPr/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product_base_margin_mean</a:t>
            </a:r>
            <a:r>
              <a:rPr b="1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 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product_base_margin_mean 전체 값의 평균으로 결측치 처리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 `product_base_margin` 컬럼 삭제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600074" y="4631402"/>
            <a:ext cx="6660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`product_base_margin` 결측치 처리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5653" y="2286616"/>
            <a:ext cx="4068972" cy="2879674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41" name="Google Shape;141;p5"/>
          <p:cNvSpPr txBox="1"/>
          <p:nvPr/>
        </p:nvSpPr>
        <p:spPr>
          <a:xfrm>
            <a:off x="8424697" y="5235438"/>
            <a:ext cx="229088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▲ ‘order_priority’ 결측치 처리 코드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239713" y="354568"/>
            <a:ext cx="2056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Ⅰ 데이터 전처리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82613" y="750033"/>
            <a:ext cx="17376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1-2 파생변수 생성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600074" y="2098909"/>
            <a:ext cx="72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‘sales’ 값의 산정방식(개당가격*수량, 개당가격*수량*할인율 등으로 sales 값이 나오지 않음)이 계산에 따라 나오지 않아, (‘unit_price’ * ‘order_quantity’) * (1 – ‘discount_mean’) 산식으로 추가 변수 생성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600074" y="1702748"/>
            <a:ext cx="7272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‘new_sales’ 파생변수 생성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600074" y="3075550"/>
            <a:ext cx="7272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‘order_date’를 통해 연월, 년, 월, 요일, 분기의 파생변수 생성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600074" y="3746737"/>
            <a:ext cx="7272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‘ship_date’를 통해 연월, 년, 월, 요일, 분기의 추가 변수 생성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600074" y="4814084"/>
            <a:ext cx="727200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ship_date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 - `</a:t>
            </a:r>
            <a:r>
              <a:rPr b="1" i="1" lang="en-US" sz="1200" u="sng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oder_date</a:t>
            </a: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 하여 고객이 주문한 날짜로부터 배송되기까지 걸린 일자를 계산하여 </a:t>
            </a:r>
            <a:b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새로운 컬럼(`lead_time`)에 할당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600074" y="4417923"/>
            <a:ext cx="7272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‘lead_time’ 파생변수 생성</a:t>
            </a:r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762" y="1227954"/>
            <a:ext cx="2622688" cy="4620395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57" name="Google Shape;157;p6"/>
          <p:cNvSpPr txBox="1"/>
          <p:nvPr/>
        </p:nvSpPr>
        <p:spPr>
          <a:xfrm>
            <a:off x="8854834" y="5924376"/>
            <a:ext cx="1844544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▲ ‘lead_time’ </a:t>
            </a: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파생변수 생성</a:t>
            </a:r>
            <a:endParaRPr b="0" i="0" sz="1200" u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27013" y="515897"/>
            <a:ext cx="2242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Ⅱ Data Profiling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686" y="1255034"/>
            <a:ext cx="9766625" cy="4347932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66" name="Google Shape;166;p7"/>
          <p:cNvSpPr txBox="1"/>
          <p:nvPr/>
        </p:nvSpPr>
        <p:spPr>
          <a:xfrm>
            <a:off x="2941065" y="5759315"/>
            <a:ext cx="6309868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전체 39개 변수 및 5,500개 행으로 이루어진 데이터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형식 : Numeric type 21개 /  Categorical type 16개 / DateTime 2개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7ACAE2"/>
          </a:solidFill>
          <a:ln cap="flat" cmpd="sng" w="9525">
            <a:solidFill>
              <a:srgbClr val="7ACAE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8"/>
          <p:cNvSpPr/>
          <p:nvPr/>
        </p:nvSpPr>
        <p:spPr>
          <a:xfrm flipH="1" rot="10800000">
            <a:off x="0" y="-1"/>
            <a:ext cx="11857038" cy="6524625"/>
          </a:xfrm>
          <a:prstGeom prst="round1Rect">
            <a:avLst>
              <a:gd fmla="val 6594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디지털 분석 빅데이터 분석 데이터 사이언스 시장조사 | 프리미엄 벡터"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911" y="3149634"/>
            <a:ext cx="3662363" cy="3662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1681203" y="2832182"/>
            <a:ext cx="84946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ElectroWorld 의 전반적인 비즈니스 경영 현황 점검을 수행하고자 합니다.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주어진 데이터를 이용하여 매출 및 수익성 등을 분석해보고, 개선점 or 제안점을 찾아보세요.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502" y="2085406"/>
            <a:ext cx="1676545" cy="21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3772512" y="1502961"/>
            <a:ext cx="431201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Prob A1</a:t>
            </a:r>
            <a:endParaRPr b="1" sz="4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9505045" y="986890"/>
            <a:ext cx="1676545" cy="2139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idx="12" type="sldNum"/>
          </p:nvPr>
        </p:nvSpPr>
        <p:spPr>
          <a:xfrm>
            <a:off x="9402026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11129516" y="549234"/>
            <a:ext cx="5386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36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39713" y="507918"/>
            <a:ext cx="2503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ACAE2"/>
                </a:solidFill>
                <a:latin typeface="Arial"/>
                <a:ea typeface="Arial"/>
                <a:cs typeface="Arial"/>
                <a:sym typeface="Arial"/>
              </a:rPr>
              <a:t>Ⅲ Project Prob A1</a:t>
            </a:r>
            <a:endParaRPr b="1" sz="2400">
              <a:solidFill>
                <a:srgbClr val="7ACA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723" y="2229937"/>
            <a:ext cx="5177398" cy="2958513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3987" y="2229938"/>
            <a:ext cx="5126638" cy="2958512"/>
          </a:xfrm>
          <a:prstGeom prst="rect">
            <a:avLst/>
          </a:prstGeom>
          <a:noFill/>
          <a:ln cap="flat" cmpd="sng" w="9525">
            <a:solidFill>
              <a:srgbClr val="7ACAE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188" name="Google Shape;188;p9"/>
          <p:cNvSpPr txBox="1"/>
          <p:nvPr/>
        </p:nvSpPr>
        <p:spPr>
          <a:xfrm>
            <a:off x="6287306" y="1669549"/>
            <a:ext cx="5220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연월별 총 반품 건수</a:t>
            </a:r>
            <a:endParaRPr b="1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698723" y="1669549"/>
            <a:ext cx="5220000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연월별 총 주문 건수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3287379" y="5668232"/>
            <a:ext cx="561724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주문건수에 연월별 차이가 있지만, 반품 건수는 꾸준히 감소하는 추세를 보이고 있음</a:t>
            </a:r>
            <a:endParaRPr/>
          </a:p>
        </p:txBody>
      </p:sp>
      <p:cxnSp>
        <p:nvCxnSpPr>
          <p:cNvPr id="191" name="Google Shape;191;p9"/>
          <p:cNvCxnSpPr/>
          <p:nvPr/>
        </p:nvCxnSpPr>
        <p:spPr>
          <a:xfrm>
            <a:off x="6705600" y="2343150"/>
            <a:ext cx="4610100" cy="16383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2022-06-14T11:46:08Z</dcterms:created>
  <dc:creator>Yungyeong Lee</dc:creator>
</cp:coreProperties>
</file>