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87" r:id="rId4"/>
    <p:sldId id="389" r:id="rId5"/>
    <p:sldId id="390" r:id="rId6"/>
    <p:sldId id="394" r:id="rId7"/>
    <p:sldId id="393" r:id="rId8"/>
    <p:sldId id="404" r:id="rId9"/>
    <p:sldId id="391" r:id="rId10"/>
    <p:sldId id="408" r:id="rId11"/>
    <p:sldId id="295" r:id="rId12"/>
    <p:sldId id="410" r:id="rId13"/>
    <p:sldId id="406" r:id="rId14"/>
    <p:sldId id="405" r:id="rId15"/>
    <p:sldId id="407" r:id="rId16"/>
  </p:sldIdLst>
  <p:sldSz cx="18288000" cy="10287000"/>
  <p:notesSz cx="6858000" cy="9144000"/>
  <p:embeddedFontLst>
    <p:embeddedFont>
      <p:font typeface="210 도시락" panose="020B0600000101010101" charset="-127"/>
      <p:regular r:id="rId18"/>
    </p:embeddedFont>
    <p:embeddedFont>
      <p:font typeface="Do Hyeon" panose="020B0600000101010101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F750A-D0C2-41BC-B0C9-7FFE07B31EDE}">
          <p14:sldIdLst>
            <p14:sldId id="256"/>
            <p14:sldId id="387"/>
            <p14:sldId id="389"/>
            <p14:sldId id="390"/>
            <p14:sldId id="394"/>
            <p14:sldId id="393"/>
            <p14:sldId id="404"/>
            <p14:sldId id="391"/>
            <p14:sldId id="408"/>
            <p14:sldId id="295"/>
            <p14:sldId id="410"/>
            <p14:sldId id="406"/>
            <p14:sldId id="405"/>
            <p14:sldId id="407"/>
          </p14:sldIdLst>
        </p14:section>
        <p14:section name="백업" id="{89B78D78-7F60-4CDD-BF51-ECCEFAE416B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1520" userDrawn="1">
          <p15:clr>
            <a:srgbClr val="A4A3A4"/>
          </p15:clr>
        </p15:guide>
        <p15:guide id="3" orient="horz" pos="5448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3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EBC1B9"/>
    <a:srgbClr val="D8D0CC"/>
    <a:srgbClr val="EAE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374" autoAdjust="0"/>
  </p:normalViewPr>
  <p:slideViewPr>
    <p:cSldViewPr>
      <p:cViewPr varScale="1">
        <p:scale>
          <a:sx n="43" d="100"/>
          <a:sy n="43" d="100"/>
        </p:scale>
        <p:origin x="1306" y="58"/>
      </p:cViewPr>
      <p:guideLst>
        <p:guide orient="horz" pos="840"/>
        <p:guide pos="11520"/>
        <p:guide orient="horz" pos="5448"/>
        <p:guide/>
        <p:guide pos="5760"/>
        <p:guide orient="horz" pos="3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주식시장에서의 빅데이터 분석은 크게 두가지 접근법을 가지고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첫번째는 주식시장의 트렌드를 파악하는 것으로 시장의 흐름을 예측하고</a:t>
            </a:r>
            <a:r>
              <a:rPr lang="en-US" altLang="ko-KR" dirty="0"/>
              <a:t>, </a:t>
            </a:r>
            <a:r>
              <a:rPr lang="ko-KR" altLang="en-US" dirty="0"/>
              <a:t>그에 맞는 투자전략을 수립해야 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두번째는 기업의 재무적 정보를 분석하여 미래의 기업 가치를 예측하고 그에 기반한 투자전략을 수립하는 것입니다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본 프로젝트는 </a:t>
            </a:r>
            <a:r>
              <a:rPr lang="en-US" altLang="ko-KR" dirty="0"/>
              <a:t>AI</a:t>
            </a:r>
            <a:r>
              <a:rPr lang="ko-KR" altLang="en-US" dirty="0"/>
              <a:t>기법</a:t>
            </a:r>
            <a:r>
              <a:rPr lang="en-US" altLang="ko-KR" dirty="0"/>
              <a:t>, </a:t>
            </a:r>
            <a:r>
              <a:rPr lang="ko-KR" altLang="en-US" dirty="0"/>
              <a:t>신경망을 기반으로 한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활용하여 위</a:t>
            </a:r>
            <a:r>
              <a:rPr lang="ko-KR" altLang="en-US" baseline="0" dirty="0"/>
              <a:t> 두가지 접근법을 모두 포함하는 트레이딩 시스템 구축을 목표로 합니다</a:t>
            </a:r>
            <a:r>
              <a:rPr lang="en-US" altLang="ko-KR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기업의 미래 가치로서의 주가를 예측하여 제시하고</a:t>
            </a:r>
            <a:r>
              <a:rPr lang="en-US" altLang="ko-KR" dirty="0"/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aseline="0" dirty="0"/>
              <a:t>주식시장의 트렌드</a:t>
            </a:r>
            <a:r>
              <a:rPr lang="en-US" altLang="ko-KR" baseline="0" dirty="0"/>
              <a:t>, ‘</a:t>
            </a:r>
            <a:r>
              <a:rPr lang="ko-KR" altLang="en-US" baseline="0" dirty="0"/>
              <a:t>흐름</a:t>
            </a:r>
            <a:r>
              <a:rPr lang="en-US" altLang="ko-KR" baseline="0" dirty="0"/>
              <a:t>’</a:t>
            </a:r>
            <a:r>
              <a:rPr lang="ko-KR" altLang="en-US" baseline="0" dirty="0"/>
              <a:t>을 파악하기 위해서 뉴스 데이터를 수집 분석하여 주가의 동향을 예측 제시합니다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5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오늘자</a:t>
            </a:r>
            <a:r>
              <a:rPr lang="en-US" dirty="0"/>
              <a:t> </a:t>
            </a:r>
            <a:r>
              <a:rPr lang="en-US" dirty="0" err="1"/>
              <a:t>네이버</a:t>
            </a:r>
            <a:r>
              <a:rPr lang="en-US" dirty="0"/>
              <a:t> </a:t>
            </a:r>
            <a:r>
              <a:rPr lang="en-US" dirty="0" err="1"/>
              <a:t>뉴스의</a:t>
            </a:r>
            <a:r>
              <a:rPr lang="en-US" dirty="0"/>
              <a:t> </a:t>
            </a:r>
            <a:r>
              <a:rPr lang="en-US" dirty="0" err="1"/>
              <a:t>실시간</a:t>
            </a:r>
            <a:r>
              <a:rPr lang="en-US" dirty="0"/>
              <a:t> </a:t>
            </a:r>
            <a:r>
              <a:rPr lang="en-US" dirty="0" err="1"/>
              <a:t>뉴스</a:t>
            </a:r>
            <a:r>
              <a:rPr lang="en-US" dirty="0"/>
              <a:t> </a:t>
            </a:r>
            <a:r>
              <a:rPr lang="en-US" dirty="0" err="1"/>
              <a:t>탭에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뉴스</a:t>
            </a:r>
            <a:r>
              <a:rPr lang="ko-KR" altLang="en-US" dirty="0"/>
              <a:t>들을 각 종목의 뉴스 분석 모델로 분석하여 </a:t>
            </a:r>
            <a:r>
              <a:rPr lang="en-US" dirty="0" err="1"/>
              <a:t>긍정</a:t>
            </a:r>
            <a:r>
              <a:rPr lang="en-US" dirty="0"/>
              <a:t>/</a:t>
            </a:r>
            <a:r>
              <a:rPr lang="ko-KR" altLang="en-US" dirty="0"/>
              <a:t>보합</a:t>
            </a:r>
            <a:r>
              <a:rPr lang="en-US" altLang="ko-KR" dirty="0"/>
              <a:t>/</a:t>
            </a:r>
            <a:r>
              <a:rPr lang="en-US" dirty="0" err="1"/>
              <a:t>부정</a:t>
            </a:r>
            <a:r>
              <a:rPr lang="ko-KR" altLang="en-US" dirty="0"/>
              <a:t>으로 분류하여 제시합니다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03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12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87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80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본 프로젝트의 구성은 다음과 같이 크게 두개의 기능 모듈로 구성되어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빅데이터분석을 통한 미래 가치 예측 주제의 개별 </a:t>
            </a:r>
            <a:r>
              <a:rPr lang="ko-KR" altLang="en-US" dirty="0" err="1"/>
              <a:t>주식종목의</a:t>
            </a:r>
            <a:r>
              <a:rPr lang="ko-KR" altLang="en-US" dirty="0"/>
              <a:t> 주가를 예측하는 부분과 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주식시장의 트렌드</a:t>
            </a:r>
            <a:r>
              <a:rPr lang="en-US" altLang="ko-KR" dirty="0"/>
              <a:t>, ‘</a:t>
            </a:r>
            <a:r>
              <a:rPr lang="ko-KR" altLang="en-US" dirty="0"/>
              <a:t>흐름</a:t>
            </a:r>
            <a:r>
              <a:rPr lang="en-US" altLang="ko-KR" dirty="0"/>
              <a:t>＇</a:t>
            </a:r>
            <a:r>
              <a:rPr lang="ko-KR" altLang="en-US" dirty="0"/>
              <a:t>을 파악하기 위해서 뉴스를 수집 분석하여 개별 주식 종목의 주가 동향</a:t>
            </a:r>
            <a:r>
              <a:rPr lang="en-US" altLang="ko-KR" dirty="0"/>
              <a:t>, </a:t>
            </a:r>
            <a:r>
              <a:rPr lang="ko-KR" altLang="en-US" dirty="0"/>
              <a:t>움직여가는 방향</a:t>
            </a:r>
            <a:r>
              <a:rPr lang="en-US" altLang="ko-KR" dirty="0"/>
              <a:t>‘ </a:t>
            </a:r>
            <a:r>
              <a:rPr lang="ko-KR" altLang="en-US" dirty="0"/>
              <a:t>예측으로 상승</a:t>
            </a:r>
            <a:r>
              <a:rPr lang="en-US" altLang="ko-KR" dirty="0"/>
              <a:t>/</a:t>
            </a:r>
            <a:r>
              <a:rPr lang="ko-KR" altLang="en-US" dirty="0"/>
              <a:t>보합</a:t>
            </a:r>
            <a:r>
              <a:rPr lang="en-US" altLang="ko-KR" dirty="0"/>
              <a:t>/</a:t>
            </a:r>
            <a:r>
              <a:rPr lang="ko-KR" altLang="en-US" dirty="0"/>
              <a:t>하락을 예측하여 제시하는 모듈입니다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23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세부 프로젝트로서의 뉴스 분석을 통한 주가 동향 예측 시스템은 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당일 개장 전 뉴스를 분석하여 개별 종목의 </a:t>
            </a:r>
            <a:r>
              <a:rPr lang="ko-KR" altLang="en-US" dirty="0" err="1"/>
              <a:t>개장가</a:t>
            </a:r>
            <a:r>
              <a:rPr lang="ko-KR" altLang="en-US" dirty="0"/>
              <a:t> 주가 동향을 예측하여 제시합니다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예측 모델은 </a:t>
            </a:r>
            <a:r>
              <a:rPr lang="en-US" altLang="ko-KR" dirty="0"/>
              <a:t>AI </a:t>
            </a:r>
            <a:r>
              <a:rPr lang="ko-KR" altLang="en-US" dirty="0" err="1"/>
              <a:t>딥러닝</a:t>
            </a:r>
            <a:r>
              <a:rPr lang="ko-KR" altLang="en-US" dirty="0"/>
              <a:t> 신경망 모델인 </a:t>
            </a:r>
            <a:r>
              <a:rPr lang="en-US" altLang="ko-KR" dirty="0"/>
              <a:t>LSTM</a:t>
            </a:r>
            <a:r>
              <a:rPr lang="ko-KR" altLang="en-US" dirty="0"/>
              <a:t>을 기본</a:t>
            </a:r>
            <a:r>
              <a:rPr lang="en-US" altLang="ko-KR" dirty="0"/>
              <a:t> </a:t>
            </a:r>
            <a:r>
              <a:rPr lang="ko-KR" altLang="en-US" dirty="0"/>
              <a:t>모델로 구현하였습니다</a:t>
            </a:r>
            <a:r>
              <a:rPr lang="en-US" altLang="ko-KR" dirty="0"/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예측 모델은 과거 </a:t>
            </a:r>
            <a:r>
              <a:rPr lang="en-US" altLang="ko-KR" dirty="0"/>
              <a:t>1</a:t>
            </a:r>
            <a:r>
              <a:rPr lang="ko-KR" altLang="en-US" dirty="0"/>
              <a:t>년간의 뉴스 데이터와 개별 종목의 주가 데이터를 기반으로 </a:t>
            </a:r>
            <a:r>
              <a:rPr lang="ko-KR" altLang="en-US" baseline="0" dirty="0"/>
              <a:t>학습을 수행하였습니다</a:t>
            </a:r>
            <a:r>
              <a:rPr lang="en-US" altLang="ko-KR" baseline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개장가</a:t>
            </a:r>
            <a:r>
              <a:rPr lang="ko-KR" altLang="en-US" dirty="0"/>
              <a:t> 주가 동향을 예측하기 위해서 당일 개장 전 뉴스를 예측 모델에 입력하여 </a:t>
            </a:r>
            <a:r>
              <a:rPr lang="ko-KR" altLang="en-US" dirty="0" err="1"/>
              <a:t>개장가의</a:t>
            </a:r>
            <a:r>
              <a:rPr lang="ko-KR" altLang="en-US" dirty="0"/>
              <a:t> 상승</a:t>
            </a:r>
            <a:r>
              <a:rPr lang="en-US" altLang="ko-KR" dirty="0"/>
              <a:t>/</a:t>
            </a:r>
            <a:r>
              <a:rPr lang="ko-KR" altLang="en-US" dirty="0"/>
              <a:t>보합</a:t>
            </a:r>
            <a:r>
              <a:rPr lang="en-US" altLang="ko-KR" dirty="0"/>
              <a:t>/</a:t>
            </a:r>
            <a:r>
              <a:rPr lang="ko-KR" altLang="en-US" dirty="0"/>
              <a:t>하락을 예측 결과로 출력합니다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개장가를</a:t>
            </a:r>
            <a:r>
              <a:rPr lang="ko-KR" altLang="en-US" dirty="0"/>
              <a:t> 예측 타겟으로 잡은 이유는</a:t>
            </a:r>
            <a:r>
              <a:rPr lang="ko-KR" altLang="en-US" baseline="0" dirty="0"/>
              <a:t> 주식시장에서의 뉴스와 주가지수의 등락 관계 파악을 위한 빅데이터 분석 연구분야의 기준으로 사용되고 있기 때문입니다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5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예측 대상 종목 선정을 위해서 종목 군집화</a:t>
            </a:r>
            <a:r>
              <a:rPr lang="en-US" altLang="ko-KR" dirty="0"/>
              <a:t>, </a:t>
            </a:r>
            <a:r>
              <a:rPr lang="ko-KR" altLang="en-US" dirty="0"/>
              <a:t>클러스터링을 먼저 수행했습니다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KRX</a:t>
            </a:r>
            <a:r>
              <a:rPr lang="ko-KR" altLang="en-US" dirty="0"/>
              <a:t>에 상장된 </a:t>
            </a:r>
            <a:r>
              <a:rPr lang="en-US" altLang="ko-KR" dirty="0"/>
              <a:t>3831</a:t>
            </a:r>
            <a:r>
              <a:rPr lang="ko-KR" altLang="en-US" dirty="0"/>
              <a:t>개 종목을 외국인 보유 비율과 기업 </a:t>
            </a:r>
            <a:r>
              <a:rPr lang="ko-KR" altLang="en-US" dirty="0" err="1"/>
              <a:t>시총을</a:t>
            </a:r>
            <a:r>
              <a:rPr lang="ko-KR" altLang="en-US" dirty="0"/>
              <a:t> 기준으로 </a:t>
            </a:r>
            <a:r>
              <a:rPr lang="ko-KR" altLang="en-US" dirty="0" err="1"/>
              <a:t>클러스터링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연구에 의하면 외국인 투자자가 주가에 영향을 미치는 것을 나타났으므로 외국인의 보유 비율을 주식의 분류 기준으로 선정했습니다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동시에 </a:t>
            </a:r>
            <a:r>
              <a:rPr lang="ko-KR" altLang="en-US" baseline="0" dirty="0"/>
              <a:t>기업 </a:t>
            </a:r>
            <a:r>
              <a:rPr lang="ko-KR" altLang="en-US" baseline="0" dirty="0" err="1"/>
              <a:t>시총을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클러스터링</a:t>
            </a:r>
            <a:r>
              <a:rPr lang="ko-KR" altLang="en-US" baseline="0" dirty="0"/>
              <a:t> 기준에 추가하여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축의 상</a:t>
            </a:r>
            <a:r>
              <a:rPr lang="en-US" altLang="ko-KR" baseline="0" dirty="0"/>
              <a:t>/</a:t>
            </a:r>
            <a:r>
              <a:rPr lang="ko-KR" altLang="en-US" baseline="0" dirty="0"/>
              <a:t>중</a:t>
            </a:r>
            <a:r>
              <a:rPr lang="en-US" altLang="ko-KR" baseline="0" dirty="0"/>
              <a:t>/</a:t>
            </a:r>
            <a:r>
              <a:rPr lang="ko-KR" altLang="en-US" baseline="0" dirty="0"/>
              <a:t>하 구분으로 </a:t>
            </a:r>
            <a:r>
              <a:rPr lang="en-US" altLang="ko-KR" baseline="0" dirty="0"/>
              <a:t>9</a:t>
            </a:r>
            <a:r>
              <a:rPr lang="ko-KR" altLang="en-US" baseline="0" dirty="0"/>
              <a:t>개의 </a:t>
            </a:r>
            <a:r>
              <a:rPr lang="ko-KR" altLang="en-US" baseline="0" dirty="0" err="1"/>
              <a:t>클러스터링</a:t>
            </a:r>
            <a:r>
              <a:rPr lang="ko-KR" altLang="en-US" baseline="0" dirty="0"/>
              <a:t> 결과를 얻었습니다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클러스터링은 </a:t>
            </a:r>
            <a:r>
              <a:rPr lang="en-US" altLang="ko-KR" baseline="0" dirty="0"/>
              <a:t>k-means</a:t>
            </a:r>
            <a:r>
              <a:rPr lang="ko-KR" altLang="en-US" baseline="0" dirty="0"/>
              <a:t>기법을 적용하였습니다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60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뉴스분석대상으로 총 </a:t>
            </a:r>
            <a:r>
              <a:rPr lang="en-US" altLang="ko-KR" dirty="0"/>
              <a:t>18</a:t>
            </a:r>
            <a:r>
              <a:rPr lang="ko-KR" altLang="en-US" dirty="0"/>
              <a:t>개 종목을 선정하였습니다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앞 </a:t>
            </a:r>
            <a:r>
              <a:rPr lang="ko-KR" altLang="en-US" dirty="0" err="1"/>
              <a:t>클러스터링</a:t>
            </a:r>
            <a:r>
              <a:rPr lang="ko-KR" altLang="en-US" dirty="0"/>
              <a:t> 결과를 기반으로 각 클러스터당 거래대금을 기준으로 상위 </a:t>
            </a:r>
            <a:r>
              <a:rPr lang="en-US" altLang="ko-KR" dirty="0"/>
              <a:t>2</a:t>
            </a:r>
            <a:r>
              <a:rPr lang="ko-KR" altLang="en-US" dirty="0"/>
              <a:t>개를 선정하였습니다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일반적으로 거래대금을 통해 실질적으로 거래된 자산 규모 파악 가능하며</a:t>
            </a:r>
            <a:r>
              <a:rPr lang="en-US" altLang="ko-KR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거래대금이 많이 동원 된다는 것은 주가가 변동하기 쉽다는 의미로 </a:t>
            </a:r>
            <a:r>
              <a:rPr lang="ko-KR" altLang="en-US" dirty="0" err="1"/>
              <a:t>급등주나</a:t>
            </a:r>
            <a:r>
              <a:rPr lang="ko-KR" altLang="en-US" dirty="0"/>
              <a:t> </a:t>
            </a:r>
            <a:r>
              <a:rPr lang="ko-KR" altLang="en-US" dirty="0" err="1"/>
              <a:t>테마주</a:t>
            </a:r>
            <a:r>
              <a:rPr lang="ko-KR" altLang="en-US" dirty="0"/>
              <a:t> 찾기의 기준이 되기도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63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00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9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당일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08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58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분까지의 실시간 속보를 분석하여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개 종목의 주가 동향을 예측하고 시각화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ko-KR" alt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57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오늘자</a:t>
            </a:r>
            <a:r>
              <a:rPr lang="en-US" dirty="0"/>
              <a:t> </a:t>
            </a:r>
            <a:r>
              <a:rPr lang="en-US" dirty="0" err="1"/>
              <a:t>네이버</a:t>
            </a:r>
            <a:r>
              <a:rPr lang="en-US" dirty="0"/>
              <a:t> </a:t>
            </a:r>
            <a:r>
              <a:rPr lang="en-US" dirty="0" err="1"/>
              <a:t>뉴스의</a:t>
            </a:r>
            <a:r>
              <a:rPr lang="en-US" dirty="0"/>
              <a:t> </a:t>
            </a:r>
            <a:r>
              <a:rPr lang="en-US" dirty="0" err="1"/>
              <a:t>실시간</a:t>
            </a:r>
            <a:r>
              <a:rPr lang="en-US" dirty="0"/>
              <a:t> </a:t>
            </a:r>
            <a:r>
              <a:rPr lang="en-US" dirty="0" err="1"/>
              <a:t>뉴스</a:t>
            </a:r>
            <a:r>
              <a:rPr lang="en-US" dirty="0"/>
              <a:t> </a:t>
            </a:r>
            <a:r>
              <a:rPr lang="en-US" dirty="0" err="1"/>
              <a:t>탭에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뉴스</a:t>
            </a:r>
            <a:r>
              <a:rPr lang="ko-KR" altLang="en-US" dirty="0"/>
              <a:t>들을 각 종목의 뉴스 분석 모델로 분석하여 </a:t>
            </a:r>
            <a:r>
              <a:rPr lang="en-US" dirty="0" err="1"/>
              <a:t>긍정</a:t>
            </a:r>
            <a:r>
              <a:rPr lang="en-US" dirty="0"/>
              <a:t>/</a:t>
            </a:r>
            <a:r>
              <a:rPr lang="ko-KR" altLang="en-US" dirty="0"/>
              <a:t>보합</a:t>
            </a:r>
            <a:r>
              <a:rPr lang="en-US" altLang="ko-KR" dirty="0"/>
              <a:t>/</a:t>
            </a:r>
            <a:r>
              <a:rPr lang="en-US" dirty="0" err="1"/>
              <a:t>부정</a:t>
            </a:r>
            <a:r>
              <a:rPr lang="ko-KR" altLang="en-US" dirty="0"/>
              <a:t>으로 분류하여 제시합니다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4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7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0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8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03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2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63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9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10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25C4D1FD-6AD1-4D12-BC92-50E6B9CC932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/>
          <a:lstStyle/>
          <a:p>
            <a:fld id="{1881B40A-5AC5-4C18-AC0E-95A8EE3AD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38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iisonline.evehost.co.kr/files/DLA/9-18-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33499"/>
            <a:ext cx="18288000" cy="4535143"/>
            <a:chOff x="0" y="0"/>
            <a:chExt cx="4816593" cy="1302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02925"/>
            </a:xfrm>
            <a:custGeom>
              <a:avLst/>
              <a:gdLst/>
              <a:ahLst/>
              <a:cxnLst/>
              <a:rect l="l" t="t" r="r" b="b"/>
              <a:pathLst>
                <a:path w="4816592" h="1302925">
                  <a:moveTo>
                    <a:pt x="0" y="0"/>
                  </a:moveTo>
                  <a:lnTo>
                    <a:pt x="4816592" y="0"/>
                  </a:lnTo>
                  <a:lnTo>
                    <a:pt x="4816592" y="1302925"/>
                  </a:lnTo>
                  <a:lnTo>
                    <a:pt x="0" y="1302925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4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5">
            <a:extLst>
              <a:ext uri="{FF2B5EF4-FFF2-40B4-BE49-F238E27FC236}">
                <a16:creationId xmlns:a16="http://schemas.microsoft.com/office/drawing/2014/main" id="{519FDA18-0BAB-4F8C-919C-E1A582904348}"/>
              </a:ext>
            </a:extLst>
          </p:cNvPr>
          <p:cNvSpPr txBox="1"/>
          <p:nvPr/>
        </p:nvSpPr>
        <p:spPr>
          <a:xfrm>
            <a:off x="4572000" y="1257298"/>
            <a:ext cx="15008464" cy="4687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57"/>
              </a:lnSpc>
            </a:pPr>
            <a:r>
              <a:rPr lang="en-US" sz="16597" spc="-300" dirty="0" err="1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시스템</a:t>
            </a:r>
            <a:r>
              <a:rPr lang="en-US" sz="16597" spc="-3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 </a:t>
            </a:r>
            <a:r>
              <a:rPr lang="en-US" sz="16597" spc="-300" dirty="0" err="1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트레이딩</a:t>
            </a:r>
            <a:r>
              <a:rPr lang="en-US" sz="16597" spc="-3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 </a:t>
            </a:r>
            <a:r>
              <a:rPr lang="en-US" sz="16597" spc="-300" dirty="0" err="1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구축</a:t>
            </a:r>
            <a:r>
              <a:rPr lang="en-US" sz="16597" spc="-3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 </a:t>
            </a:r>
            <a:r>
              <a:rPr lang="en-US" sz="16597" spc="-300" dirty="0" err="1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프로젝트</a:t>
            </a:r>
            <a:endParaRPr lang="en-US" sz="16597" spc="-300" dirty="0">
              <a:solidFill>
                <a:srgbClr val="1E1D1B"/>
              </a:solidFill>
              <a:latin typeface="210 도시락" panose="020B0600000101010101" charset="-127"/>
              <a:ea typeface="210 도시락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DBDF-5259-EADA-58A5-7BCF24786AA0}"/>
              </a:ext>
            </a:extLst>
          </p:cNvPr>
          <p:cNvSpPr txBox="1"/>
          <p:nvPr/>
        </p:nvSpPr>
        <p:spPr>
          <a:xfrm>
            <a:off x="0" y="-419100"/>
            <a:ext cx="7391400" cy="747897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46700" spc="-300" dirty="0">
                <a:solidFill>
                  <a:srgbClr val="FF0000"/>
                </a:solidFill>
                <a:latin typeface="Do Hyeon" panose="020B0600000101010101" charset="-127"/>
                <a:ea typeface="Do Hyeon" panose="020B0600000101010101" charset="-127"/>
              </a:rPr>
              <a:t>AI</a:t>
            </a:r>
            <a:endParaRPr lang="ko-KR" altLang="en-US" sz="46700" spc="-300" dirty="0">
              <a:solidFill>
                <a:srgbClr val="FF0000"/>
              </a:solidFill>
              <a:latin typeface="Do Hyeon" panose="020B0600000101010101" charset="-127"/>
              <a:ea typeface="Do Hyeon" panose="020B0600000101010101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2925" y="6209814"/>
            <a:ext cx="139446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세부 프로젝트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 시스템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AE188862-C31E-21AD-F44A-B5DE5D167B3C}"/>
              </a:ext>
            </a:extLst>
          </p:cNvPr>
          <p:cNvSpPr txBox="1"/>
          <p:nvPr/>
        </p:nvSpPr>
        <p:spPr>
          <a:xfrm>
            <a:off x="245334" y="152875"/>
            <a:ext cx="17204466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>
                <a:solidFill>
                  <a:srgbClr val="1E1D1B"/>
                </a:solidFill>
                <a:latin typeface="210 도시락"/>
              </a:rPr>
              <a:t> </a:t>
            </a:r>
            <a:r>
              <a:rPr lang="ko-KR" altLang="en-US" sz="5000" dirty="0">
                <a:solidFill>
                  <a:srgbClr val="1E1D1B"/>
                </a:solidFill>
                <a:ea typeface="210 도시락"/>
              </a:rPr>
              <a:t>웹 화면</a:t>
            </a:r>
            <a:r>
              <a:rPr lang="en-US" altLang="ko-KR" sz="5000" dirty="0">
                <a:solidFill>
                  <a:srgbClr val="1E1D1B"/>
                </a:solidFill>
                <a:ea typeface="210 도시락"/>
              </a:rPr>
              <a:t>: </a:t>
            </a:r>
            <a:r>
              <a:rPr lang="ko-KR" altLang="en-US" sz="5000" dirty="0">
                <a:solidFill>
                  <a:srgbClr val="1E1D1B"/>
                </a:solidFill>
                <a:ea typeface="210 도시락"/>
              </a:rPr>
              <a:t>개별 실시간 속보 뉴스의 </a:t>
            </a:r>
            <a:r>
              <a:rPr lang="en-US" sz="5000" dirty="0" err="1">
                <a:solidFill>
                  <a:srgbClr val="1E1D1B"/>
                </a:solidFill>
                <a:ea typeface="210 도시락"/>
              </a:rPr>
              <a:t>종목별</a:t>
            </a:r>
            <a:r>
              <a:rPr lang="en-US" sz="5000" dirty="0">
                <a:solidFill>
                  <a:srgbClr val="1E1D1B"/>
                </a:solidFill>
                <a:ea typeface="210 도시락"/>
              </a:rPr>
              <a:t> </a:t>
            </a:r>
            <a:r>
              <a:rPr lang="ko-KR" altLang="en-US" sz="5000" dirty="0">
                <a:solidFill>
                  <a:srgbClr val="1E1D1B"/>
                </a:solidFill>
                <a:ea typeface="210 도시락"/>
              </a:rPr>
              <a:t>주가 영향 예측 제시</a:t>
            </a:r>
            <a:endParaRPr lang="en-US" sz="5000" dirty="0">
              <a:solidFill>
                <a:srgbClr val="1E1D1B"/>
              </a:solidFill>
              <a:ea typeface="210 도시락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196" y="1575322"/>
            <a:ext cx="13639800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6138" marR="0" lvl="3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단일 뉴스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-&gt;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종목별 다른 영향 예측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긍정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보합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부정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)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85800" y="3467100"/>
            <a:ext cx="10591800" cy="3523751"/>
            <a:chOff x="685800" y="3467100"/>
            <a:chExt cx="10591800" cy="35237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12" y="3467100"/>
              <a:ext cx="10205458" cy="3523751"/>
            </a:xfrm>
            <a:prstGeom prst="rect">
              <a:avLst/>
            </a:prstGeom>
            <a:ln w="12700">
              <a:solidFill>
                <a:srgbClr val="1E1E1E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685800" y="3933576"/>
              <a:ext cx="10591800" cy="38100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963400" y="3400032"/>
            <a:ext cx="5867400" cy="3539430"/>
          </a:xfrm>
          <a:prstGeom prst="rect">
            <a:avLst/>
          </a:prstGeom>
          <a:noFill/>
          <a:ln>
            <a:solidFill>
              <a:srgbClr val="1E1E1E"/>
            </a:solidFill>
          </a:ln>
        </p:spPr>
        <p:txBody>
          <a:bodyPr wrap="square" rtlCol="0">
            <a:spAutoFit/>
          </a:bodyPr>
          <a:lstStyle/>
          <a:p>
            <a:pPr marL="274638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종목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405100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영향 예측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2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긍정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210 도시락" panose="020B0600000101010101" charset="-127"/>
              <a:cs typeface="Arial" panose="020B0604020202020204" pitchFamily="34" charset="0"/>
            </a:endParaRPr>
          </a:p>
          <a:p>
            <a:pPr marL="274638" lvl="3"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종목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270660 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영향 예측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0 – 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부정</a:t>
            </a: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210 도시락" panose="020B0600000101010101" charset="-127"/>
              <a:cs typeface="Arial" panose="020B0604020202020204" pitchFamily="34" charset="0"/>
            </a:endParaRPr>
          </a:p>
          <a:p>
            <a:pPr marL="274638" lvl="3">
              <a:lnSpc>
                <a:spcPct val="150000"/>
              </a:lnSpc>
              <a:defRPr/>
            </a:pP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종목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196170 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영향 예측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0 – 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부정</a:t>
            </a: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210 도시락" panose="020B0600000101010101" charset="-127"/>
              <a:cs typeface="Arial" panose="020B0604020202020204" pitchFamily="34" charset="0"/>
            </a:endParaRPr>
          </a:p>
          <a:p>
            <a:pPr marL="274638" lvl="3">
              <a:lnSpc>
                <a:spcPct val="150000"/>
              </a:lnSpc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종목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348370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영향 예측</a:t>
            </a:r>
            <a:r>
              <a:rPr lang="en-US" altLang="ko-KR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 2 – </a:t>
            </a:r>
            <a:r>
              <a:rPr lang="ko-KR" altLang="en-US" sz="2800" dirty="0">
                <a:solidFill>
                  <a:prstClr val="black"/>
                </a:solidFill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긍정</a:t>
            </a:r>
            <a:endParaRPr lang="en-US" altLang="ko-KR" sz="2800" dirty="0">
              <a:solidFill>
                <a:prstClr val="black"/>
              </a:solidFill>
              <a:latin typeface="Arial" panose="020B0604020202020204" pitchFamily="34" charset="0"/>
              <a:ea typeface="210 도시락" panose="020B0600000101010101" charset="-127"/>
              <a:cs typeface="Arial" panose="020B0604020202020204" pitchFamily="34" charset="0"/>
            </a:endParaRPr>
          </a:p>
          <a:p>
            <a:pPr marL="274638" lvl="3" algn="ctr"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:</a:t>
            </a:r>
          </a:p>
          <a:p>
            <a:pPr marL="274638" lvl="3" algn="ctr"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210 도시락" panose="020B0600000101010101" charset="-127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11353800" y="3933576"/>
            <a:ext cx="533400" cy="3810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AE188862-C31E-21AD-F44A-B5DE5D167B3C}"/>
              </a:ext>
            </a:extLst>
          </p:cNvPr>
          <p:cNvSpPr txBox="1"/>
          <p:nvPr/>
        </p:nvSpPr>
        <p:spPr>
          <a:xfrm>
            <a:off x="245334" y="152875"/>
            <a:ext cx="17204466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/>
                <a:ea typeface="+mn-ea"/>
                <a:cs typeface="+mn-cs"/>
              </a:rPr>
              <a:t>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웹 화면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개별 실시간 속보 뉴스의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종목별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Calibri"/>
                <a:ea typeface="210 도시락"/>
                <a:cs typeface="+mn-cs"/>
              </a:rPr>
              <a:t>주가 영향 예측 제시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Calibri"/>
              <a:ea typeface="210 도시락"/>
              <a:cs typeface="+mn-cs"/>
            </a:endParaRPr>
          </a:p>
        </p:txBody>
      </p:sp>
      <p:sp>
        <p:nvSpPr>
          <p:cNvPr id="2" name="Freeform 2"/>
          <p:cNvSpPr/>
          <p:nvPr/>
        </p:nvSpPr>
        <p:spPr>
          <a:xfrm>
            <a:off x="5829298" y="3238500"/>
            <a:ext cx="6972302" cy="4648200"/>
          </a:xfrm>
          <a:custGeom>
            <a:avLst/>
            <a:gdLst/>
            <a:ahLst/>
            <a:cxnLst/>
            <a:rect l="l" t="t" r="r" b="b"/>
            <a:pathLst>
              <a:path w="8044271" h="5802971">
                <a:moveTo>
                  <a:pt x="0" y="0"/>
                </a:moveTo>
                <a:lnTo>
                  <a:pt x="8044271" y="0"/>
                </a:lnTo>
                <a:lnTo>
                  <a:pt x="8044271" y="5802971"/>
                </a:lnTo>
                <a:lnTo>
                  <a:pt x="0" y="5802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b="-16706"/>
            </a:stretch>
          </a:blipFill>
          <a:ln>
            <a:solidFill>
              <a:srgbClr val="1E1E1E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33500"/>
            <a:ext cx="1363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6138" marR="0" lvl="3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단일 뉴스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-&gt;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종목별 다른 영향 예측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긍정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보합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부정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)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5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1" y="168758"/>
            <a:ext cx="15515639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 정확도 분석 결과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464" y="1567269"/>
            <a:ext cx="1643213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6138" marR="0" lvl="3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예측기간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2024.03.08~03.13 (7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일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)</a:t>
            </a:r>
          </a:p>
          <a:p>
            <a:pPr marL="1303338" marR="0" lvl="5" indent="-571500" algn="l" defTabSz="914400" rtl="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 방법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당일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08:58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개장가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(09:00)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비교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, </a:t>
            </a:r>
            <a:r>
              <a:rPr kumimoji="0" lang="ko-KR" altLang="en-US" sz="4000" b="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2">
                      <a:lumMod val="40000"/>
                      <a:lumOff val="60000"/>
                    </a:schemeClr>
                  </a:solidFill>
                </a:uFill>
                <a:latin typeface="210 도시락" panose="020B0600000101010101" charset="-127"/>
                <a:ea typeface="210 도시락" panose="020B0600000101010101" charset="-127"/>
                <a:cs typeface="+mn-cs"/>
              </a:rPr>
              <a:t>상승</a:t>
            </a:r>
            <a:r>
              <a:rPr kumimoji="0" lang="en-US" altLang="ko-KR" sz="4000" b="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2">
                      <a:lumMod val="40000"/>
                      <a:lumOff val="60000"/>
                    </a:schemeClr>
                  </a:solidFill>
                </a:uFill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000" b="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chemeClr val="tx2">
                      <a:lumMod val="40000"/>
                      <a:lumOff val="60000"/>
                    </a:schemeClr>
                  </a:solidFill>
                </a:uFill>
                <a:latin typeface="210 도시락" panose="020B0600000101010101" charset="-127"/>
                <a:ea typeface="210 도시락" panose="020B0600000101010101" charset="-127"/>
                <a:cs typeface="+mn-cs"/>
              </a:rPr>
              <a:t>하락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만 비교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303338" marR="0" lvl="5" indent="-5715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 결과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평균 예측 정확도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84.31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%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		</a:t>
            </a:r>
          </a:p>
        </p:txBody>
      </p:sp>
      <p:graphicFrame>
        <p:nvGraphicFramePr>
          <p:cNvPr id="5" name="Google Shape;1018;p65">
            <a:extLst>
              <a:ext uri="{FF2B5EF4-FFF2-40B4-BE49-F238E27FC236}">
                <a16:creationId xmlns:a16="http://schemas.microsoft.com/office/drawing/2014/main" id="{20346983-0CED-FFA8-3C69-D070EE50CF08}"/>
              </a:ext>
            </a:extLst>
          </p:cNvPr>
          <p:cNvGraphicFramePr/>
          <p:nvPr/>
        </p:nvGraphicFramePr>
        <p:xfrm>
          <a:off x="737998" y="4829361"/>
          <a:ext cx="16812000" cy="489375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82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상승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예측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종목수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상승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종목수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하락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예측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종목수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하락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종목수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상승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예측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정확도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하락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예측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정확도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600" marR="18600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정확도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1975" marR="61975" marT="61975" marB="61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03/05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03/06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50.0%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85.7%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03/07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87.5%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03/08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87.5%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15469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03/11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87.5%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03/12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66.67%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57.14%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15917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03/13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100.0%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75.0%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87.5%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74885"/>
                  </a:ext>
                </a:extLst>
              </a:tr>
              <a:tr h="50943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20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5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정확도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평균</a:t>
                      </a:r>
                      <a:endParaRPr sz="2400" u="none" strike="noStrike" cap="none" dirty="0"/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1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84.31%</a:t>
                      </a:r>
                      <a:endParaRPr sz="2400" u="none" strike="noStrike" cap="none" dirty="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18600" marR="18600" marT="61975" marB="61975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C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006145-530D-CD40-9B1E-147B49B5F559}"/>
              </a:ext>
            </a:extLst>
          </p:cNvPr>
          <p:cNvCxnSpPr/>
          <p:nvPr/>
        </p:nvCxnSpPr>
        <p:spPr>
          <a:xfrm>
            <a:off x="13411200" y="3390900"/>
            <a:ext cx="19812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9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62024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 정확도 상세 분석 결과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42" y="1852622"/>
            <a:ext cx="1007705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6138" marR="0" lvl="3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클러스터별 예측 결과 분석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474788" marR="0" lvl="5" indent="-742950" algn="l" defTabSz="914400" rtl="0" eaLnBrk="1" fontAlgn="auto" latinLnBrk="0" hangingPunct="1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2/4/8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상승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하락 예측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0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건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474788" marR="0" lvl="5" indent="-742950" algn="l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lang="ko-KR" altLang="en-US" sz="4000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최다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예측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,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정확도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92.86%</a:t>
            </a:r>
          </a:p>
          <a:p>
            <a:pPr marL="1474788" marR="0" lvl="5" indent="-742950" algn="l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6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최고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정확도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100%</a:t>
            </a:r>
          </a:p>
          <a:p>
            <a:pPr marL="1474788" marR="0" lvl="5" indent="-742950" algn="l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7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클러스터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4000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최저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정확도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42.86%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059E89-F693-EAB1-5D81-6D751877C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763699"/>
              </p:ext>
            </p:extLst>
          </p:nvPr>
        </p:nvGraphicFramePr>
        <p:xfrm>
          <a:off x="10287000" y="2552700"/>
          <a:ext cx="72390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10763" imgH="2575356" progId="Excel.Sheet.12">
                  <p:embed/>
                </p:oleObj>
              </mc:Choice>
              <mc:Fallback>
                <p:oleObj name="Worksheet" r:id="rId3" imgW="3710763" imgH="25753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0" y="2552700"/>
                        <a:ext cx="7239000" cy="543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95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62786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클러스터별 상세 분석 결과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F74336-D941-1F38-2236-362D367FB6C5}"/>
              </a:ext>
            </a:extLst>
          </p:cNvPr>
          <p:cNvGrpSpPr/>
          <p:nvPr/>
        </p:nvGrpSpPr>
        <p:grpSpPr>
          <a:xfrm>
            <a:off x="10751166" y="2295081"/>
            <a:ext cx="7106702" cy="6324961"/>
            <a:chOff x="10797080" y="2295081"/>
            <a:chExt cx="7106702" cy="6324961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029C6DC-E6E4-9854-4C68-FFACD23BB000}"/>
                </a:ext>
              </a:extLst>
            </p:cNvPr>
            <p:cNvSpPr/>
            <p:nvPr/>
          </p:nvSpPr>
          <p:spPr>
            <a:xfrm>
              <a:off x="11091892" y="2730875"/>
              <a:ext cx="6811890" cy="5453373"/>
            </a:xfrm>
            <a:custGeom>
              <a:avLst/>
              <a:gdLst/>
              <a:ahLst/>
              <a:cxnLst/>
              <a:rect l="l" t="t" r="r" b="b"/>
              <a:pathLst>
                <a:path w="6565251" h="5077620">
                  <a:moveTo>
                    <a:pt x="0" y="0"/>
                  </a:moveTo>
                  <a:lnTo>
                    <a:pt x="6565252" y="0"/>
                  </a:lnTo>
                  <a:lnTo>
                    <a:pt x="6565252" y="5077620"/>
                  </a:lnTo>
                  <a:lnTo>
                    <a:pt x="0" y="507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F8A219-2C90-DD5B-4523-ADD591E4C06D}"/>
                </a:ext>
              </a:extLst>
            </p:cNvPr>
            <p:cNvSpPr txBox="1"/>
            <p:nvPr/>
          </p:nvSpPr>
          <p:spPr>
            <a:xfrm>
              <a:off x="10797080" y="2295081"/>
              <a:ext cx="24384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Y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축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외국인보유비율 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log1p</a:t>
              </a:r>
              <a:endPara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86FD8B-47EC-5A9E-743B-C776DD8698DB}"/>
                </a:ext>
              </a:extLst>
            </p:cNvPr>
            <p:cNvSpPr txBox="1"/>
            <p:nvPr/>
          </p:nvSpPr>
          <p:spPr>
            <a:xfrm>
              <a:off x="13235480" y="8207108"/>
              <a:ext cx="1736678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X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축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 err="1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기업시총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 log1p </a:t>
              </a:r>
              <a:endPara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B3E5C72-4BFA-5A4F-2EC5-F139083769E1}"/>
                </a:ext>
              </a:extLst>
            </p:cNvPr>
            <p:cNvCxnSpPr/>
            <p:nvPr/>
          </p:nvCxnSpPr>
          <p:spPr>
            <a:xfrm>
              <a:off x="10797080" y="2317575"/>
              <a:ext cx="0" cy="630246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3DAC983-D848-FB80-D91E-B0FF05E65315}"/>
              </a:ext>
            </a:extLst>
          </p:cNvPr>
          <p:cNvSpPr txBox="1"/>
          <p:nvPr/>
        </p:nvSpPr>
        <p:spPr>
          <a:xfrm>
            <a:off x="-34939" y="1666958"/>
            <a:ext cx="10979426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75" marR="0" lvl="5" indent="-717550" algn="l" defTabSz="914400" rtl="0" eaLnBrk="1" fontAlgn="auto" latinLnBrk="0" hangingPunct="1">
              <a:spcBef>
                <a:spcPts val="24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2/4/8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상승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/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하락 예측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0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616075" lvl="6" indent="-427038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ko-KR" altLang="en-US" sz="36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기업시총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낮은 기업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상승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/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하락 변동이 적다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158875" marR="0" lvl="5" indent="-717550" algn="l" defTabSz="914400" rtl="0" eaLnBrk="1" fontAlgn="auto" latinLnBrk="0" hangingPunct="1">
              <a:spcBef>
                <a:spcPts val="24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lang="ko-KR" altLang="en-US" sz="3600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최다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예측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, 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정확도 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92.86%</a:t>
            </a:r>
          </a:p>
          <a:p>
            <a:pPr marL="1616075" lvl="6" indent="-427038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외국인 보유 비율 높은 기업 중 중간규모의 시총기업이 상승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/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하락 변동이 많고 뉴스와 연관</a:t>
            </a:r>
            <a:endParaRPr lang="en-US" altLang="ko-KR" sz="36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158875" lvl="5" indent="-717550">
              <a:spcBef>
                <a:spcPts val="2400"/>
              </a:spcBef>
              <a:buFont typeface="+mj-lt"/>
              <a:buAutoNum type="alphaLcParenR"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6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클러스터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최고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정확도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100%</a:t>
            </a:r>
          </a:p>
          <a:p>
            <a:pPr marL="1616075" lvl="6" indent="-457200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외국인 보유 비율과 </a:t>
            </a:r>
            <a:r>
              <a:rPr lang="ko-KR" altLang="en-US" sz="36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시총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중간 규모 기업 주가 변동 뉴스와 연관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158875" marR="0" lvl="5" indent="-717550" algn="l" defTabSz="914400" rtl="0" eaLnBrk="1" fontAlgn="auto" latinLnBrk="0" hangingPunct="1">
              <a:spcBef>
                <a:spcPts val="24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7 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클러스터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3600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최저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정확도 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42.86%</a:t>
            </a:r>
          </a:p>
          <a:p>
            <a:pPr marL="1616075" lvl="6" indent="-427038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외국인 보유비율과 </a:t>
            </a:r>
            <a:r>
              <a:rPr lang="ko-KR" altLang="en-US" sz="36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시총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모두 큰 기업은 뉴스와 연관이 적다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931988" lvl="6" indent="-742950">
              <a:spcBef>
                <a:spcPts val="2400"/>
              </a:spcBef>
              <a:buFont typeface="+mj-lt"/>
              <a:buAutoNum type="alphaLcParenR"/>
            </a:pP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4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063988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AI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시스템트레이딩구축프로젝트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배경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2945" y="1943100"/>
            <a:ext cx="10265311" cy="491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64375" lvl="1" indent="-6858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ko-KR" altLang="en-US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주식시장에서의 빅데이터 분석 접근법</a:t>
            </a:r>
            <a:r>
              <a:rPr lang="en-US" altLang="ko-KR" sz="3200" baseline="30000" dirty="0">
                <a:solidFill>
                  <a:schemeClr val="accent1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endParaRPr lang="en-US" altLang="ko-KR" sz="4433" baseline="-25000" dirty="0">
              <a:solidFill>
                <a:schemeClr val="accent1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850175" lvl="2" indent="-9144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기업의 재무적 분석 </a:t>
            </a:r>
            <a:r>
              <a:rPr lang="en-US" altLang="ko-KR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: ‘</a:t>
            </a:r>
            <a:r>
              <a:rPr lang="ko-KR" altLang="en-US" sz="4433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미래가치</a:t>
            </a:r>
            <a:r>
              <a:rPr lang="en-US" altLang="ko-KR" sz="4433" dirty="0">
                <a:latin typeface="210 도시락" panose="020B0600000101010101" charset="-127"/>
                <a:ea typeface="210 도시락" panose="020B0600000101010101" charset="-127"/>
              </a:rPr>
              <a:t>’</a:t>
            </a:r>
          </a:p>
          <a:p>
            <a:pPr marL="1850175" lvl="2" indent="-914400" algn="just">
              <a:lnSpc>
                <a:spcPct val="250000"/>
              </a:lnSpc>
              <a:buFont typeface="+mj-lt"/>
              <a:buAutoNum type="arabicPeriod"/>
            </a:pPr>
            <a:r>
              <a:rPr lang="ko-KR" altLang="en-US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주식 시장의 트렌드 파악 </a:t>
            </a:r>
            <a:r>
              <a:rPr lang="en-US" altLang="ko-KR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: ’</a:t>
            </a:r>
            <a:r>
              <a:rPr lang="ko-KR" altLang="en-US" sz="4433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흐름</a:t>
            </a:r>
            <a:r>
              <a:rPr lang="en-US" altLang="ko-KR" sz="4433" dirty="0">
                <a:latin typeface="210 도시락" panose="020B0600000101010101" charset="-127"/>
                <a:ea typeface="210 도시락" panose="020B0600000101010101" charset="-127"/>
              </a:rPr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6200" y="8953500"/>
            <a:ext cx="568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en-US" altLang="ko-KR" sz="16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 https://blog.naver.com/xecx5sji/223281394215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381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41450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000"/>
              </a:lnSpc>
              <a:defRPr/>
            </a:pPr>
            <a:r>
              <a:rPr lang="en-US" altLang="ko-KR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AI</a:t>
            </a:r>
            <a:r>
              <a:rPr lang="ko-KR" altLang="en-US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시스템트레이딩구축프로젝트</a:t>
            </a:r>
            <a:r>
              <a:rPr lang="en-US" altLang="ko-KR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구성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7835" y="1943100"/>
            <a:ext cx="14353765" cy="554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0175" marR="0" lvl="2" indent="-9144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4433" dirty="0">
                <a:latin typeface="210 도시락" panose="020B0600000101010101" charset="-127"/>
                <a:ea typeface="210 도시락" panose="020B0600000101010101" charset="-127"/>
              </a:rPr>
              <a:t>‘</a:t>
            </a:r>
            <a:r>
              <a:rPr lang="ko-KR" altLang="en-US" sz="4433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미래</a:t>
            </a:r>
            <a:r>
              <a:rPr kumimoji="0" lang="ko-KR" altLang="en-US" sz="4433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가치</a:t>
            </a:r>
            <a:r>
              <a:rPr kumimoji="0" lang="en-US" altLang="ko-KR" sz="4433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‘ </a:t>
            </a:r>
            <a:r>
              <a:rPr kumimoji="0" lang="ko-KR" altLang="en-US" sz="4433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</a:t>
            </a:r>
            <a:endParaRPr kumimoji="0" lang="en-US" altLang="ko-KR" sz="4433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2078775" lvl="3" indent="-6858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4433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주가 </a:t>
            </a:r>
            <a:r>
              <a:rPr lang="ko-KR" altLang="en-US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예측 시스템</a:t>
            </a:r>
            <a:endParaRPr kumimoji="0" lang="en-US" altLang="ko-KR" sz="4433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850175" lvl="2" indent="-9144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4433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 ’</a:t>
            </a:r>
            <a:r>
              <a:rPr lang="ko-KR" altLang="en-US" sz="4433" dirty="0">
                <a:solidFill>
                  <a:srgbClr val="C00000"/>
                </a:solidFill>
                <a:latin typeface="210 도시락" panose="020B0600000101010101" charset="-127"/>
                <a:ea typeface="210 도시락" panose="020B0600000101010101" charset="-127"/>
              </a:rPr>
              <a:t>흐름</a:t>
            </a:r>
            <a:r>
              <a:rPr lang="en-US" altLang="ko-KR" sz="4433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’ </a:t>
            </a:r>
            <a:r>
              <a:rPr lang="ko-KR" altLang="en-US" sz="4433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파악</a:t>
            </a:r>
            <a:endParaRPr lang="en-US" altLang="ko-KR" sz="4433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2078775" lvl="3" indent="-6858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4433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</a:t>
            </a:r>
            <a:r>
              <a:rPr lang="ko-KR" altLang="en-US" sz="4000" b="1" dirty="0">
                <a:latin typeface="210 도시락" panose="020B0600000101010101" charset="-127"/>
                <a:ea typeface="210 도시락" panose="020B0600000101010101" charset="-127"/>
              </a:rPr>
              <a:t>動向</a:t>
            </a:r>
            <a:r>
              <a:rPr lang="en-US" altLang="ko-KR" sz="3200" baseline="30000" dirty="0">
                <a:solidFill>
                  <a:schemeClr val="accent1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ko-KR" altLang="en-US" sz="4000" dirty="0">
                <a:latin typeface="210 도시락" panose="020B0600000101010101" charset="-127"/>
                <a:ea typeface="210 도시락" panose="020B0600000101010101" charset="-127"/>
              </a:rPr>
              <a:t> 예측 시스템</a:t>
            </a:r>
            <a:endParaRPr kumimoji="0" lang="en-US" altLang="ko-KR" sz="44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5200" y="9105900"/>
            <a:ext cx="627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1) </a:t>
            </a:r>
            <a:r>
              <a:rPr lang="ko-KR" altLang="en-US" dirty="0"/>
              <a:t>활동이나 일의 형세 따위가 움직여 가는 방향</a:t>
            </a:r>
            <a:r>
              <a:rPr lang="en-US" altLang="ko-KR" dirty="0"/>
              <a:t>, </a:t>
            </a:r>
            <a:r>
              <a:rPr lang="ko-KR" altLang="en-US" dirty="0"/>
              <a:t>네이버 사전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41450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세부 프로젝트 개요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409700"/>
            <a:ext cx="16459200" cy="668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8775" marR="0" lvl="3" indent="-685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뉴스를 분석하여 개별 종목의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개장가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 동향 예측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  <a:p>
            <a:pPr marL="2535975" lvl="4" indent="-685800" algn="just">
              <a:lnSpc>
                <a:spcPts val="8000"/>
              </a:lnSpc>
              <a:buFont typeface="Wingdings" panose="05000000000000000000" pitchFamily="2" charset="2"/>
              <a:buChar char="ü"/>
            </a:pPr>
            <a:r>
              <a:rPr lang="en-US" altLang="ko-KR" sz="4000" noProof="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AI </a:t>
            </a:r>
            <a:r>
              <a:rPr lang="ko-KR" altLang="en-US" sz="4000" noProof="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딥러닝</a:t>
            </a:r>
            <a:r>
              <a:rPr lang="ko-KR" altLang="en-US" sz="4000" noProof="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기법으로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예측 모델 구현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2535975" lvl="4" indent="-685800" algn="just">
              <a:lnSpc>
                <a:spcPts val="8000"/>
              </a:lnSpc>
              <a:buFont typeface="Wingdings" panose="05000000000000000000" pitchFamily="2" charset="2"/>
              <a:buChar char="ü"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학습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과거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뉴스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+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주가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)</a:t>
            </a:r>
          </a:p>
          <a:p>
            <a:pPr marL="2535975" lvl="4" indent="-685800" algn="just">
              <a:lnSpc>
                <a:spcPts val="8000"/>
              </a:lnSpc>
              <a:buFont typeface="Wingdings" panose="05000000000000000000" pitchFamily="2" charset="2"/>
              <a:buChar char="ü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예측모델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종목별 모델 구현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  <a:p>
            <a:pPr marL="2535975" lvl="4" indent="-685800" algn="just">
              <a:lnSpc>
                <a:spcPts val="8000"/>
              </a:lnSpc>
              <a:buFont typeface="Wingdings" panose="05000000000000000000" pitchFamily="2" charset="2"/>
              <a:buChar char="ü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예측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당일 개장 전</a:t>
            </a:r>
            <a:r>
              <a:rPr lang="en-US" altLang="ko-KR" sz="3200" baseline="30000" dirty="0">
                <a:solidFill>
                  <a:schemeClr val="accent1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뉴스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-&gt; </a:t>
            </a:r>
            <a:r>
              <a:rPr lang="ko-KR" altLang="en-US" sz="40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개장가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동향 예측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392975" lvl="3" algn="just">
              <a:lnSpc>
                <a:spcPct val="150000"/>
              </a:lnSpc>
              <a:spcBef>
                <a:spcPts val="3600"/>
              </a:spcBef>
            </a:pPr>
            <a:r>
              <a:rPr lang="en-US" altLang="ko-KR" sz="4000" baseline="30000" dirty="0">
                <a:solidFill>
                  <a:schemeClr val="accent1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ko-KR" altLang="en-US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개장 전 뉴스와 주가</a:t>
            </a:r>
            <a:r>
              <a:rPr lang="en-US" altLang="ko-KR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</a:t>
            </a:r>
            <a:r>
              <a:rPr lang="ko-KR" altLang="en-US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지수의 관계</a:t>
            </a:r>
            <a:endParaRPr lang="en-US" altLang="ko-KR" sz="44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00" y="7987953"/>
            <a:ext cx="10266528" cy="16431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3" name="TextBox 12"/>
          <p:cNvSpPr txBox="1"/>
          <p:nvPr/>
        </p:nvSpPr>
        <p:spPr>
          <a:xfrm>
            <a:off x="12648128" y="8256329"/>
            <a:ext cx="533507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400" dirty="0"/>
              <a:t>“</a:t>
            </a:r>
            <a:r>
              <a:rPr lang="ko-KR" altLang="en-US" sz="1400" dirty="0"/>
              <a:t>뉴스와 주가  </a:t>
            </a:r>
            <a:r>
              <a:rPr lang="en-US" altLang="ko-KR" sz="1400" dirty="0"/>
              <a:t>: </a:t>
            </a:r>
            <a:r>
              <a:rPr lang="ko-KR" altLang="en-US" sz="1400" dirty="0"/>
              <a:t>빅데이터 </a:t>
            </a:r>
            <a:r>
              <a:rPr lang="ko-KR" altLang="en-US" sz="1400" dirty="0" err="1"/>
              <a:t>감성분석을</a:t>
            </a:r>
            <a:r>
              <a:rPr lang="ko-KR" altLang="en-US" sz="1400" dirty="0"/>
              <a:t> 통한 지능형 투자의사결정모형</a:t>
            </a:r>
            <a:r>
              <a:rPr lang="en-US" altLang="ko-KR" sz="1400" dirty="0"/>
              <a:t>”, </a:t>
            </a:r>
            <a:r>
              <a:rPr lang="ko-KR" altLang="en-US" sz="1400" dirty="0"/>
              <a:t>김유신</a:t>
            </a:r>
            <a:r>
              <a:rPr lang="en-US" altLang="ko-KR" sz="1400" dirty="0"/>
              <a:t>, </a:t>
            </a:r>
            <a:r>
              <a:rPr lang="ko-KR" altLang="en-US" sz="1400" dirty="0"/>
              <a:t>김남규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정승렬</a:t>
            </a:r>
            <a:r>
              <a:rPr lang="en-US" altLang="ko-KR" sz="1400" dirty="0"/>
              <a:t>,</a:t>
            </a:r>
          </a:p>
          <a:p>
            <a:pPr>
              <a:lnSpc>
                <a:spcPts val="2500"/>
              </a:lnSpc>
            </a:pPr>
            <a:r>
              <a:rPr lang="en-US" altLang="ko-KR" sz="1400" dirty="0"/>
              <a:t> ‘</a:t>
            </a:r>
            <a:r>
              <a:rPr lang="ko-KR" altLang="en-US" sz="1400" dirty="0"/>
              <a:t>지능정보연구</a:t>
            </a:r>
            <a:r>
              <a:rPr lang="en-US" altLang="ko-KR" sz="1400" dirty="0"/>
              <a:t>’, </a:t>
            </a:r>
            <a:r>
              <a:rPr lang="ko-KR" altLang="en-US" sz="1400" dirty="0"/>
              <a:t>제</a:t>
            </a:r>
            <a:r>
              <a:rPr lang="en-US" altLang="ko-KR" sz="1400" dirty="0"/>
              <a:t>18</a:t>
            </a:r>
            <a:r>
              <a:rPr lang="ko-KR" altLang="en-US" sz="1400" dirty="0"/>
              <a:t>권 제</a:t>
            </a:r>
            <a:r>
              <a:rPr lang="en-US" altLang="ko-KR" sz="1400" dirty="0"/>
              <a:t>2</a:t>
            </a:r>
            <a:r>
              <a:rPr lang="ko-KR" altLang="en-US" sz="1400" dirty="0"/>
              <a:t>호</a:t>
            </a:r>
            <a:r>
              <a:rPr lang="en-US" altLang="ko-KR" sz="1400" dirty="0"/>
              <a:t>, 2012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</a:t>
            </a:r>
            <a:r>
              <a:rPr lang="en-US" altLang="ko-KR" sz="1400" dirty="0"/>
              <a:t>, pp.143~156, </a:t>
            </a:r>
            <a:r>
              <a:rPr lang="en-US" altLang="ko-KR" sz="1400" dirty="0">
                <a:hlinkClick r:id="rId4"/>
              </a:rPr>
              <a:t>http://jiisonline.evehost.co.kr/files/DLA/9-18-2.pdf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62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9600" y="379588"/>
            <a:ext cx="155166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뉴스 분석을 통한 주가 동향 예측</a:t>
            </a:r>
            <a:r>
              <a:rPr lang="en-US" altLang="ko-KR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종목 </a:t>
            </a:r>
            <a:r>
              <a:rPr kumimoji="0" lang="ko-KR" alt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rPr>
              <a:t>클러스터링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/>
              <a:ea typeface="210 도시락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EBF57-3BA2-60A7-3BC2-DF62A2B11F1D}"/>
              </a:ext>
            </a:extLst>
          </p:cNvPr>
          <p:cNvSpPr txBox="1"/>
          <p:nvPr/>
        </p:nvSpPr>
        <p:spPr>
          <a:xfrm>
            <a:off x="868339" y="1790700"/>
            <a:ext cx="12192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48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3831</a:t>
            </a:r>
            <a:r>
              <a:rPr lang="ko-KR" altLang="en-US" sz="48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개 상장종목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클러스터링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  <a:p>
            <a:pPr marL="1143000" lvl="1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9</a:t>
            </a:r>
            <a:r>
              <a:rPr lang="ko-KR" altLang="en-US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개 클러스터</a:t>
            </a:r>
            <a:endParaRPr lang="en-US" altLang="ko-KR" sz="44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600200" lvl="2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기준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외국인</a:t>
            </a:r>
            <a:r>
              <a:rPr lang="en-US" altLang="ko-KR" sz="3200" baseline="30000" dirty="0">
                <a:solidFill>
                  <a:schemeClr val="accent5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보유 비율 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+ 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기업 </a:t>
            </a:r>
            <a:r>
              <a:rPr lang="ko-KR" altLang="en-US" sz="36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시총</a:t>
            </a:r>
            <a:endParaRPr lang="en-US" altLang="ko-KR" sz="36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600200" lvl="2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6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클러스터링</a:t>
            </a:r>
            <a:r>
              <a:rPr lang="ko-KR" altLang="en-US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 기법</a:t>
            </a:r>
            <a:r>
              <a:rPr lang="en-US" altLang="ko-KR" sz="36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K-means</a:t>
            </a:r>
          </a:p>
          <a:p>
            <a:pPr lvl="1">
              <a:lnSpc>
                <a:spcPct val="150000"/>
              </a:lnSpc>
              <a:spcBef>
                <a:spcPts val="4200"/>
              </a:spcBef>
              <a:defRPr/>
            </a:pPr>
            <a:r>
              <a:rPr lang="en-US" altLang="ko-KR" sz="4800" baseline="30000" dirty="0">
                <a:solidFill>
                  <a:schemeClr val="accent5"/>
                </a:solidFill>
                <a:latin typeface="210 도시락" panose="020B0600000101010101" charset="-127"/>
                <a:ea typeface="210 도시락" panose="020B0600000101010101" charset="-127"/>
              </a:rPr>
              <a:t>1)</a:t>
            </a:r>
            <a:r>
              <a:rPr lang="ko-KR" altLang="en-US" sz="48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외국인 투자자와 주가 관계</a:t>
            </a:r>
            <a:endParaRPr lang="en-US" altLang="ko-KR" sz="48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59" y="7200900"/>
            <a:ext cx="8521542" cy="14238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666412" y="8648700"/>
            <a:ext cx="90678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외국인 </a:t>
            </a:r>
            <a:r>
              <a:rPr lang="ko-KR" altLang="en-US" sz="1400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순투자가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주가에 미치는 영향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”, 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정현철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,</a:t>
            </a:r>
            <a:r>
              <a:rPr lang="ko-KR" altLang="en-US" sz="1400" dirty="0" err="1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정영우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,‘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국제경영연구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’, 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제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22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권 제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호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, 2011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월</a:t>
            </a:r>
            <a:r>
              <a:rPr lang="en-US" altLang="ko-KR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, www.kci.go.kr</a:t>
            </a:r>
            <a:endParaRPr lang="ko-KR" altLang="en-US" sz="14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DF618B-62DC-DBBC-2639-41FA2A4EC3C2}"/>
              </a:ext>
            </a:extLst>
          </p:cNvPr>
          <p:cNvGrpSpPr/>
          <p:nvPr/>
        </p:nvGrpSpPr>
        <p:grpSpPr>
          <a:xfrm>
            <a:off x="10515600" y="2016165"/>
            <a:ext cx="7106702" cy="6519828"/>
            <a:chOff x="10439400" y="2400300"/>
            <a:chExt cx="7106702" cy="6519828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2463F5CE-2657-8F41-7B87-19A8C935B108}"/>
                </a:ext>
              </a:extLst>
            </p:cNvPr>
            <p:cNvSpPr/>
            <p:nvPr/>
          </p:nvSpPr>
          <p:spPr>
            <a:xfrm>
              <a:off x="10992902" y="3249394"/>
              <a:ext cx="6553200" cy="5257800"/>
            </a:xfrm>
            <a:custGeom>
              <a:avLst/>
              <a:gdLst/>
              <a:ahLst/>
              <a:cxnLst/>
              <a:rect l="l" t="t" r="r" b="b"/>
              <a:pathLst>
                <a:path w="6565251" h="5077620">
                  <a:moveTo>
                    <a:pt x="0" y="0"/>
                  </a:moveTo>
                  <a:lnTo>
                    <a:pt x="6565252" y="0"/>
                  </a:lnTo>
                  <a:lnTo>
                    <a:pt x="6565252" y="5077620"/>
                  </a:lnTo>
                  <a:lnTo>
                    <a:pt x="0" y="507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34212" y="2770423"/>
              <a:ext cx="24384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Y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축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외국인보유비율 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log1p</a:t>
              </a:r>
              <a:endPara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00" y="8507194"/>
              <a:ext cx="1736678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X</a:t>
              </a:r>
              <a:r>
                <a:rPr lang="ko-KR" altLang="en-US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축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 err="1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기업시총</a:t>
              </a:r>
              <a:r>
                <a:rPr lang="en-US" altLang="ko-KR" sz="1400" dirty="0">
                  <a:solidFill>
                    <a:prstClr val="black"/>
                  </a:solidFill>
                  <a:latin typeface="Calibri"/>
                  <a:ea typeface="맑은 고딕" panose="020B0503020000020004" pitchFamily="50" charset="-127"/>
                </a:rPr>
                <a:t> log1p </a:t>
              </a:r>
              <a:endParaRPr lang="ko-KR" altLang="en-US" sz="1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0439400" y="2400300"/>
              <a:ext cx="0" cy="6302467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48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C408E-4E5D-5C8F-4521-04AD1D91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75133ADE-70A0-7042-085F-DA9102C0A71B}"/>
              </a:ext>
            </a:extLst>
          </p:cNvPr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ABF2009-C4C6-E1C5-7621-0A4382A90AD4}"/>
                </a:ext>
              </a:extLst>
            </p:cNvPr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863F3E3-C447-18BE-CA64-14E5E566839F}"/>
                </a:ext>
              </a:extLst>
            </p:cNvPr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25A1CC-87E1-5CD5-F9B6-B0D01BEFCB69}"/>
              </a:ext>
            </a:extLst>
          </p:cNvPr>
          <p:cNvSpPr txBox="1"/>
          <p:nvPr/>
        </p:nvSpPr>
        <p:spPr>
          <a:xfrm>
            <a:off x="1600200" y="1409700"/>
            <a:ext cx="12194364" cy="226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18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개 종목</a:t>
            </a:r>
            <a:endParaRPr kumimoji="0" lang="en-US" altLang="ko-KR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5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클러스터당 거래대금 기준 상위 </a:t>
            </a:r>
            <a:r>
              <a:rPr lang="en-US" altLang="ko-KR" sz="5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2</a:t>
            </a:r>
            <a:r>
              <a:rPr lang="ko-KR" altLang="en-US" sz="5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종목 선정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</a:t>
            </a:r>
          </a:p>
        </p:txBody>
      </p:sp>
      <p:sp>
        <p:nvSpPr>
          <p:cNvPr id="16" name="TextBox 13"/>
          <p:cNvSpPr txBox="1"/>
          <p:nvPr/>
        </p:nvSpPr>
        <p:spPr>
          <a:xfrm>
            <a:off x="609600" y="379588"/>
            <a:ext cx="1551668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뉴스 분석을 통한 주가 동향 예측</a:t>
            </a:r>
            <a:r>
              <a:rPr lang="en-US" altLang="ko-KR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5000" dirty="0">
                <a:solidFill>
                  <a:srgbClr val="1E1D1B"/>
                </a:solidFill>
                <a:latin typeface="210 도시락" panose="020B0600000101010101" charset="-127"/>
                <a:ea typeface="210 도시락" panose="020B0600000101010101" charset="-127"/>
              </a:rPr>
              <a:t>뉴스분석대상 종목 선정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/>
              <a:ea typeface="210 도시락"/>
              <a:cs typeface="+mn-cs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17258"/>
              </p:ext>
            </p:extLst>
          </p:nvPr>
        </p:nvGraphicFramePr>
        <p:xfrm>
          <a:off x="2743200" y="3924300"/>
          <a:ext cx="1169352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워크시트" r:id="rId3" imgW="7991504" imgH="3991035" progId="Excel.Sheet.12">
                  <p:embed/>
                </p:oleObj>
              </mc:Choice>
              <mc:Fallback>
                <p:oleObj name="워크시트" r:id="rId3" imgW="7991504" imgH="39910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924300"/>
                        <a:ext cx="11693525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7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41450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예측모델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464" y="1485900"/>
            <a:ext cx="15135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6138" marR="0" lvl="3" indent="-57150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기본 모델 </a:t>
            </a:r>
            <a:r>
              <a:rPr lang="en-US" altLang="ko-KR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:LSTM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303338" lvl="5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학습데이터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과거 뉴스데이터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+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종목별 주가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(OHLCV)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데이터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303338" lvl="5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예측 데이터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당일 개장 전 뉴스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(00:00~08:58)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303338" lvl="5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예측 타겟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개장가의 동향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(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상승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/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보합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/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하락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)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		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D371AF4-CC2F-9F81-631A-9E32C5603F9E}"/>
              </a:ext>
            </a:extLst>
          </p:cNvPr>
          <p:cNvGrpSpPr/>
          <p:nvPr/>
        </p:nvGrpSpPr>
        <p:grpSpPr>
          <a:xfrm>
            <a:off x="762000" y="4781302"/>
            <a:ext cx="16965536" cy="5010398"/>
            <a:chOff x="381000" y="4552702"/>
            <a:chExt cx="16965536" cy="5010398"/>
          </a:xfrm>
        </p:grpSpPr>
        <p:sp>
          <p:nvSpPr>
            <p:cNvPr id="14" name="모서리가 둥근 직사각형 24">
              <a:extLst>
                <a:ext uri="{FF2B5EF4-FFF2-40B4-BE49-F238E27FC236}">
                  <a16:creationId xmlns:a16="http://schemas.microsoft.com/office/drawing/2014/main" id="{1CCDA2CC-4F49-90BD-9ACC-551F74DEB603}"/>
                </a:ext>
              </a:extLst>
            </p:cNvPr>
            <p:cNvSpPr/>
            <p:nvPr/>
          </p:nvSpPr>
          <p:spPr>
            <a:xfrm>
              <a:off x="1370130" y="7895783"/>
              <a:ext cx="2668471" cy="1045007"/>
            </a:xfrm>
            <a:prstGeom prst="roundRect">
              <a:avLst/>
            </a:prstGeom>
            <a:solidFill>
              <a:srgbClr val="D8D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rPr>
                <a:t>과거 뉴스 데이터</a:t>
              </a:r>
              <a:endParaRPr lang="ko-KR" altLang="en-US" sz="2800" dirty="0">
                <a:solidFill>
                  <a:schemeClr val="tx1"/>
                </a:solidFill>
                <a:latin typeface="Do Hyeon" panose="020B0600000101010101" charset="-127"/>
                <a:ea typeface="Do Hyeon" panose="020B0600000101010101" charset="-127"/>
              </a:endParaRPr>
            </a:p>
          </p:txBody>
        </p:sp>
        <p:sp>
          <p:nvSpPr>
            <p:cNvPr id="19" name="모서리가 둥근 직사각형 24">
              <a:extLst>
                <a:ext uri="{FF2B5EF4-FFF2-40B4-BE49-F238E27FC236}">
                  <a16:creationId xmlns:a16="http://schemas.microsoft.com/office/drawing/2014/main" id="{1E5ABB45-3842-476F-86B8-3E9B13AD91B6}"/>
                </a:ext>
              </a:extLst>
            </p:cNvPr>
            <p:cNvSpPr/>
            <p:nvPr/>
          </p:nvSpPr>
          <p:spPr>
            <a:xfrm>
              <a:off x="9056347" y="4914900"/>
              <a:ext cx="2809416" cy="131476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rPr>
                <a:t>당일 </a:t>
              </a:r>
              <a:endParaRPr lang="en-US" altLang="ko-KR" sz="2800" dirty="0">
                <a:solidFill>
                  <a:schemeClr val="tx1"/>
                </a:solidFill>
                <a:latin typeface="210 도시락" panose="020B0600000101010101" charset="-127"/>
                <a:ea typeface="210 도시락" panose="020B0600000101010101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rPr>
                <a:t>개장 전 뉴스</a:t>
              </a:r>
              <a:endParaRPr lang="en-US" altLang="ko-KR" sz="2800" dirty="0">
                <a:solidFill>
                  <a:schemeClr val="tx1"/>
                </a:solidFill>
                <a:latin typeface="210 도시락" panose="020B0600000101010101" charset="-127"/>
                <a:ea typeface="210 도시락" panose="020B0600000101010101" charset="-127"/>
              </a:endParaRPr>
            </a:p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rPr>
                <a:t>(00:00~08:58)</a:t>
              </a:r>
              <a:endParaRPr lang="ko-KR" altLang="en-US" sz="2800" dirty="0">
                <a:solidFill>
                  <a:schemeClr val="tx1"/>
                </a:solidFill>
                <a:latin typeface="Do Hyeon" panose="020B0600000101010101" charset="-127"/>
                <a:ea typeface="Do Hyeon" panose="020B0600000101010101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7E7181-FEE0-5725-21C6-38777FABC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5417" l="6098" r="93293">
                          <a14:foregroundMark x1="6098" y1="7500" x2="7317" y2="10000"/>
                          <a14:foregroundMark x1="93293" y1="7917" x2="90854" y2="16250"/>
                          <a14:foregroundMark x1="49390" y1="94583" x2="50000" y2="95417"/>
                          <a14:foregroundMark x1="10366" y1="5833" x2="7317" y2="1250"/>
                        </a14:backgroundRemoval>
                      </a14:imgEffect>
                    </a14:imgLayer>
                  </a14:imgProps>
                </a:ext>
              </a:extLst>
            </a:blip>
            <a:srcRect l="13775" t="51194" r="13775" b="-2679"/>
            <a:stretch/>
          </p:blipFill>
          <p:spPr>
            <a:xfrm>
              <a:off x="10141800" y="6397912"/>
              <a:ext cx="754801" cy="4786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D143779-3CA7-6865-0C5C-9800263B1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5417" l="6098" r="93293">
                          <a14:foregroundMark x1="6098" y1="7500" x2="7317" y2="10000"/>
                          <a14:foregroundMark x1="93293" y1="7917" x2="90854" y2="16250"/>
                          <a14:foregroundMark x1="49390" y1="94583" x2="50000" y2="95417"/>
                          <a14:foregroundMark x1="10366" y1="5833" x2="7317" y2="1250"/>
                        </a14:backgroundRemoval>
                      </a14:imgEffect>
                    </a14:imgLayer>
                  </a14:imgProps>
                </a:ext>
              </a:extLst>
            </a:blip>
            <a:srcRect l="13775" t="51194" r="13775" b="-2679"/>
            <a:stretch/>
          </p:blipFill>
          <p:spPr>
            <a:xfrm rot="16200000">
              <a:off x="12145299" y="7204319"/>
              <a:ext cx="754801" cy="56805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20F23A6-A53D-4DFE-FE80-C2A10DADE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5417" l="6098" r="93293">
                          <a14:foregroundMark x1="6098" y1="7500" x2="7317" y2="10000"/>
                          <a14:foregroundMark x1="93293" y1="7917" x2="90854" y2="16250"/>
                          <a14:foregroundMark x1="49390" y1="94583" x2="50000" y2="95417"/>
                          <a14:foregroundMark x1="10366" y1="5833" x2="7317" y2="1250"/>
                        </a14:backgroundRemoval>
                      </a14:imgEffect>
                    </a14:imgLayer>
                  </a14:imgProps>
                </a:ext>
              </a:extLst>
            </a:blip>
            <a:srcRect l="13775" t="51194" r="13775" b="-2679"/>
            <a:stretch/>
          </p:blipFill>
          <p:spPr>
            <a:xfrm rot="16200000">
              <a:off x="8016096" y="7151302"/>
              <a:ext cx="754801" cy="632593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9C8AFB2-2F17-C723-A336-2FC33E218916}"/>
                </a:ext>
              </a:extLst>
            </p:cNvPr>
            <p:cNvGrpSpPr/>
            <p:nvPr/>
          </p:nvGrpSpPr>
          <p:grpSpPr>
            <a:xfrm>
              <a:off x="1370131" y="6057900"/>
              <a:ext cx="2668470" cy="1113680"/>
              <a:chOff x="13934616" y="1945882"/>
              <a:chExt cx="3276599" cy="1514758"/>
            </a:xfrm>
          </p:grpSpPr>
          <p:sp>
            <p:nvSpPr>
              <p:cNvPr id="31" name="모서리가 둥근 직사각형 24">
                <a:extLst>
                  <a:ext uri="{FF2B5EF4-FFF2-40B4-BE49-F238E27FC236}">
                    <a16:creationId xmlns:a16="http://schemas.microsoft.com/office/drawing/2014/main" id="{1ED24531-7665-0A68-6765-18C82D005FAC}"/>
                  </a:ext>
                </a:extLst>
              </p:cNvPr>
              <p:cNvSpPr/>
              <p:nvPr/>
            </p:nvSpPr>
            <p:spPr>
              <a:xfrm>
                <a:off x="14010816" y="1945882"/>
                <a:ext cx="3200399" cy="1392818"/>
              </a:xfrm>
              <a:prstGeom prst="roundRect">
                <a:avLst/>
              </a:prstGeom>
              <a:solidFill>
                <a:srgbClr val="D8D0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OHLCV</a:t>
                </a:r>
                <a:br>
                  <a:rPr lang="en-US" altLang="ko-KR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</a:br>
                <a:r>
                  <a:rPr lang="ko-KR" altLang="en-US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데이터</a:t>
                </a:r>
                <a:endParaRPr lang="ko-KR" altLang="en-US" sz="2800" dirty="0">
                  <a:solidFill>
                    <a:schemeClr val="tx1"/>
                  </a:solidFill>
                  <a:latin typeface="Do Hyeon" panose="020B0600000101010101" charset="-127"/>
                  <a:ea typeface="Do Hyeon" panose="020B0600000101010101" charset="-127"/>
                </a:endParaRPr>
              </a:p>
            </p:txBody>
          </p:sp>
          <p:sp>
            <p:nvSpPr>
              <p:cNvPr id="23" name="모서리가 둥근 직사각형 24">
                <a:extLst>
                  <a:ext uri="{FF2B5EF4-FFF2-40B4-BE49-F238E27FC236}">
                    <a16:creationId xmlns:a16="http://schemas.microsoft.com/office/drawing/2014/main" id="{44535B6F-102E-0874-0D49-7B203F9BBF32}"/>
                  </a:ext>
                </a:extLst>
              </p:cNvPr>
              <p:cNvSpPr/>
              <p:nvPr/>
            </p:nvSpPr>
            <p:spPr>
              <a:xfrm>
                <a:off x="13934616" y="2090544"/>
                <a:ext cx="3200399" cy="1370096"/>
              </a:xfrm>
              <a:prstGeom prst="roundRect">
                <a:avLst/>
              </a:prstGeom>
              <a:solidFill>
                <a:srgbClr val="D8D0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주가</a:t>
                </a:r>
                <a:r>
                  <a:rPr lang="en-US" altLang="ko-KR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(OHLCV)</a:t>
                </a:r>
                <a:br>
                  <a:rPr lang="en-US" altLang="ko-KR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</a:br>
                <a:r>
                  <a:rPr lang="ko-KR" altLang="en-US" sz="28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데이터</a:t>
                </a:r>
                <a:endParaRPr lang="en-US" altLang="ko-KR" sz="28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endParaRPr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5BC73FC-8DDC-66ED-70B8-0E664D7E66E2}"/>
                </a:ext>
              </a:extLst>
            </p:cNvPr>
            <p:cNvSpPr/>
            <p:nvPr/>
          </p:nvSpPr>
          <p:spPr>
            <a:xfrm>
              <a:off x="5252675" y="6930959"/>
              <a:ext cx="2799433" cy="103008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신경망 학습</a:t>
              </a:r>
              <a:endPara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21611-23B6-5361-CD8E-090DC1E00083}"/>
                </a:ext>
              </a:extLst>
            </p:cNvPr>
            <p:cNvSpPr txBox="1"/>
            <p:nvPr/>
          </p:nvSpPr>
          <p:spPr>
            <a:xfrm>
              <a:off x="2895600" y="7120235"/>
              <a:ext cx="1447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(18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종목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)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D8FD5E6-A9D4-834A-A7DE-1076CF5E1D99}"/>
                </a:ext>
              </a:extLst>
            </p:cNvPr>
            <p:cNvGrpSpPr/>
            <p:nvPr/>
          </p:nvGrpSpPr>
          <p:grpSpPr>
            <a:xfrm>
              <a:off x="8829217" y="6876528"/>
              <a:ext cx="3515184" cy="1524000"/>
              <a:chOff x="12105816" y="5219700"/>
              <a:chExt cx="3515184" cy="152400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9D9B6C4-91A7-FFF9-F3A3-01C0D7428E68}"/>
                  </a:ext>
                </a:extLst>
              </p:cNvPr>
              <p:cNvGrpSpPr/>
              <p:nvPr/>
            </p:nvGrpSpPr>
            <p:grpSpPr>
              <a:xfrm>
                <a:off x="12105816" y="5219700"/>
                <a:ext cx="3352799" cy="1133625"/>
                <a:chOff x="12105816" y="5219700"/>
                <a:chExt cx="3352799" cy="1133625"/>
              </a:xfrm>
            </p:grpSpPr>
            <p:sp>
              <p:nvSpPr>
                <p:cNvPr id="35" name="모서리가 둥근 직사각형 24">
                  <a:extLst>
                    <a:ext uri="{FF2B5EF4-FFF2-40B4-BE49-F238E27FC236}">
                      <a16:creationId xmlns:a16="http://schemas.microsoft.com/office/drawing/2014/main" id="{E0BC05C4-6AEF-20E2-3AB1-FBFCE6C469EA}"/>
                    </a:ext>
                  </a:extLst>
                </p:cNvPr>
                <p:cNvSpPr/>
                <p:nvPr/>
              </p:nvSpPr>
              <p:spPr>
                <a:xfrm>
                  <a:off x="12258216" y="5219700"/>
                  <a:ext cx="3200399" cy="102600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600" dirty="0">
                      <a:solidFill>
                        <a:schemeClr val="tx1"/>
                      </a:solidFill>
                      <a:latin typeface="210 도시락" panose="020B0600000101010101" charset="-127"/>
                      <a:ea typeface="210 도시락" panose="020B0600000101010101" charset="-127"/>
                    </a:rPr>
                    <a:t>학습 모델</a:t>
                  </a:r>
                  <a:endParaRPr lang="ko-KR" altLang="en-US" sz="3600" dirty="0">
                    <a:solidFill>
                      <a:schemeClr val="tx1"/>
                    </a:solidFill>
                    <a:latin typeface="Do Hyeon" panose="020B0600000101010101" charset="-127"/>
                    <a:ea typeface="Do Hyeon" panose="020B0600000101010101" charset="-127"/>
                  </a:endParaRPr>
                </a:p>
              </p:txBody>
            </p:sp>
            <p:sp>
              <p:nvSpPr>
                <p:cNvPr id="16" name="모서리가 둥근 직사각형 24">
                  <a:extLst>
                    <a:ext uri="{FF2B5EF4-FFF2-40B4-BE49-F238E27FC236}">
                      <a16:creationId xmlns:a16="http://schemas.microsoft.com/office/drawing/2014/main" id="{AE3D10F9-BCFA-AEA7-D4A1-8E08387AD650}"/>
                    </a:ext>
                  </a:extLst>
                </p:cNvPr>
                <p:cNvSpPr/>
                <p:nvPr/>
              </p:nvSpPr>
              <p:spPr>
                <a:xfrm>
                  <a:off x="12105816" y="5327322"/>
                  <a:ext cx="3200399" cy="1026003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600" dirty="0">
                      <a:solidFill>
                        <a:schemeClr val="tx1"/>
                      </a:solidFill>
                      <a:latin typeface="210 도시락" panose="020B0600000101010101" charset="-127"/>
                      <a:ea typeface="210 도시락" panose="020B0600000101010101" charset="-127"/>
                    </a:rPr>
                    <a:t>학습 모델</a:t>
                  </a:r>
                  <a:endParaRPr lang="ko-KR" altLang="en-US" sz="3600" dirty="0">
                    <a:solidFill>
                      <a:schemeClr val="tx1"/>
                    </a:solidFill>
                    <a:latin typeface="Do Hyeon" panose="020B0600000101010101" charset="-127"/>
                    <a:ea typeface="Do Hyeon" panose="020B0600000101010101" charset="-127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889978-E128-0F92-D7EC-9FA6A7D4D837}"/>
                  </a:ext>
                </a:extLst>
              </p:cNvPr>
              <p:cNvSpPr txBox="1"/>
              <p:nvPr/>
            </p:nvSpPr>
            <p:spPr>
              <a:xfrm>
                <a:off x="14173200" y="6282035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210 도시락" panose="020B0600000101010101" charset="-127"/>
                    <a:ea typeface="210 도시락" panose="020B0600000101010101" charset="-127"/>
                    <a:cs typeface="+mn-cs"/>
                  </a:rPr>
                  <a:t>(18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210 도시락" panose="020B0600000101010101" charset="-127"/>
                    <a:ea typeface="210 도시락" panose="020B0600000101010101" charset="-127"/>
                    <a:cs typeface="+mn-cs"/>
                  </a:rPr>
                  <a:t>종목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210 도시락" panose="020B0600000101010101" charset="-127"/>
                    <a:ea typeface="210 도시락" panose="020B0600000101010101" charset="-127"/>
                    <a:cs typeface="+mn-cs"/>
                  </a:rPr>
                  <a:t>)</a:t>
                </a:r>
                <a:endPara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o Hyeon" panose="020B0600000101010101" charset="-127"/>
                  <a:ea typeface="Do Hyeon" panose="020B0600000101010101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D13924A-8B2D-51BC-CC2C-618CD3D2FDA8}"/>
                </a:ext>
              </a:extLst>
            </p:cNvPr>
            <p:cNvGrpSpPr/>
            <p:nvPr/>
          </p:nvGrpSpPr>
          <p:grpSpPr>
            <a:xfrm>
              <a:off x="12781633" y="6844549"/>
              <a:ext cx="3668324" cy="1225031"/>
              <a:chOff x="11978323" y="7002780"/>
              <a:chExt cx="3668324" cy="1225031"/>
            </a:xfrm>
          </p:grpSpPr>
          <p:sp>
            <p:nvSpPr>
              <p:cNvPr id="39" name="모서리가 둥근 직사각형 24">
                <a:extLst>
                  <a:ext uri="{FF2B5EF4-FFF2-40B4-BE49-F238E27FC236}">
                    <a16:creationId xmlns:a16="http://schemas.microsoft.com/office/drawing/2014/main" id="{31CD7FE2-75AE-1590-BE13-A6FBADEBC5A0}"/>
                  </a:ext>
                </a:extLst>
              </p:cNvPr>
              <p:cNvSpPr/>
              <p:nvPr/>
            </p:nvSpPr>
            <p:spPr>
              <a:xfrm>
                <a:off x="12115800" y="7002780"/>
                <a:ext cx="3530847" cy="1155948"/>
              </a:xfrm>
              <a:prstGeom prst="roundRect">
                <a:avLst/>
              </a:prstGeom>
              <a:solidFill>
                <a:srgbClr val="EBC1B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err="1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개장가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 동향 예측</a:t>
                </a:r>
                <a:endParaRPr lang="en-US" altLang="ko-KR" sz="32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(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상승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/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보합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/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하락 중 제시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)</a:t>
                </a:r>
                <a:endParaRPr lang="ko-KR" altLang="en-US" sz="32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endParaRPr>
              </a:p>
            </p:txBody>
          </p:sp>
          <p:sp>
            <p:nvSpPr>
              <p:cNvPr id="17" name="모서리가 둥근 직사각형 24">
                <a:extLst>
                  <a:ext uri="{FF2B5EF4-FFF2-40B4-BE49-F238E27FC236}">
                    <a16:creationId xmlns:a16="http://schemas.microsoft.com/office/drawing/2014/main" id="{69CBB70A-CFB9-ED04-AC5C-B8FFF4F25F76}"/>
                  </a:ext>
                </a:extLst>
              </p:cNvPr>
              <p:cNvSpPr/>
              <p:nvPr/>
            </p:nvSpPr>
            <p:spPr>
              <a:xfrm>
                <a:off x="11978323" y="7111663"/>
                <a:ext cx="3530847" cy="1116148"/>
              </a:xfrm>
              <a:prstGeom prst="roundRect">
                <a:avLst/>
              </a:prstGeom>
              <a:solidFill>
                <a:srgbClr val="EBC1B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dirty="0" err="1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개장가</a:t>
                </a:r>
                <a:r>
                  <a:rPr lang="ko-KR" altLang="en-US" sz="32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 동향 예측</a:t>
                </a:r>
                <a:endParaRPr lang="en-US" altLang="ko-KR" sz="32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(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상승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/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보합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/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하락 중 제시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210 도시락" panose="020B0600000101010101" charset="-127"/>
                    <a:ea typeface="210 도시락" panose="020B0600000101010101" charset="-127"/>
                  </a:rPr>
                  <a:t>)</a:t>
                </a:r>
                <a:endParaRPr lang="ko-KR" altLang="en-US" sz="3200" dirty="0">
                  <a:solidFill>
                    <a:schemeClr val="tx1"/>
                  </a:solidFill>
                  <a:latin typeface="210 도시락" panose="020B0600000101010101" charset="-127"/>
                  <a:ea typeface="210 도시락" panose="020B0600000101010101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79C7F5-7624-B9B0-5612-F774394839A0}"/>
                </a:ext>
              </a:extLst>
            </p:cNvPr>
            <p:cNvSpPr txBox="1"/>
            <p:nvPr/>
          </p:nvSpPr>
          <p:spPr>
            <a:xfrm>
              <a:off x="14935200" y="8034635"/>
              <a:ext cx="1447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(18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종목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)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endParaRPr>
            </a:p>
          </p:txBody>
        </p:sp>
        <p:sp>
          <p:nvSpPr>
            <p:cNvPr id="41" name="십자형 40">
              <a:extLst>
                <a:ext uri="{FF2B5EF4-FFF2-40B4-BE49-F238E27FC236}">
                  <a16:creationId xmlns:a16="http://schemas.microsoft.com/office/drawing/2014/main" id="{42AA45E5-8A7F-0A0D-D3E9-2545B64D135F}"/>
                </a:ext>
              </a:extLst>
            </p:cNvPr>
            <p:cNvSpPr/>
            <p:nvPr/>
          </p:nvSpPr>
          <p:spPr>
            <a:xfrm>
              <a:off x="2752581" y="7391400"/>
              <a:ext cx="393452" cy="341857"/>
            </a:xfrm>
            <a:prstGeom prst="plus">
              <a:avLst>
                <a:gd name="adj" fmla="val 4232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BDACF0-6BA4-F5D5-9FF1-055970A58AC2}"/>
                </a:ext>
              </a:extLst>
            </p:cNvPr>
            <p:cNvSpPr/>
            <p:nvPr/>
          </p:nvSpPr>
          <p:spPr>
            <a:xfrm>
              <a:off x="1143356" y="4965480"/>
              <a:ext cx="3210027" cy="4342980"/>
            </a:xfrm>
            <a:prstGeom prst="roundRect">
              <a:avLst>
                <a:gd name="adj" fmla="val 1225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5703589-2928-A8A2-BF26-35189729C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5417" l="6098" r="93293">
                          <a14:foregroundMark x1="6098" y1="7500" x2="7317" y2="10000"/>
                          <a14:foregroundMark x1="93293" y1="7917" x2="90854" y2="16250"/>
                          <a14:foregroundMark x1="49390" y1="94583" x2="50000" y2="95417"/>
                          <a14:foregroundMark x1="10366" y1="5833" x2="7317" y2="1250"/>
                        </a14:backgroundRemoval>
                      </a14:imgEffect>
                    </a14:imgLayer>
                  </a14:imgProps>
                </a:ext>
              </a:extLst>
            </a:blip>
            <a:srcRect l="13775" t="51194" r="13775" b="-2679"/>
            <a:stretch/>
          </p:blipFill>
          <p:spPr>
            <a:xfrm rot="16200000">
              <a:off x="4405052" y="7146447"/>
              <a:ext cx="754801" cy="57330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113A1F-78B9-B2BB-8F88-D5F44578E996}"/>
                </a:ext>
              </a:extLst>
            </p:cNvPr>
            <p:cNvSpPr txBox="1"/>
            <p:nvPr/>
          </p:nvSpPr>
          <p:spPr>
            <a:xfrm>
              <a:off x="1295400" y="5046072"/>
              <a:ext cx="287229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210 도시락" panose="020B0600000101010101" charset="-127"/>
                  <a:ea typeface="210 도시락" panose="020B0600000101010101" charset="-127"/>
                  <a:cs typeface="+mn-cs"/>
                </a:rPr>
                <a:t>학습 데이터</a:t>
              </a:r>
              <a:endPara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40F9CD-121E-9277-030D-DAE0E19D02B3}"/>
                </a:ext>
              </a:extLst>
            </p:cNvPr>
            <p:cNvSpPr/>
            <p:nvPr/>
          </p:nvSpPr>
          <p:spPr>
            <a:xfrm>
              <a:off x="381000" y="4552702"/>
              <a:ext cx="16965536" cy="501039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4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78400" y="97155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o Hyeon" panose="020B0600000101010101" charset="-127"/>
                <a:ea typeface="Do Hyeon" panose="020B0600000101010101" charset="-127"/>
                <a:cs typeface="+mn-cs"/>
              </a:rPr>
              <a:t>15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o Hyeon" panose="020B0600000101010101" charset="-127"/>
              <a:ea typeface="Do Hyeon" panose="020B0600000101010101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512" y="168758"/>
            <a:ext cx="141450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: 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학습 데이터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741" y="1771615"/>
            <a:ext cx="1150620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lvl="3" indent="-441325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학습 데이터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303338" lvl="4" indent="-571500">
              <a:spcBef>
                <a:spcPts val="3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기간</a:t>
            </a:r>
            <a:r>
              <a:rPr lang="en-US" altLang="ko-KR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: 2023.01.01~2024.01.12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  <a:p>
            <a:pPr marL="1303338" lvl="5" indent="-571500">
              <a:spcBef>
                <a:spcPts val="3000"/>
              </a:spcBef>
              <a:buFont typeface="Wingdings" panose="05000000000000000000" pitchFamily="2" charset="2"/>
              <a:buChar char="ü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뉴스 텍스트 데이터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630363" lvl="6" indent="-441325" algn="just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네이버 증권 실시간 속보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(130,360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건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)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  <a:p>
            <a:pPr marL="1303338" lvl="5" indent="-571500" algn="just">
              <a:spcBef>
                <a:spcPts val="3000"/>
              </a:spcBef>
              <a:buFont typeface="Wingdings" panose="05000000000000000000" pitchFamily="2" charset="2"/>
              <a:buChar char="ü"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주가 데이터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</a:endParaRPr>
          </a:p>
          <a:p>
            <a:pPr marL="1630363" lvl="6" indent="-441325" algn="just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18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</a:rPr>
              <a:t>개 종목 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OHLCV </a:t>
            </a:r>
            <a:r>
              <a:rPr lang="ko-KR" altLang="en-US" sz="4000" dirty="0" err="1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일봉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+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분봉 데이터</a:t>
            </a:r>
            <a:endParaRPr lang="en-US" altLang="ko-KR" sz="4000" dirty="0">
              <a:solidFill>
                <a:prstClr val="black"/>
              </a:solidFill>
              <a:latin typeface="210 도시락" panose="020B0600000101010101" charset="-127"/>
              <a:ea typeface="210 도시락" panose="020B0600000101010101" charset="-127"/>
            </a:endParaRPr>
          </a:p>
          <a:p>
            <a:pPr marL="1173163" lvl="5" indent="-441325" algn="just">
              <a:spcBef>
                <a:spcPts val="3000"/>
              </a:spcBef>
            </a:pP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		(2,424,982</a:t>
            </a:r>
            <a:r>
              <a:rPr lang="ko-KR" altLang="en-US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건</a:t>
            </a:r>
            <a:r>
              <a:rPr lang="en-US" altLang="ko-KR" sz="40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)	</a:t>
            </a:r>
            <a:r>
              <a:rPr lang="en-US" altLang="ko-KR" sz="4400" dirty="0">
                <a:solidFill>
                  <a:prstClr val="black"/>
                </a:solidFill>
                <a:latin typeface="210 도시락" panose="020B0600000101010101" charset="-127"/>
                <a:ea typeface="210 도시락" panose="020B0600000101010101" charset="-127"/>
              </a:rPr>
              <a:t>		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F4F344-5842-DACE-15A3-DDF5F01BD361}"/>
              </a:ext>
            </a:extLst>
          </p:cNvPr>
          <p:cNvGrpSpPr/>
          <p:nvPr/>
        </p:nvGrpSpPr>
        <p:grpSpPr>
          <a:xfrm>
            <a:off x="10903130" y="1360665"/>
            <a:ext cx="7226034" cy="8578047"/>
            <a:chOff x="10903130" y="1360665"/>
            <a:chExt cx="7226034" cy="857804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840" y="6852612"/>
              <a:ext cx="6264699" cy="30861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C16C140-2DAE-3080-48BE-42F98ADA6157}"/>
                </a:ext>
              </a:extLst>
            </p:cNvPr>
            <p:cNvGrpSpPr/>
            <p:nvPr/>
          </p:nvGrpSpPr>
          <p:grpSpPr>
            <a:xfrm>
              <a:off x="10903130" y="1360665"/>
              <a:ext cx="7226034" cy="5316806"/>
              <a:chOff x="10903130" y="1360665"/>
              <a:chExt cx="7226034" cy="531680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130" y="1360665"/>
                <a:ext cx="5638800" cy="487087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43A867E-D3E0-116A-E20F-F2D411966423}"/>
                  </a:ext>
                </a:extLst>
              </p:cNvPr>
              <p:cNvSpPr/>
              <p:nvPr/>
            </p:nvSpPr>
            <p:spPr>
              <a:xfrm>
                <a:off x="13866128" y="1771615"/>
                <a:ext cx="405044" cy="3238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F07F516-5D4E-0E98-77F0-1590C1C5C6A3}"/>
                  </a:ext>
                </a:extLst>
              </p:cNvPr>
              <p:cNvSpPr/>
              <p:nvPr/>
            </p:nvSpPr>
            <p:spPr>
              <a:xfrm>
                <a:off x="12067713" y="2827989"/>
                <a:ext cx="4239087" cy="3213930"/>
              </a:xfrm>
              <a:prstGeom prst="roundRect">
                <a:avLst>
                  <a:gd name="adj" fmla="val 2780"/>
                </a:avLst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F106285-174F-37F6-90B5-5E2F2F9F1D17}"/>
                  </a:ext>
                </a:extLst>
              </p:cNvPr>
              <p:cNvSpPr/>
              <p:nvPr/>
            </p:nvSpPr>
            <p:spPr>
              <a:xfrm>
                <a:off x="10933610" y="2476500"/>
                <a:ext cx="758261" cy="28889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1872" y="4383454"/>
                <a:ext cx="6437292" cy="229401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F9B4CCA3-E85E-E444-44D8-360526F493B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H="1">
                <a:off x="11691871" y="2048069"/>
                <a:ext cx="2233574" cy="46066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3CFFF719-22D5-6453-2C37-1C2244267F4D}"/>
                  </a:ext>
                </a:extLst>
              </p:cNvPr>
              <p:cNvCxnSpPr>
                <a:stCxn id="8" idx="5"/>
              </p:cNvCxnSpPr>
              <p:nvPr/>
            </p:nvCxnSpPr>
            <p:spPr>
              <a:xfrm>
                <a:off x="11580826" y="2723091"/>
                <a:ext cx="382574" cy="51812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76AE4AC9-8D68-2636-F0F3-47C881B4E9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255634" y="3442065"/>
                <a:ext cx="972070" cy="869739"/>
              </a:xfrm>
              <a:prstGeom prst="bentConnector3">
                <a:avLst>
                  <a:gd name="adj1" fmla="val -1737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303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974259-9EE6-84C8-7133-BF35CDBA3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" t="1362" r="5268" b="182"/>
          <a:stretch/>
        </p:blipFill>
        <p:spPr>
          <a:xfrm>
            <a:off x="12344400" y="2179500"/>
            <a:ext cx="5040000" cy="60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222019-404F-1931-84EB-5CFAB7F2E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7"/>
          <a:stretch/>
        </p:blipFill>
        <p:spPr>
          <a:xfrm>
            <a:off x="6669328" y="2211169"/>
            <a:ext cx="4932000" cy="60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495FEC-9D28-D2FC-C345-E80D250FAD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68"/>
          <a:stretch/>
        </p:blipFill>
        <p:spPr>
          <a:xfrm>
            <a:off x="1026795" y="2211169"/>
            <a:ext cx="4899461" cy="60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3">
            <a:extLst>
              <a:ext uri="{FF2B5EF4-FFF2-40B4-BE49-F238E27FC236}">
                <a16:creationId xmlns:a16="http://schemas.microsoft.com/office/drawing/2014/main" id="{ECCD6E0A-33DA-23C1-02F0-C1A3C17F3F0A}"/>
              </a:ext>
            </a:extLst>
          </p:cNvPr>
          <p:cNvGrpSpPr/>
          <p:nvPr/>
        </p:nvGrpSpPr>
        <p:grpSpPr>
          <a:xfrm>
            <a:off x="0" y="0"/>
            <a:ext cx="18288000" cy="1324941"/>
            <a:chOff x="0" y="0"/>
            <a:chExt cx="4816593" cy="348956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539B01EF-FB29-9977-9A04-4C69A18DD958}"/>
                </a:ext>
              </a:extLst>
            </p:cNvPr>
            <p:cNvSpPr/>
            <p:nvPr/>
          </p:nvSpPr>
          <p:spPr>
            <a:xfrm>
              <a:off x="0" y="0"/>
              <a:ext cx="4816592" cy="348956"/>
            </a:xfrm>
            <a:custGeom>
              <a:avLst/>
              <a:gdLst/>
              <a:ahLst/>
              <a:cxnLst/>
              <a:rect l="l" t="t" r="r" b="b"/>
              <a:pathLst>
                <a:path w="4816592" h="348956">
                  <a:moveTo>
                    <a:pt x="0" y="0"/>
                  </a:moveTo>
                  <a:lnTo>
                    <a:pt x="4816592" y="0"/>
                  </a:lnTo>
                  <a:lnTo>
                    <a:pt x="4816592" y="348956"/>
                  </a:lnTo>
                  <a:lnTo>
                    <a:pt x="0" y="348956"/>
                  </a:lnTo>
                  <a:close/>
                </a:path>
              </a:pathLst>
            </a:custGeom>
            <a:solidFill>
              <a:srgbClr val="D8D0C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03E1ED05-024A-A542-1D99-9D915C9B13D3}"/>
                </a:ext>
              </a:extLst>
            </p:cNvPr>
            <p:cNvSpPr txBox="1"/>
            <p:nvPr/>
          </p:nvSpPr>
          <p:spPr>
            <a:xfrm>
              <a:off x="0" y="-38100"/>
              <a:ext cx="4816593" cy="387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/>
                <a:ea typeface="210 도시락"/>
                <a:cs typeface="+mn-cs"/>
              </a:endParaRPr>
            </a:p>
          </p:txBody>
        </p:sp>
      </p:grpSp>
      <p:sp>
        <p:nvSpPr>
          <p:cNvPr id="22" name="TextBox 6">
            <a:extLst>
              <a:ext uri="{FF2B5EF4-FFF2-40B4-BE49-F238E27FC236}">
                <a16:creationId xmlns:a16="http://schemas.microsoft.com/office/drawing/2014/main" id="{EFB6A7BA-7179-B187-0955-F460CAE95CC7}"/>
              </a:ext>
            </a:extLst>
          </p:cNvPr>
          <p:cNvSpPr txBox="1"/>
          <p:nvPr/>
        </p:nvSpPr>
        <p:spPr>
          <a:xfrm>
            <a:off x="561512" y="168758"/>
            <a:ext cx="10030288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1E1D1B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뉴스 분석을 통한 주가 동향 예측 결과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1E1D1B"/>
              </a:solidFill>
              <a:effectLst/>
              <a:uLnTx/>
              <a:uFillTx/>
              <a:latin typeface="210 도시락"/>
              <a:ea typeface="210 도시락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03D1F1-E58C-90F5-03E5-3B42ABC72122}"/>
              </a:ext>
            </a:extLst>
          </p:cNvPr>
          <p:cNvSpPr txBox="1"/>
          <p:nvPr/>
        </p:nvSpPr>
        <p:spPr>
          <a:xfrm>
            <a:off x="1752600" y="8611969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&lt;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상승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예측 제시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&gt;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5409C-5BB9-8696-153E-FBD3C4C4E11B}"/>
              </a:ext>
            </a:extLst>
          </p:cNvPr>
          <p:cNvSpPr txBox="1"/>
          <p:nvPr/>
        </p:nvSpPr>
        <p:spPr>
          <a:xfrm>
            <a:off x="7420073" y="8611969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&lt;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E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하락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예측 제시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&gt;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9B82D-0DE8-2C18-0402-48C539465D70}"/>
              </a:ext>
            </a:extLst>
          </p:cNvPr>
          <p:cNvSpPr txBox="1"/>
          <p:nvPr/>
        </p:nvSpPr>
        <p:spPr>
          <a:xfrm>
            <a:off x="13140475" y="8611968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&lt;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보합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 예측 제시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도시락" panose="020B0600000101010101" charset="-127"/>
                <a:ea typeface="210 도시락" panose="020B0600000101010101" charset="-127"/>
                <a:cs typeface="+mn-cs"/>
              </a:rPr>
              <a:t>&gt;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도시락" panose="020B0600000101010101" charset="-127"/>
              <a:ea typeface="210 도시락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15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210 도시락"/>
        <a:ea typeface="210 도시락"/>
        <a:cs typeface=""/>
      </a:majorFont>
      <a:minorFont>
        <a:latin typeface="210 도시락"/>
        <a:ea typeface="210 도시락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1305</Words>
  <Application>Microsoft Office PowerPoint</Application>
  <PresentationFormat>사용자 지정</PresentationFormat>
  <Paragraphs>235</Paragraphs>
  <Slides>14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Wingdings</vt:lpstr>
      <vt:lpstr>Do Hyeon</vt:lpstr>
      <vt:lpstr>Arial</vt:lpstr>
      <vt:lpstr>210 도시락</vt:lpstr>
      <vt:lpstr>Calibri</vt:lpstr>
      <vt:lpstr>Office Theme</vt:lpstr>
      <vt:lpstr>디자인 사용자 지정</vt:lpstr>
      <vt:lpstr>워크시트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트레이딩 구축</dc:title>
  <dc:creator>TJ</dc:creator>
  <cp:lastModifiedBy>H Moon</cp:lastModifiedBy>
  <cp:revision>180</cp:revision>
  <dcterms:created xsi:type="dcterms:W3CDTF">2006-08-16T00:00:00Z</dcterms:created>
  <dcterms:modified xsi:type="dcterms:W3CDTF">2024-03-19T05:38:51Z</dcterms:modified>
  <dc:identifier>DAF-IiFfZjM</dc:identifier>
</cp:coreProperties>
</file>