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Old Standard TT"/>
      <p:regular r:id="rId18"/>
      <p:bold r:id="rId19"/>
      <p: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4B0CBF1-357C-4C9B-9FFC-241D64761577}">
  <a:tblStyle styleId="{64B0CBF1-357C-4C9B-9FFC-241D647615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ldStandardTT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OldStandardTT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OldStandardTT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06746353d1_0_7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06746353d1_0_7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6746353d1_0_9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06746353d1_0_9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6746353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6746353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6746353d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06746353d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06746353d1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06746353d1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6746353d1_0_7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6746353d1_0_7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6746353d1_0_7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6746353d1_0_7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6746353d1_0_7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6746353d1_0_7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6746353d1_0_7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06746353d1_0_7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6746353d1_0_7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06746353d1_0_7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11708" y="3523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9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3450"/>
              <a:t>주식 종료 가격 예측 경진대회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11700" y="37642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팀</a:t>
            </a:r>
            <a:r>
              <a:rPr lang="ko"/>
              <a:t>명 : 씩씩한오리너구리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팀원 : 씩씩한오리너구리, 꿀지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7. train</a:t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175" y="1058225"/>
            <a:ext cx="3936773" cy="3780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5550" y="1610775"/>
            <a:ext cx="4370652" cy="192195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4603575" y="3581825"/>
            <a:ext cx="4434600" cy="8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종목별</a:t>
            </a:r>
            <a:r>
              <a:rPr lang="ko"/>
              <a:t>로 모델을 학습한 후 최적의 모델을 이용하여 test합니다.  </a:t>
            </a: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4145600" y="2781450"/>
            <a:ext cx="426300" cy="28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8</a:t>
            </a:r>
            <a:r>
              <a:rPr lang="ko"/>
              <a:t>. 제출파</a:t>
            </a:r>
            <a:r>
              <a:rPr lang="ko"/>
              <a:t>일 생성</a:t>
            </a:r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587800" y="4064650"/>
            <a:ext cx="8043900" cy="5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제출파</a:t>
            </a:r>
            <a:r>
              <a:rPr lang="ko"/>
              <a:t>일을 생성합니다</a:t>
            </a:r>
            <a:endParaRPr/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800" y="1058225"/>
            <a:ext cx="8086649" cy="288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목차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498900" y="1167150"/>
            <a:ext cx="5009100" cy="28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대상종</a:t>
            </a:r>
            <a:r>
              <a:rPr lang="ko"/>
              <a:t>목 확인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제출파일 형식 세팅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데이터 split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data transformation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사용한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모델 선택방법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train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제출파일형성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100" y="1058225"/>
            <a:ext cx="4108898" cy="334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6900" y="1058225"/>
            <a:ext cx="2881875" cy="284375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/>
          <p:nvPr/>
        </p:nvSpPr>
        <p:spPr>
          <a:xfrm>
            <a:off x="4788000" y="3075050"/>
            <a:ext cx="582900" cy="28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5586900" y="3987550"/>
            <a:ext cx="278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ld Standard TT"/>
                <a:ea typeface="Old Standard TT"/>
                <a:cs typeface="Old Standard TT"/>
                <a:sym typeface="Old Standard TT"/>
              </a:rPr>
              <a:t>예측 대상 종목들을 확인합니다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대상 종목 확인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제출파</a:t>
            </a:r>
            <a:r>
              <a:rPr lang="ko"/>
              <a:t>일 형식 세팅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827125" y="3384750"/>
            <a:ext cx="3939600" cy="11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제출파일</a:t>
            </a:r>
            <a:r>
              <a:rPr lang="ko"/>
              <a:t>의 형식을 세팅하기위해 sample_submission.csv 파일을 불러옵니다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125" y="1449250"/>
            <a:ext cx="3939547" cy="165035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/>
          <p:nvPr/>
        </p:nvSpPr>
        <p:spPr>
          <a:xfrm>
            <a:off x="4857125" y="2898075"/>
            <a:ext cx="582900" cy="28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6225" y="1446675"/>
            <a:ext cx="3399173" cy="3084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863" y="1159100"/>
            <a:ext cx="7995474" cy="20486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 데이</a:t>
            </a:r>
            <a:r>
              <a:rPr lang="ko"/>
              <a:t>터 split</a:t>
            </a:r>
            <a:endParaRPr/>
          </a:p>
        </p:txBody>
      </p:sp>
      <p:graphicFrame>
        <p:nvGraphicFramePr>
          <p:cNvPr id="91" name="Google Shape;91;p17"/>
          <p:cNvGraphicFramePr/>
          <p:nvPr/>
        </p:nvGraphicFramePr>
        <p:xfrm>
          <a:off x="731875" y="3719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{64B0CBF1-357C-4C9B-9FFC-241D64761577}</a:tableStyleId>
              </a:tblPr>
              <a:tblGrid>
                <a:gridCol w="1332575"/>
                <a:gridCol w="1332575"/>
                <a:gridCol w="1332575"/>
                <a:gridCol w="1332575"/>
                <a:gridCol w="1332575"/>
                <a:gridCol w="1332575"/>
              </a:tblGrid>
              <a:tr h="4643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TRAIN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0000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VALIDATION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00FF00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TEST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6FA8DC"/>
                    </a:solidFill>
                  </a:tcPr>
                </a:tc>
                <a:tc hMerge="1"/>
              </a:tr>
              <a:tr h="5528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20201101 ~ 20211116</a:t>
                      </a:r>
                      <a:endParaRPr sz="1100"/>
                    </a:p>
                  </a:txBody>
                  <a:tcPr marT="63500" marB="63500" marR="63500" marL="63500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20211116 ~ 20211129</a:t>
                      </a:r>
                      <a:endParaRPr sz="1100"/>
                    </a:p>
                  </a:txBody>
                  <a:tcPr marT="63500" marB="63500" marR="63500" marL="63500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20211129 ~ 20211203</a:t>
                      </a:r>
                      <a:endParaRPr sz="1100"/>
                    </a:p>
                  </a:txBody>
                  <a:tcPr marT="63500" marB="63500" marR="63500" marL="63500"/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ko"/>
              <a:t>3. 데이터 split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 rotWithShape="1">
          <a:blip r:embed="rId3">
            <a:alphaModFix/>
          </a:blip>
          <a:srcRect b="18639" l="11130" r="42358" t="56825"/>
          <a:stretch/>
        </p:blipFill>
        <p:spPr>
          <a:xfrm>
            <a:off x="406413" y="1410613"/>
            <a:ext cx="8067975" cy="23222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/>
        </p:nvSpPr>
        <p:spPr>
          <a:xfrm>
            <a:off x="406438" y="3902200"/>
            <a:ext cx="80679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train을 2020년 11월 01로 한 이유는 코로나이후 꾸준한 상승추세가 본격적으로 시작하는 시기였기 때문입니다. </a:t>
            </a:r>
            <a:endParaRPr sz="2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</a:t>
            </a:r>
            <a:r>
              <a:rPr lang="ko"/>
              <a:t>. data trasnformation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100" y="1210625"/>
            <a:ext cx="3712701" cy="3578924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4838163" y="3993300"/>
            <a:ext cx="41157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과거 7일간의 종가가격을 train_x값으로, 그 다음 날의 종가가격을 train_y값으로 설정하였습니다. 즉 train셋은 위와 같습니다</a:t>
            </a:r>
            <a:endParaRPr sz="1600"/>
          </a:p>
        </p:txBody>
      </p:sp>
      <p:graphicFrame>
        <p:nvGraphicFramePr>
          <p:cNvPr id="106" name="Google Shape;106;p19"/>
          <p:cNvGraphicFramePr/>
          <p:nvPr/>
        </p:nvGraphicFramePr>
        <p:xfrm>
          <a:off x="4838150" y="1210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{64B0CBF1-357C-4C9B-9FFC-241D64761577}</a:tableStyleId>
              </a:tblPr>
              <a:tblGrid>
                <a:gridCol w="759475"/>
                <a:gridCol w="1118750"/>
                <a:gridCol w="1118750"/>
                <a:gridCol w="1118750"/>
              </a:tblGrid>
              <a:tr h="44215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train_x (7일)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B7B7B7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train_y (1일)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B7B7B7"/>
                    </a:solidFill>
                  </a:tcPr>
                </a:tc>
              </a:tr>
              <a:tr h="442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20201102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~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20201110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20201111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442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20201103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~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20201111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20201112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950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.</a:t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.</a:t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.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.</a:t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.</a:t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.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.</a:t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.</a:t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.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.</a:t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.</a:t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.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442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20211104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~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20211112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20211115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07" name="Google Shape;107;p19"/>
          <p:cNvSpPr/>
          <p:nvPr/>
        </p:nvSpPr>
        <p:spPr>
          <a:xfrm>
            <a:off x="4185025" y="2856238"/>
            <a:ext cx="582900" cy="28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</a:t>
            </a:r>
            <a:r>
              <a:rPr lang="ko"/>
              <a:t>. 사용</a:t>
            </a:r>
            <a:r>
              <a:rPr lang="ko"/>
              <a:t>한 </a:t>
            </a:r>
            <a:r>
              <a:rPr lang="ko"/>
              <a:t>model</a:t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250" y="1058225"/>
            <a:ext cx="3963738" cy="2726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4675" y="1058225"/>
            <a:ext cx="4197625" cy="27264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5" name="Google Shape;115;p20"/>
          <p:cNvGraphicFramePr/>
          <p:nvPr/>
        </p:nvGraphicFramePr>
        <p:xfrm>
          <a:off x="311700" y="4057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{64B0CBF1-357C-4C9B-9FFC-241D64761577}</a:tableStyleId>
              </a:tblPr>
              <a:tblGrid>
                <a:gridCol w="1297475"/>
                <a:gridCol w="1248000"/>
                <a:gridCol w="1714825"/>
                <a:gridCol w="1755250"/>
                <a:gridCol w="1170975"/>
                <a:gridCol w="1334075"/>
              </a:tblGrid>
              <a:tr h="2210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regression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CCCCCC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machine learning - bagging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CCCCCC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machine learning - boosting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CCCCCC"/>
                    </a:solidFill>
                  </a:tcPr>
                </a:tc>
                <a:tc hMerge="1"/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LinearRegression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Ridge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DecisionTreeRegressor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RandomForestRegressor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XGBRegressor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LGBMRegressor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6</a:t>
            </a:r>
            <a:r>
              <a:rPr lang="ko"/>
              <a:t>. 모</a:t>
            </a:r>
            <a:r>
              <a:rPr lang="ko"/>
              <a:t>델 선택 방법</a:t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050" y="1058225"/>
            <a:ext cx="5178849" cy="378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5832675" y="1098750"/>
            <a:ext cx="2917200" cy="37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train set</a:t>
            </a:r>
            <a:r>
              <a:rPr lang="ko"/>
              <a:t>을 이용하여 총 6개의 모델을 학습 후, validation set으로 score를 확인합니다.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이중 가장 좋은 score를 가진 모델을 선택하여 validation data까지 학습한 후 test셋을 예측합니다.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