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5" r:id="rId6"/>
    <p:sldId id="264" r:id="rId7"/>
    <p:sldId id="266" r:id="rId8"/>
    <p:sldId id="258" r:id="rId9"/>
    <p:sldId id="259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노 현진" initials="노현" lastIdx="1" clrIdx="0">
    <p:extLst>
      <p:ext uri="{19B8F6BF-5375-455C-9EA6-DF929625EA0E}">
        <p15:presenceInfo xmlns:p15="http://schemas.microsoft.com/office/powerpoint/2012/main" userId="fc7e6e0704de5b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F7771-E6E7-894F-FE7D-D75744A07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98D46-6947-6F82-7527-919F1E9E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8AFC-EFC9-26D5-97B2-4A4DB9D6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E8D6D-044C-6B1E-7EFE-6826C3AC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4B31A-FCCA-A723-6A92-F740BE89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0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1C32-8AFD-D5FC-BEA0-F650737F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DBCCE-6F33-41B0-200F-C0E97EE0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C84AF-C357-D0AC-91E4-F05AC41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EF50F-EFB8-5068-E371-69E9F624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255EC-F4E1-665D-3D89-D0A483E3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D2F11-23A1-7F2E-571E-E3B11780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6E5B1-A5FB-DF47-A134-051859BD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8C499-A09B-3898-910B-99DEA81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91D3-7F24-2BBF-50AC-3494C0B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C3058-5D49-E004-B013-17FB3D37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E009-ED8A-53A0-110E-21D05A50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16062-DB8E-2F51-7468-7315BA4F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E8A45-4C11-D200-4C1A-114BB43D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E02A7-5FC4-88BD-8D1E-4D217901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1BA8F-1AE1-9D72-538B-ACFAB4F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3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FF094-E246-52A7-34A1-E3F87C49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A1A99-856D-C1B7-679B-6768321B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84FF7-5B16-1F70-FE96-17599D5C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F5477-A36D-003D-CC2E-B41DBDD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B9939-36A2-3D21-4B9C-5202C883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6BB7A-60F7-12E7-C981-3C05DFA4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EC417-0943-AAC4-1D58-F90C4DB8A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5CE11-61CE-C5C1-1534-FE419863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F81AE-40A0-C89A-9DF0-2D3B4AF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D201A-9366-D804-9C7A-09A48B09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04DA7-BCBA-99F8-C3B4-08BF893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0A5-856A-ECB6-FF91-E15B419C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39328-2179-6C8A-C72B-5D22B15E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CF3B-E235-7D1C-84F5-32665516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1AD318-C6B1-86F9-E933-9EEC00A1B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163D29-5065-9A20-A628-E787E7B50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214882-4B71-E252-749D-A7EDE874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558C46-9023-D11C-7376-58600D7F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FF6DD-F5D3-B3FB-C0B9-9C9A274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D7F4-E7DE-2F9F-34A7-61C0C9F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4004-5423-E70B-A2F4-E87B299F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40FEE-7043-F467-FAAE-A8E873C1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54A98-6653-72DD-038A-3B1E6741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4C675-F596-CC6B-9452-C76DA3C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887A01-9B6C-B7A8-1FD6-6500649D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5D7A7-0632-58DE-E31C-9150A197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24CB-956E-92A2-A62A-D5E7D28D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A5BB-0328-20F4-1E6B-C0103B87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DF316-4599-8C23-2EBA-92C71A48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E7CAF-EB4D-CC49-EBE9-F2295127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F5D47-9279-0CCB-C0DC-6A0A6EC4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583D5-6573-D81E-5D29-43F0AF6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B780-CED5-46A8-71A7-485769C3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7E004-C3A5-33FC-B770-C9C30336B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DB57-7B5F-4B7A-29AF-739BC436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E0CAA-0495-7FB4-5BE9-0AE1E97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374E5-E1CE-B72F-AC80-C89EBC1B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EC949-E3A2-04E3-7C40-D4EBB170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F71F9-1024-E3A7-B134-87B770E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00925-F91E-0FF7-A92C-C576E633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7DD7F-A95A-D162-23F4-BBCC37679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129A-8647-4A30-871E-F39730AAABB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B7B5A-D304-C9F9-CDC9-EFB8BC96A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E5C8C-F1C6-807C-2778-04F3E4281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90C6-FD3E-4653-9518-4FF5725CC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78CBB2-12AF-D059-B161-750242750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60F4D-FB3B-046B-8008-2A2073FCF6D4}"/>
              </a:ext>
            </a:extLst>
          </p:cNvPr>
          <p:cNvSpPr txBox="1"/>
          <p:nvPr/>
        </p:nvSpPr>
        <p:spPr>
          <a:xfrm>
            <a:off x="10255623" y="6060141"/>
            <a:ext cx="193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학번</a:t>
            </a:r>
            <a:r>
              <a:rPr lang="en-US" altLang="ko-KR" dirty="0">
                <a:solidFill>
                  <a:srgbClr val="0070C0"/>
                </a:solidFill>
              </a:rPr>
              <a:t>: 20183784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노현진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3B866-46D2-9FA8-34F1-CBB7DFC6C0F0}"/>
              </a:ext>
            </a:extLst>
          </p:cNvPr>
          <p:cNvSpPr txBox="1"/>
          <p:nvPr/>
        </p:nvSpPr>
        <p:spPr>
          <a:xfrm>
            <a:off x="3294184" y="4032739"/>
            <a:ext cx="5603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소프트웨어공학 </a:t>
            </a:r>
            <a:r>
              <a:rPr lang="en-US" altLang="ko-KR" sz="3200" dirty="0">
                <a:solidFill>
                  <a:schemeClr val="bg1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Term Project 2022</a:t>
            </a:r>
            <a:endParaRPr lang="ko-KR" altLang="en-US" sz="3200" dirty="0">
              <a:solidFill>
                <a:schemeClr val="bg1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4"/>
    </mc:Choice>
    <mc:Fallback xmlns="">
      <p:transition spd="slow" advTm="87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MVC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패턴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B7630-D77C-FAB0-E093-1B29A5278796}"/>
              </a:ext>
            </a:extLst>
          </p:cNvPr>
          <p:cNvSpPr txBox="1"/>
          <p:nvPr/>
        </p:nvSpPr>
        <p:spPr>
          <a:xfrm>
            <a:off x="268942" y="911925"/>
            <a:ext cx="47064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MVC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패턴을 적용하여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UI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와 응용 로직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(logic)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을 분리하였습니다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이에 따라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UI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가 변경되더라도 로직은 변경없이 재사용이 가능하도록 프로그램이 구현되었습니다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Model: Player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클래스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View: </a:t>
            </a:r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TitleView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클래스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GameView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클래스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Controller: Controller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클래스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Scenario: 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User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가 주사위를 굴려 플레이어의 위치를 이동하려고 시도함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Controller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가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User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로부터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Input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값을 처리함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Controller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가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Model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에 해당하는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Player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의 위치 값을 변경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변경된 플레이어의 위치가 </a:t>
            </a:r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GameView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에 전달되어 변경된 위치가 화면에 표시됨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View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가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User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의 상호작용을 기다림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A7D83-EF8A-27C2-9039-6A60EA31D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10" y="575374"/>
            <a:ext cx="7114390" cy="5486400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9FD0C1-CBEF-9E06-E58A-6C1A081F0943}"/>
              </a:ext>
            </a:extLst>
          </p:cNvPr>
          <p:cNvSpPr/>
          <p:nvPr/>
        </p:nvSpPr>
        <p:spPr>
          <a:xfrm>
            <a:off x="5289176" y="744071"/>
            <a:ext cx="6400800" cy="4939553"/>
          </a:xfrm>
          <a:custGeom>
            <a:avLst/>
            <a:gdLst>
              <a:gd name="connsiteX0" fmla="*/ 4069977 w 6400800"/>
              <a:gd name="connsiteY0" fmla="*/ 4625788 h 4939553"/>
              <a:gd name="connsiteX1" fmla="*/ 4069977 w 6400800"/>
              <a:gd name="connsiteY1" fmla="*/ 4625788 h 4939553"/>
              <a:gd name="connsiteX2" fmla="*/ 3388659 w 6400800"/>
              <a:gd name="connsiteY2" fmla="*/ 4823011 h 4939553"/>
              <a:gd name="connsiteX3" fmla="*/ 3200400 w 6400800"/>
              <a:gd name="connsiteY3" fmla="*/ 4849905 h 4939553"/>
              <a:gd name="connsiteX4" fmla="*/ 2850777 w 6400800"/>
              <a:gd name="connsiteY4" fmla="*/ 4930588 h 4939553"/>
              <a:gd name="connsiteX5" fmla="*/ 2259106 w 6400800"/>
              <a:gd name="connsiteY5" fmla="*/ 4939553 h 4939553"/>
              <a:gd name="connsiteX6" fmla="*/ 412377 w 6400800"/>
              <a:gd name="connsiteY6" fmla="*/ 4921623 h 4939553"/>
              <a:gd name="connsiteX7" fmla="*/ 376518 w 6400800"/>
              <a:gd name="connsiteY7" fmla="*/ 4912658 h 4939553"/>
              <a:gd name="connsiteX8" fmla="*/ 295836 w 6400800"/>
              <a:gd name="connsiteY8" fmla="*/ 4903694 h 4939553"/>
              <a:gd name="connsiteX9" fmla="*/ 143436 w 6400800"/>
              <a:gd name="connsiteY9" fmla="*/ 4858870 h 4939553"/>
              <a:gd name="connsiteX10" fmla="*/ 98612 w 6400800"/>
              <a:gd name="connsiteY10" fmla="*/ 4840941 h 4939553"/>
              <a:gd name="connsiteX11" fmla="*/ 0 w 6400800"/>
              <a:gd name="connsiteY11" fmla="*/ 2250141 h 4939553"/>
              <a:gd name="connsiteX12" fmla="*/ 2635624 w 6400800"/>
              <a:gd name="connsiteY12" fmla="*/ 1586753 h 4939553"/>
              <a:gd name="connsiteX13" fmla="*/ 2985248 w 6400800"/>
              <a:gd name="connsiteY13" fmla="*/ 0 h 4939553"/>
              <a:gd name="connsiteX14" fmla="*/ 4984377 w 6400800"/>
              <a:gd name="connsiteY14" fmla="*/ 17929 h 4939553"/>
              <a:gd name="connsiteX15" fmla="*/ 5127812 w 6400800"/>
              <a:gd name="connsiteY15" fmla="*/ 2070847 h 4939553"/>
              <a:gd name="connsiteX16" fmla="*/ 6400800 w 6400800"/>
              <a:gd name="connsiteY16" fmla="*/ 2294964 h 4939553"/>
              <a:gd name="connsiteX17" fmla="*/ 6239436 w 6400800"/>
              <a:gd name="connsiteY17" fmla="*/ 4034117 h 4939553"/>
              <a:gd name="connsiteX18" fmla="*/ 4069977 w 6400800"/>
              <a:gd name="connsiteY18" fmla="*/ 4625788 h 493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00800" h="4939553">
                <a:moveTo>
                  <a:pt x="4069977" y="4625788"/>
                </a:moveTo>
                <a:lnTo>
                  <a:pt x="4069977" y="4625788"/>
                </a:lnTo>
                <a:cubicBezTo>
                  <a:pt x="3852978" y="4700903"/>
                  <a:pt x="3612335" y="4791057"/>
                  <a:pt x="3388659" y="4823011"/>
                </a:cubicBezTo>
                <a:cubicBezTo>
                  <a:pt x="3325906" y="4831976"/>
                  <a:pt x="3262559" y="4837473"/>
                  <a:pt x="3200400" y="4849905"/>
                </a:cubicBezTo>
                <a:cubicBezTo>
                  <a:pt x="3083119" y="4873361"/>
                  <a:pt x="2970367" y="4928776"/>
                  <a:pt x="2850777" y="4930588"/>
                </a:cubicBezTo>
                <a:lnTo>
                  <a:pt x="2259106" y="4939553"/>
                </a:lnTo>
                <a:lnTo>
                  <a:pt x="412377" y="4921623"/>
                </a:lnTo>
                <a:cubicBezTo>
                  <a:pt x="400057" y="4921447"/>
                  <a:pt x="388696" y="4914531"/>
                  <a:pt x="376518" y="4912658"/>
                </a:cubicBezTo>
                <a:cubicBezTo>
                  <a:pt x="349773" y="4908543"/>
                  <a:pt x="322730" y="4906682"/>
                  <a:pt x="295836" y="4903694"/>
                </a:cubicBezTo>
                <a:cubicBezTo>
                  <a:pt x="245036" y="4888753"/>
                  <a:pt x="192601" y="4878535"/>
                  <a:pt x="143436" y="4858870"/>
                </a:cubicBezTo>
                <a:lnTo>
                  <a:pt x="98612" y="4840941"/>
                </a:lnTo>
                <a:lnTo>
                  <a:pt x="0" y="2250141"/>
                </a:lnTo>
                <a:lnTo>
                  <a:pt x="2635624" y="1586753"/>
                </a:lnTo>
                <a:lnTo>
                  <a:pt x="2985248" y="0"/>
                </a:lnTo>
                <a:lnTo>
                  <a:pt x="4984377" y="17929"/>
                </a:lnTo>
                <a:lnTo>
                  <a:pt x="5127812" y="2070847"/>
                </a:lnTo>
                <a:lnTo>
                  <a:pt x="6400800" y="2294964"/>
                </a:lnTo>
                <a:lnTo>
                  <a:pt x="6239436" y="4034117"/>
                </a:lnTo>
                <a:lnTo>
                  <a:pt x="4069977" y="462578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1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310"/>
    </mc:Choice>
    <mc:Fallback>
      <p:transition spd="slow" advTm="1303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맵 크기 제약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31BE2-459B-48FF-BB44-4719AE4CB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7" y="944658"/>
            <a:ext cx="8763294" cy="580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8DDB9-BD6B-7DCC-64D2-A49EE38DF4AA}"/>
              </a:ext>
            </a:extLst>
          </p:cNvPr>
          <p:cNvSpPr txBox="1"/>
          <p:nvPr/>
        </p:nvSpPr>
        <p:spPr>
          <a:xfrm>
            <a:off x="9287435" y="944657"/>
            <a:ext cx="27252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제출된 프로그램은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할 맵 크기에 제약 사항이 존재합니다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게임 특성 상 맵 크기가 지나치게 크면 화면에 전부 표시할 수 없으므로 화면 밖으로 벗어나지 않는 크기의 </a:t>
            </a:r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맵만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하는 것이 가능합니다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예시로 왼쪽의 맵 크기는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할 수 있는 맵 중 세로 길이가 가장 긴 </a:t>
            </a:r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맵입니다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이보다 세로 길이가 긴 </a:t>
            </a:r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맵은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할 수 없습니다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CDA3927-3291-45A0-067F-33248E98FC48}"/>
              </a:ext>
            </a:extLst>
          </p:cNvPr>
          <p:cNvCxnSpPr>
            <a:cxnSpLocks/>
          </p:cNvCxnSpPr>
          <p:nvPr/>
        </p:nvCxnSpPr>
        <p:spPr>
          <a:xfrm>
            <a:off x="5647765" y="1111624"/>
            <a:ext cx="2094" cy="563870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22"/>
    </mc:Choice>
    <mc:Fallback>
      <p:transition spd="slow" advTm="5742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소스코드 설명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6DD4E-45CF-FF65-D96B-45282089DBF8}"/>
              </a:ext>
            </a:extLst>
          </p:cNvPr>
          <p:cNvSpPr txBox="1"/>
          <p:nvPr/>
        </p:nvSpPr>
        <p:spPr>
          <a:xfrm>
            <a:off x="268941" y="1030941"/>
            <a:ext cx="10775577" cy="361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Main.java: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 프로그램의 시작 지점</a:t>
            </a:r>
            <a:endParaRPr lang="en-US" altLang="ko-KR" sz="1600" kern="100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TitleView.java: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 게임의 시작 화면으로 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map data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을 읽거나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또는 게임을 시작할 수 있다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GameView.java: </a:t>
            </a:r>
            <a:r>
              <a:rPr lang="ko-KR" altLang="en-US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게임 화면으로 각 플레이어의 위치</a:t>
            </a: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카드의 수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맵 화면 등을 표시한다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Controller.java: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게임의 로직을 담당하는 소스코드</a:t>
            </a:r>
            <a:endParaRPr lang="en-US" altLang="ko-KR" sz="1600" kern="100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Card.java: </a:t>
            </a:r>
            <a:r>
              <a:rPr lang="ko-KR" altLang="en-US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각 플레이어가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갖고 있는 카드에 해당한다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Cell.java: 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map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을 화면에 표시할 때 사용하는 클래스로 하나의 셀에 해당한다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Dice.java: </a:t>
            </a:r>
            <a:r>
              <a:rPr lang="ko-KR" altLang="en-US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주사위에 해당하는 클래스</a:t>
            </a:r>
            <a:endParaRPr lang="en-US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Player.java: </a:t>
            </a:r>
            <a:r>
              <a:rPr lang="ko-KR" altLang="en-US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게임을 진행하는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플레이어에 해당하는 클래스로 게임을 시작할 때 그 수가 결정된다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각 파일의 소스코드는 제출된 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java </a:t>
            </a:r>
            <a:r>
              <a:rPr lang="ko-KR" altLang="en-US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파일을 참조해주시기 바랍니다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6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"/>
    </mc:Choice>
    <mc:Fallback>
      <p:transition spd="slow" advTm="2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테스트 결과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3E61D-534A-6C70-2922-F16D84E2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2" y="1228900"/>
            <a:ext cx="7532791" cy="4849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0CB0F4-FEEA-0E05-3326-0E38DB4B030B}"/>
              </a:ext>
            </a:extLst>
          </p:cNvPr>
          <p:cNvSpPr txBox="1"/>
          <p:nvPr/>
        </p:nvSpPr>
        <p:spPr>
          <a:xfrm>
            <a:off x="8857129" y="1150748"/>
            <a:ext cx="278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게임이 종료되었을 때 다음과 같은 결과가 표시된다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0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4"/>
    </mc:Choice>
    <mc:Fallback>
      <p:transition spd="slow" advTm="251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 LOAD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0D7C4-4EA0-7951-7B7D-CB5FE8D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1" y="1150748"/>
            <a:ext cx="8534401" cy="5119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F583CBF-8BAE-AA4B-7731-83980DE96F4C}"/>
              </a:ext>
            </a:extLst>
          </p:cNvPr>
          <p:cNvSpPr/>
          <p:nvPr/>
        </p:nvSpPr>
        <p:spPr>
          <a:xfrm>
            <a:off x="7055223" y="5181600"/>
            <a:ext cx="2761130" cy="1362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BD98BC-21AE-92A8-3C13-A2A075027950}"/>
              </a:ext>
            </a:extLst>
          </p:cNvPr>
          <p:cNvSpPr/>
          <p:nvPr/>
        </p:nvSpPr>
        <p:spPr>
          <a:xfrm>
            <a:off x="134470" y="876753"/>
            <a:ext cx="2761130" cy="1362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6FEB6-F44F-CF8D-BFC3-227BB5E9751D}"/>
              </a:ext>
            </a:extLst>
          </p:cNvPr>
          <p:cNvSpPr txBox="1"/>
          <p:nvPr/>
        </p:nvSpPr>
        <p:spPr>
          <a:xfrm>
            <a:off x="9475694" y="1558071"/>
            <a:ext cx="248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프로그램이 시작되면 </a:t>
            </a:r>
            <a:r>
              <a:rPr lang="en-US" altLang="ko-KR" dirty="0" err="1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default.map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파일을 디폴트로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224640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 LOAD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C8DBB-6C72-58CB-99F2-2A80E586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0" y="1150748"/>
            <a:ext cx="8127428" cy="4751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E7E6D-6308-F9E9-D4BC-340B8343A255}"/>
              </a:ext>
            </a:extLst>
          </p:cNvPr>
          <p:cNvSpPr txBox="1"/>
          <p:nvPr/>
        </p:nvSpPr>
        <p:spPr>
          <a:xfrm>
            <a:off x="9261892" y="1656683"/>
            <a:ext cx="2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LOAD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버튼을 누르면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다음과 같이 확장자가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map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인 파일을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Load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할 수 있다</a:t>
            </a:r>
          </a:p>
        </p:txBody>
      </p:sp>
    </p:spTree>
    <p:extLst>
      <p:ext uri="{BB962C8B-B14F-4D97-AF65-F5344CB8AC3E}">
        <p14:creationId xmlns:p14="http://schemas.microsoft.com/office/powerpoint/2010/main" val="92988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 LOAD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7C201-9A30-C3CB-8B24-525E7C16A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0" y="1368719"/>
            <a:ext cx="8348345" cy="495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0BD98BC-21AE-92A8-3C13-A2A075027950}"/>
              </a:ext>
            </a:extLst>
          </p:cNvPr>
          <p:cNvSpPr/>
          <p:nvPr/>
        </p:nvSpPr>
        <p:spPr>
          <a:xfrm>
            <a:off x="268942" y="975365"/>
            <a:ext cx="2761130" cy="1362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EC6EB-B3E2-C031-DD72-2E43B6807DC3}"/>
              </a:ext>
            </a:extLst>
          </p:cNvPr>
          <p:cNvSpPr txBox="1"/>
          <p:nvPr/>
        </p:nvSpPr>
        <p:spPr>
          <a:xfrm>
            <a:off x="9475694" y="1558071"/>
            <a:ext cx="2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Map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파일을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load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했을 경우 다음과 같이 화면에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할 파일 이름을 표시한다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18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플레이어 수 입력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0D7C4-4EA0-7951-7B7D-CB5FE8D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048869"/>
            <a:ext cx="8534401" cy="5119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F583CBF-8BAE-AA4B-7731-83980DE96F4C}"/>
              </a:ext>
            </a:extLst>
          </p:cNvPr>
          <p:cNvSpPr/>
          <p:nvPr/>
        </p:nvSpPr>
        <p:spPr>
          <a:xfrm>
            <a:off x="6938683" y="4469227"/>
            <a:ext cx="2761130" cy="1362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C726A-99D8-B038-AFE7-377B17C40433}"/>
              </a:ext>
            </a:extLst>
          </p:cNvPr>
          <p:cNvSpPr txBox="1"/>
          <p:nvPr/>
        </p:nvSpPr>
        <p:spPr>
          <a:xfrm>
            <a:off x="9475694" y="1558071"/>
            <a:ext cx="2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PLAY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버튼을 누르면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할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map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파일을 갖고서 게임을 시작할 수 있다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52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플레이어 수 입력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CE430-6FC8-D28E-B951-FD722355D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97" y="1615805"/>
            <a:ext cx="7633027" cy="3359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59237-05C6-4E2C-E38C-55FA41044E83}"/>
              </a:ext>
            </a:extLst>
          </p:cNvPr>
          <p:cNvSpPr txBox="1"/>
          <p:nvPr/>
        </p:nvSpPr>
        <p:spPr>
          <a:xfrm>
            <a:off x="9117250" y="1719436"/>
            <a:ext cx="2483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PLAY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버튼을 누르면 다음과 같이 플레이어의 수를 입력 받는다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입력 받는 값은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2, 3, 4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중 하나로 한정되며 다른 것을 입력 받았을 경우 게임이 시작되지 않는다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59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게임 화면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1F9E48-074B-0268-7E2A-32262A471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7" y="944658"/>
            <a:ext cx="9350776" cy="580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B28B0-F0BC-DE21-862F-C42CB1C337E3}"/>
              </a:ext>
            </a:extLst>
          </p:cNvPr>
          <p:cNvSpPr txBox="1"/>
          <p:nvPr/>
        </p:nvSpPr>
        <p:spPr>
          <a:xfrm>
            <a:off x="9959788" y="1558070"/>
            <a:ext cx="21515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게임이 시작되었을 때의 화면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각 플레이어는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Start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지점에 위치하며 오른쪽의 </a:t>
            </a:r>
            <a:r>
              <a:rPr lang="en-US" altLang="ko-KR" dirty="0">
                <a:solidFill>
                  <a:srgbClr val="42CDED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PLAYER1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처럼 현재 플레이어의 턴을 표시한다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또한 각 플레이어의 카드의 수도 표시한다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또한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Roll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버튼과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Stay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 중 하나를 선택해 게임을 진행할 수 있다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카드의 수가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0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일 경우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Stay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기능은 동작하지 않는다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47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184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8D85E-2C2D-03A7-50C5-9E01EA6DD671}"/>
              </a:ext>
            </a:extLst>
          </p:cNvPr>
          <p:cNvSpPr txBox="1"/>
          <p:nvPr/>
        </p:nvSpPr>
        <p:spPr>
          <a:xfrm>
            <a:off x="340659" y="1305341"/>
            <a:ext cx="10730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시연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Use Case Diagram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Use Case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명세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Class Diagram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Sequence Diagram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MVC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패턴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맵 크기 제약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소스코드 설명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테스트 결과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</a:t>
            </a: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8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Roll &amp;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입력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B45F59-E2C4-488F-2D8F-A42680AFC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922278"/>
            <a:ext cx="9378646" cy="5850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E1F108E-8CC8-2815-51E7-322991FC76D2}"/>
              </a:ext>
            </a:extLst>
          </p:cNvPr>
          <p:cNvSpPr/>
          <p:nvPr/>
        </p:nvSpPr>
        <p:spPr>
          <a:xfrm>
            <a:off x="7733622" y="1918448"/>
            <a:ext cx="2761130" cy="1362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EE86DA-EB72-25F5-4A27-66D9262F7C4D}"/>
              </a:ext>
            </a:extLst>
          </p:cNvPr>
          <p:cNvSpPr/>
          <p:nvPr/>
        </p:nvSpPr>
        <p:spPr>
          <a:xfrm>
            <a:off x="3481330" y="3074896"/>
            <a:ext cx="2953869" cy="1981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05D57-1B0C-90DC-575C-694BA7C0B8FF}"/>
              </a:ext>
            </a:extLst>
          </p:cNvPr>
          <p:cNvSpPr txBox="1"/>
          <p:nvPr/>
        </p:nvSpPr>
        <p:spPr>
          <a:xfrm>
            <a:off x="9739370" y="3315216"/>
            <a:ext cx="2483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Roll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버튼을 눌렀을 때의 화면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오른쪽에 주사위의 값을 표시하며 플레이어로부터 이동 커맨드를 </a:t>
            </a:r>
            <a:r>
              <a:rPr lang="ko-KR" altLang="en-US" dirty="0" err="1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입력받는다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66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Roll &amp;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입력 오류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92639-5A1B-8C00-1928-C81508217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1556287"/>
            <a:ext cx="6499556" cy="2689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DEB28F-3CBD-B819-84A8-028D12C5B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01023"/>
            <a:ext cx="6122336" cy="3152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5B8C7F-4BF2-1C53-96CE-D0C6AF8F337B}"/>
              </a:ext>
            </a:extLst>
          </p:cNvPr>
          <p:cNvSpPr txBox="1"/>
          <p:nvPr/>
        </p:nvSpPr>
        <p:spPr>
          <a:xfrm>
            <a:off x="7772400" y="866982"/>
            <a:ext cx="2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만약 잘못된 문자를 입력할 경우 오류 메시지를 출력한 후 다시 </a:t>
            </a:r>
            <a:r>
              <a:rPr lang="ko-KR" altLang="en-US" dirty="0" err="1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입력받는다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7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Roll &amp;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입력 가능 횟수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3B1B8-7F84-5467-22F7-FA3093BC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1071189"/>
            <a:ext cx="8364020" cy="410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7E2C93-2922-2440-6F0A-1F6D28F5498D}"/>
              </a:ext>
            </a:extLst>
          </p:cNvPr>
          <p:cNvSpPr txBox="1"/>
          <p:nvPr/>
        </p:nvSpPr>
        <p:spPr>
          <a:xfrm>
            <a:off x="9475694" y="1558071"/>
            <a:ext cx="2483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또한 플레이어가 이동할 수 있는 횟수는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주사위의 값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플레이어가 갖고 있는 카드의 수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)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가 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만약 이 값이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0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이하면 이동 가능 횟수는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0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0C722C-79A8-8CB1-9F4D-2630DDC64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9" y="3327986"/>
            <a:ext cx="4005214" cy="3437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229E26E-DF7A-32E7-4E9E-3F4D36543488}"/>
              </a:ext>
            </a:extLst>
          </p:cNvPr>
          <p:cNvSpPr/>
          <p:nvPr/>
        </p:nvSpPr>
        <p:spPr>
          <a:xfrm>
            <a:off x="1712259" y="2716306"/>
            <a:ext cx="797859" cy="873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79F8A1-8C7E-D9C6-C806-C02BFB07849B}"/>
              </a:ext>
            </a:extLst>
          </p:cNvPr>
          <p:cNvSpPr/>
          <p:nvPr/>
        </p:nvSpPr>
        <p:spPr>
          <a:xfrm>
            <a:off x="7566212" y="4173497"/>
            <a:ext cx="797859" cy="873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AAFF6A-F8A0-68EF-7C93-BF5A884D9215}"/>
              </a:ext>
            </a:extLst>
          </p:cNvPr>
          <p:cNvSpPr/>
          <p:nvPr/>
        </p:nvSpPr>
        <p:spPr>
          <a:xfrm>
            <a:off x="6768353" y="2279761"/>
            <a:ext cx="1595718" cy="1767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802D97-9A0F-D64E-C91C-631C32F6EF32}"/>
              </a:ext>
            </a:extLst>
          </p:cNvPr>
          <p:cNvSpPr/>
          <p:nvPr/>
        </p:nvSpPr>
        <p:spPr>
          <a:xfrm>
            <a:off x="1918447" y="4361423"/>
            <a:ext cx="797859" cy="873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219FFF7-C0C4-7F85-6C2B-379B692497FC}"/>
              </a:ext>
            </a:extLst>
          </p:cNvPr>
          <p:cNvSpPr/>
          <p:nvPr/>
        </p:nvSpPr>
        <p:spPr>
          <a:xfrm>
            <a:off x="3413081" y="4036290"/>
            <a:ext cx="797859" cy="873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203D0A-7CBC-9267-01A4-876200133E2C}"/>
              </a:ext>
            </a:extLst>
          </p:cNvPr>
          <p:cNvSpPr/>
          <p:nvPr/>
        </p:nvSpPr>
        <p:spPr>
          <a:xfrm>
            <a:off x="3695471" y="5984910"/>
            <a:ext cx="797859" cy="873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0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Roll &amp;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뒤로 이동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87511D-780E-8E36-DF1E-4CD4E4367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0" y="1150748"/>
            <a:ext cx="8265243" cy="2160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4822D5-67ED-76FD-348D-19B769880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0" y="3672762"/>
            <a:ext cx="9007055" cy="282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0C9047B-D590-968B-5C38-1B87667121AC}"/>
              </a:ext>
            </a:extLst>
          </p:cNvPr>
          <p:cNvSpPr/>
          <p:nvPr/>
        </p:nvSpPr>
        <p:spPr>
          <a:xfrm>
            <a:off x="663388" y="1882588"/>
            <a:ext cx="762000" cy="73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65E953-0EBE-8FD5-9781-4586EE6269C4}"/>
              </a:ext>
            </a:extLst>
          </p:cNvPr>
          <p:cNvSpPr/>
          <p:nvPr/>
        </p:nvSpPr>
        <p:spPr>
          <a:xfrm>
            <a:off x="529134" y="3828009"/>
            <a:ext cx="762000" cy="735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E6BE7-2731-D855-EDAC-DDF36F902C5F}"/>
              </a:ext>
            </a:extLst>
          </p:cNvPr>
          <p:cNvSpPr txBox="1"/>
          <p:nvPr/>
        </p:nvSpPr>
        <p:spPr>
          <a:xfrm>
            <a:off x="9238129" y="1020189"/>
            <a:ext cx="2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아직 아무도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End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지점에 도달하지 못했을 경우 모든 플레이어는 뒤로 이동이 가능하다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0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Stay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E19C9-B837-0C09-3689-1A2FF389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7" y="931855"/>
            <a:ext cx="7848169" cy="2497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796CE3-F3E6-105F-CD36-3CF416AD7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59" y="3693320"/>
            <a:ext cx="7849936" cy="2850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95675CE-3D4E-37D8-5F79-67475559A192}"/>
              </a:ext>
            </a:extLst>
          </p:cNvPr>
          <p:cNvSpPr/>
          <p:nvPr/>
        </p:nvSpPr>
        <p:spPr>
          <a:xfrm>
            <a:off x="6938682" y="3047999"/>
            <a:ext cx="1582701" cy="744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2785EF-3860-756C-1B5F-FAED390FA449}"/>
              </a:ext>
            </a:extLst>
          </p:cNvPr>
          <p:cNvSpPr/>
          <p:nvPr/>
        </p:nvSpPr>
        <p:spPr>
          <a:xfrm>
            <a:off x="7938247" y="5697543"/>
            <a:ext cx="1582701" cy="658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8238B-9C98-7D7E-73B1-7F9CD3624E90}"/>
              </a:ext>
            </a:extLst>
          </p:cNvPr>
          <p:cNvSpPr txBox="1"/>
          <p:nvPr/>
        </p:nvSpPr>
        <p:spPr>
          <a:xfrm>
            <a:off x="8857130" y="931855"/>
            <a:ext cx="2483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카드를 갖고 있는 플레이어는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Stay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버튼을 눌러 자신의 턴에 카드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1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장을 반납하며 해당 턴을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Skip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할 수 있다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06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다리 건너기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2B650-56A0-085E-364E-2C9D72666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5" y="1003022"/>
            <a:ext cx="8498272" cy="2728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420015-7C16-0607-070E-90C7D5C0F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5" y="3897416"/>
            <a:ext cx="8259370" cy="2770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0267B80-D4DB-992E-5F12-8F024D3485AC}"/>
              </a:ext>
            </a:extLst>
          </p:cNvPr>
          <p:cNvSpPr/>
          <p:nvPr/>
        </p:nvSpPr>
        <p:spPr>
          <a:xfrm>
            <a:off x="143435" y="2680446"/>
            <a:ext cx="1120589" cy="10272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51EB3F-9EE6-F85B-FE26-55D4A244210E}"/>
              </a:ext>
            </a:extLst>
          </p:cNvPr>
          <p:cNvSpPr/>
          <p:nvPr/>
        </p:nvSpPr>
        <p:spPr>
          <a:xfrm>
            <a:off x="959223" y="5136775"/>
            <a:ext cx="1120589" cy="10272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972468-05F5-C69B-1E2C-5229E8E43D13}"/>
              </a:ext>
            </a:extLst>
          </p:cNvPr>
          <p:cNvSpPr/>
          <p:nvPr/>
        </p:nvSpPr>
        <p:spPr>
          <a:xfrm>
            <a:off x="8292354" y="2196354"/>
            <a:ext cx="851647" cy="8119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01E2D-8ED7-AE0C-7540-75287C5F4491}"/>
              </a:ext>
            </a:extLst>
          </p:cNvPr>
          <p:cNvSpPr/>
          <p:nvPr/>
        </p:nvSpPr>
        <p:spPr>
          <a:xfrm>
            <a:off x="7960659" y="4790240"/>
            <a:ext cx="1004048" cy="9455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18736-68B3-7509-8995-24A396568329}"/>
              </a:ext>
            </a:extLst>
          </p:cNvPr>
          <p:cNvSpPr txBox="1"/>
          <p:nvPr/>
        </p:nvSpPr>
        <p:spPr>
          <a:xfrm>
            <a:off x="9475694" y="1558071"/>
            <a:ext cx="2483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다리를 건넌 플레이어는 다리 카드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1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장을 받는다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플레이어가 이동하여 다리 위로 올라가게 되면 카드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1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장을 받는다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34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End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지점 도달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C3666-6931-84F7-E965-1E6443BE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2" y="1595135"/>
            <a:ext cx="7730907" cy="4258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32337CD-71FA-D676-1932-B4C03E7B110A}"/>
              </a:ext>
            </a:extLst>
          </p:cNvPr>
          <p:cNvSpPr/>
          <p:nvPr/>
        </p:nvSpPr>
        <p:spPr>
          <a:xfrm>
            <a:off x="1264024" y="3429000"/>
            <a:ext cx="1344705" cy="1187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AC1305-0AA9-66E7-9980-99574A7905FF}"/>
              </a:ext>
            </a:extLst>
          </p:cNvPr>
          <p:cNvSpPr/>
          <p:nvPr/>
        </p:nvSpPr>
        <p:spPr>
          <a:xfrm>
            <a:off x="6478072" y="2987488"/>
            <a:ext cx="1344705" cy="1187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26ECA-8F1F-FC0A-A776-6D3D14270462}"/>
              </a:ext>
            </a:extLst>
          </p:cNvPr>
          <p:cNvSpPr txBox="1"/>
          <p:nvPr/>
        </p:nvSpPr>
        <p:spPr>
          <a:xfrm>
            <a:off x="9475694" y="1558071"/>
            <a:ext cx="2483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End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지점에 도달한 플레이어는 더 이상 게임에 참여할 수 없으며 화면 오른쪽처럼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PLAYER1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의 색깔을 통해 게임을 마쳤다는 것을 나타낸다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0"/>
    </mc:Choice>
    <mc:Fallback xmlns="">
      <p:transition spd="slow" advTm="718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뒤로 이동 불가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537FF7-5CF3-B596-7DAD-341AD5CF8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9" y="1150748"/>
            <a:ext cx="8587319" cy="232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839373-CE89-2057-998D-6F0092C3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" y="3855922"/>
            <a:ext cx="9313460" cy="261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F58D9B-2466-83DD-DC31-3E4F45512014}"/>
              </a:ext>
            </a:extLst>
          </p:cNvPr>
          <p:cNvSpPr txBox="1"/>
          <p:nvPr/>
        </p:nvSpPr>
        <p:spPr>
          <a:xfrm>
            <a:off x="9475694" y="1558071"/>
            <a:ext cx="2483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어떤 플레이어가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End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지점에 도달하면 남아있는 모든 플레이어는 더 이상 뒤로 이동할 수 없게 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98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791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사용 방법 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게임 종료 후 점수 표시 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AA0CB-717F-526C-291D-23FE123DC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0" y="1058571"/>
            <a:ext cx="4444266" cy="3024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18709E-73BA-B79A-D2B9-8E944D3E3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67" y="1058571"/>
            <a:ext cx="4545668" cy="2926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6A0E3-AC5E-6BB7-AB34-CC58FF30F405}"/>
              </a:ext>
            </a:extLst>
          </p:cNvPr>
          <p:cNvSpPr txBox="1"/>
          <p:nvPr/>
        </p:nvSpPr>
        <p:spPr>
          <a:xfrm>
            <a:off x="1743635" y="4455037"/>
            <a:ext cx="776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한 명의 플레이어를 제외하고 모든 플레이어가 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End </a:t>
            </a:r>
            <a:r>
              <a:rPr lang="ko-KR" altLang="en-US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지점에 도달하면 게임은 종료되고 화면에 각 플레이어의 점수를 표시한다</a:t>
            </a:r>
            <a:r>
              <a:rPr lang="en-US" altLang="ko-KR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85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프로그램 시연</a:t>
            </a:r>
            <a:endParaRPr lang="en-US" altLang="ko-KR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43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66"/>
    </mc:Choice>
    <mc:Fallback>
      <p:transition spd="slow" advTm="24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402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Use Case Diagram</a:t>
            </a:r>
            <a:endParaRPr lang="ko-KR" altLang="en-US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D1AA0-729F-062F-64E4-0AD1C718E578}"/>
              </a:ext>
            </a:extLst>
          </p:cNvPr>
          <p:cNvSpPr txBox="1"/>
          <p:nvPr/>
        </p:nvSpPr>
        <p:spPr>
          <a:xfrm>
            <a:off x="430306" y="1237129"/>
            <a:ext cx="3299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다음의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Use Case Diagram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은 플레이어가 시스템과 어떻게 상호작용할 수 있는지를 보여준다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플레이어는 게임 시작 전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map data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파일을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load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하거나 게임을 시작할 수 있으며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또한 게임이 시작된 뒤에는 주사위를 굴려 이동하거나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Stay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기능을 통해 현재 위치에서 그대로 대기할 수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E098FA-AB5F-D792-C5E5-33578A7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94" y="133064"/>
            <a:ext cx="7018628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5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95"/>
    </mc:Choice>
    <mc:Fallback>
      <p:transition spd="slow" advTm="116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1" y="313764"/>
            <a:ext cx="61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Use Case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명세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 Roll dice</a:t>
            </a:r>
            <a:endParaRPr lang="ko-KR" altLang="en-US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D78A2-A4A0-F44E-4516-DA29AEB9077F}"/>
              </a:ext>
            </a:extLst>
          </p:cNvPr>
          <p:cNvSpPr txBox="1"/>
          <p:nvPr/>
        </p:nvSpPr>
        <p:spPr>
          <a:xfrm>
            <a:off x="268941" y="1030941"/>
            <a:ext cx="10775577" cy="587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Actor: A Player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Summary: Player rolls dice and check if the player can move. If the player can move, then enter a command. If the command is valid, then player on the game moves according to the command. Otherwise, retry to enter a command.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Precondition: It’s the player</a:t>
            </a:r>
            <a:r>
              <a:rPr lang="ko-KR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’</a:t>
            </a: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 turn at that time.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Success Guarantee: move the player</a:t>
            </a:r>
            <a:r>
              <a:rPr lang="ko-KR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’</a:t>
            </a: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 position successfully.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Scenarios: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Player decides to roll a dice at the time when it’s player’s turn.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Considering the value of dice and cards the player has, check if the player can move.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254000" indent="304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2a. If the player can’t move, then the player’s turn is over. 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3.    If the player can move, then enter a command.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254000" indent="304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3a. If the command is invalid, then repeat step 3.</a:t>
            </a:r>
          </a:p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AutoNum type="arabicPeriod" startAt="4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If command is valid, then player on the game moves.</a:t>
            </a:r>
          </a:p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AutoNum type="arabicPeriod" startAt="4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When player is moving, player can get a score if the player arrives at End or get an item.</a:t>
            </a:r>
          </a:p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AutoNum type="arabicPeriod" startAt="4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If only one player is left on the game, then display scores of each player and exit the program.</a:t>
            </a:r>
          </a:p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AutoNum type="arabicPeriod" startAt="4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Pass the turn to another active player.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8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88"/>
    </mc:Choice>
    <mc:Fallback>
      <p:transition spd="slow" advTm="172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1" y="313764"/>
            <a:ext cx="805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Use Case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명세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 Stay at current position</a:t>
            </a:r>
            <a:endParaRPr lang="ko-KR" altLang="en-US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D78A2-A4A0-F44E-4516-DA29AEB9077F}"/>
              </a:ext>
            </a:extLst>
          </p:cNvPr>
          <p:cNvSpPr txBox="1"/>
          <p:nvPr/>
        </p:nvSpPr>
        <p:spPr>
          <a:xfrm>
            <a:off x="268941" y="1030941"/>
            <a:ext cx="10775577" cy="325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Actor: A Player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Summary: Player return a card and stay at current position.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Precondition: It’s the player</a:t>
            </a:r>
            <a:r>
              <a:rPr lang="ko-KR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’</a:t>
            </a: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 turn at that time and the player has at least one card.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Success Guarantee: return a card and stay at current position successfully.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Scenarios: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Player decides to stay at current position at the time when it’s player’s turn.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Return a card the player has.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Stay at current position.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Pass the turn to another active player.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55"/>
    </mc:Choice>
    <mc:Fallback>
      <p:transition spd="slow" advTm="407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1" y="313764"/>
            <a:ext cx="805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Use Case </a:t>
            </a:r>
            <a:r>
              <a:rPr lang="ko-KR" altLang="en-US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명세</a:t>
            </a:r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 Load map data</a:t>
            </a:r>
            <a:endParaRPr lang="ko-KR" altLang="en-US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D78A2-A4A0-F44E-4516-DA29AEB9077F}"/>
              </a:ext>
            </a:extLst>
          </p:cNvPr>
          <p:cNvSpPr txBox="1"/>
          <p:nvPr/>
        </p:nvSpPr>
        <p:spPr>
          <a:xfrm>
            <a:off x="268941" y="1030941"/>
            <a:ext cx="10775577" cy="325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Actor: A Player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Summary: Before the game begins, player can choose which map data to load.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Precondition: It’s possible to load map data before the game begins.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Success Guarantee: Load map data successfully.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Scenarios: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Player decides to load specific map data.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Find the map data 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player wants to load.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If s</a:t>
            </a:r>
            <a:r>
              <a:rPr lang="en-US" altLang="ko-KR" sz="1600" kern="100" dirty="0">
                <a:solidFill>
                  <a:srgbClr val="002060"/>
                </a:solidFill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pecific map data is chosen, then set the map data to load before the game begins.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2060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  <a:cs typeface="Times New Roman" panose="02020603050405020304" pitchFamily="18" charset="0"/>
              </a:rPr>
              <a:t>    3a. If canceled, the don’t change the map data to load.</a:t>
            </a:r>
            <a:endParaRPr lang="ko-KR" altLang="ko-KR" sz="1600" kern="100" dirty="0">
              <a:solidFill>
                <a:srgbClr val="002060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Class Diagram</a:t>
            </a:r>
            <a:endParaRPr lang="ko-KR" altLang="en-US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5D1BF-D104-FAB5-B96A-75DD2C9F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2" y="0"/>
            <a:ext cx="889298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7888D-2FCA-5413-3545-2DF750BF61D4}"/>
              </a:ext>
            </a:extLst>
          </p:cNvPr>
          <p:cNvSpPr txBox="1"/>
          <p:nvPr/>
        </p:nvSpPr>
        <p:spPr>
          <a:xfrm>
            <a:off x="170330" y="836984"/>
            <a:ext cx="295835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프로그램의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Class Diagram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을 나타낸 것으로 각 클래스에 대해 설명하자면 다음과 같다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Card: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카드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Player: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플레이어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Cell: </a:t>
            </a:r>
            <a:r>
              <a:rPr lang="ko-KR" altLang="en-US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맵의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 셀 하나에 해당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GameView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게임이 진행되는 화면에 해당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Dice: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주사위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TitleView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게임 시작 화면에 해당</a:t>
            </a:r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Controller: MVC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 패턴에서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controller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에 해당하며 게임의 로직을 담당한다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9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1"/>
    </mc:Choice>
    <mc:Fallback>
      <p:transition spd="slow" advTm="403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71B9E-F9F3-1A84-B3D5-A528E783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B3440-87FD-E2E3-5406-BA11E48DDA6A}"/>
              </a:ext>
            </a:extLst>
          </p:cNvPr>
          <p:cNvSpPr txBox="1"/>
          <p:nvPr/>
        </p:nvSpPr>
        <p:spPr>
          <a:xfrm>
            <a:off x="268942" y="313764"/>
            <a:ext cx="402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Sequence Diagram</a:t>
            </a:r>
            <a:endParaRPr lang="ko-KR" altLang="en-US" sz="28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38FE8D-B0C3-ED7E-AE80-96A6E199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07" y="0"/>
            <a:ext cx="52915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934D3-872E-F45B-F857-5B77566B52F8}"/>
              </a:ext>
            </a:extLst>
          </p:cNvPr>
          <p:cNvSpPr txBox="1"/>
          <p:nvPr/>
        </p:nvSpPr>
        <p:spPr>
          <a:xfrm>
            <a:off x="268942" y="1150748"/>
            <a:ext cx="4025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다음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Sequence Diagram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은 주사위를 굴려 이동할 때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objects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와 시스템 사이의 진행 과정을 보여준다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처음에 </a:t>
            </a:r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rollDice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()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메소드를 호출하여 주사위를 굴린다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그런 다음 그 주사위 값에 따라 플레이어로부터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Input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값을 입력 받을지를 결정한다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Input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값을 입력 받았다면 그 입력 받은 문자열을 검사하여 유효한 문자열인지 확인한다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만약 유효하지 않다면 다시 입력 받는다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유효하다면 게임 상의 플레이어를 입력 받은 값에 따라 이동시킨다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이 때 </a:t>
            </a:r>
            <a:r>
              <a:rPr lang="en-US" altLang="ko-KR" sz="1600" dirty="0" err="1">
                <a:latin typeface="궁서" panose="02030600000101010101" pitchFamily="18" charset="-127"/>
                <a:ea typeface="궁서" panose="02030600000101010101" pitchFamily="18" charset="-127"/>
              </a:rPr>
              <a:t>gameView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의 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repaint()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메소드를 호출하여 플레이어의 변경된 위치를 표시하도록 한다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600" dirty="0">
                <a:latin typeface="궁서" panose="02030600000101010101" pitchFamily="18" charset="-127"/>
                <a:ea typeface="궁서" panose="02030600000101010101" pitchFamily="18" charset="-127"/>
              </a:rPr>
              <a:t>이 모든 과정이 끝나면 마지막으로 다른 플레이어에게 턴을 넘긴다</a:t>
            </a:r>
            <a:r>
              <a:rPr lang="en-US" altLang="ko-KR" sz="16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16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74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05"/>
    </mc:Choice>
    <mc:Fallback>
      <p:transition spd="slow" advTm="14605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1310</Words>
  <Application>Microsoft Office PowerPoint</Application>
  <PresentationFormat>와이드스크린</PresentationFormat>
  <Paragraphs>134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HY궁서</vt:lpstr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현진</dc:creator>
  <cp:lastModifiedBy>노 현진</cp:lastModifiedBy>
  <cp:revision>105</cp:revision>
  <dcterms:created xsi:type="dcterms:W3CDTF">2022-06-07T13:28:22Z</dcterms:created>
  <dcterms:modified xsi:type="dcterms:W3CDTF">2022-06-10T07:08:56Z</dcterms:modified>
</cp:coreProperties>
</file>