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4" r:id="rId9"/>
    <p:sldId id="263" r:id="rId10"/>
    <p:sldId id="260" r:id="rId11"/>
    <p:sldId id="299" r:id="rId12"/>
    <p:sldId id="267" r:id="rId13"/>
    <p:sldId id="265" r:id="rId14"/>
    <p:sldId id="270" r:id="rId15"/>
    <p:sldId id="271" r:id="rId16"/>
    <p:sldId id="272" r:id="rId17"/>
    <p:sldId id="273" r:id="rId18"/>
    <p:sldId id="275" r:id="rId19"/>
    <p:sldId id="277" r:id="rId20"/>
    <p:sldId id="274" r:id="rId21"/>
    <p:sldId id="276" r:id="rId22"/>
    <p:sldId id="278" r:id="rId23"/>
    <p:sldId id="279" r:id="rId24"/>
    <p:sldId id="281" r:id="rId25"/>
    <p:sldId id="282" r:id="rId26"/>
    <p:sldId id="284" r:id="rId27"/>
    <p:sldId id="289" r:id="rId28"/>
    <p:sldId id="288" r:id="rId29"/>
    <p:sldId id="290" r:id="rId30"/>
    <p:sldId id="294" r:id="rId31"/>
    <p:sldId id="292" r:id="rId32"/>
    <p:sldId id="293" r:id="rId33"/>
    <p:sldId id="296" r:id="rId34"/>
    <p:sldId id="29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8413" autoAdjust="0"/>
  </p:normalViewPr>
  <p:slideViewPr>
    <p:cSldViewPr snapToGrid="0">
      <p:cViewPr varScale="1">
        <p:scale>
          <a:sx n="48" d="100"/>
          <a:sy n="48" d="100"/>
        </p:scale>
        <p:origin x="3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BFB59-D0FE-4B80-BF62-AB19F6CB660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82DAC-4B14-4163-87F5-7934160D0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3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82DAC-4B14-4163-87F5-7934160D02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82DAC-4B14-4163-87F5-7934160D027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4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B8643-AB8F-5423-8FC2-45BA14662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D22598-C040-6FCF-DA11-66A1DE5CB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5BE3D4-4F8E-445A-60F1-7578B7129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F288C-5968-9C9E-87A8-BFBAB7F48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82DAC-4B14-4163-87F5-7934160D027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6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D4EA2-4197-EE30-7610-22875D180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1569D-B2BD-BD8C-FEAE-8396B0D1C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B724A-59C8-09C5-6D72-AFF1433D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B6AD4-FCFD-81EB-37FD-8FCAC84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40045-4442-BC37-F428-6FE24DB0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5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F0BA8-F7BC-B669-5D1B-6BB9080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411A69-A2DA-FE8E-78B6-8E4964C1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74826-6A0C-17B8-C3E6-1BB5EF10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71CEF-2EF2-77D9-93B1-E631DA34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76803-BD89-3D9B-EF00-41683C81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4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4707B5-544F-F3E8-2C37-59557FFC8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68EAE-A8DB-89DA-5197-181C474B9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363DD-0534-5D70-ED5E-9F860BBE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F2EAD-F7FC-00D5-C3A5-548192D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C5F8E-543A-6A4E-458D-98A494D4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7BE3-0400-CD80-2B1F-6FD7F827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F9C4D-AC90-0F11-18A3-E6747251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ED958-1A65-79C1-1A2D-8C6F5327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7F66F-F7E0-C96A-56C4-BEDF04E8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01248-1505-A725-146A-85CA4D2B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0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086F-E95E-62B7-6C18-4E0B6345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F8654-FB5B-39FC-5D68-5F0BB425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1D653-EAB9-FCC0-C139-AFD35F8E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E5A6E-8419-D736-D929-8B71A584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BAC50-2A1B-048F-6A28-BB26D303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B575E-E92A-020C-FDA7-635497E4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2A54A-715C-7E4E-F1B3-B2D94D842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5C3DA-3DD6-4282-2CE3-A99C86D0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F5F49-098F-17D2-AAB0-C0A0F736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E7843-9DF8-8D70-E201-80DBC35B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7B22D-1972-AC14-A1D4-BF803530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074E0-EF10-1763-98FD-E7169F38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B565B-B5D9-F053-D86C-5A3755B89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D35A07-4E57-2B3F-385F-25A0B33A8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63E63-59F8-EEB0-0E27-D9A0E56B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FB976-5559-4639-F469-21D9D6F57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7470BF-D42C-1F46-312F-D080E57E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A45119-E810-2668-3620-D3D39B51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5C2AE6-E3A8-7A97-6F48-EB78639A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59A59-1A9F-38F3-88EB-011CCA8F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C5207D-150E-0624-DA3C-A532DD17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217D4B-43F2-AA93-3494-BDCA3D3F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B555F1-4B1E-AC15-736B-C0C7A341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8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2B4472-A18E-3E52-62BE-04BB595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435C41-CFD8-0FD1-94B9-F668AEF7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31BF35-1B89-9968-7D9A-7B5E2852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BFB6-4F6D-788E-3868-EA2623AD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2941E-B75C-B89F-A6C2-D8722833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7C6EF-F6E6-8BE5-0FBC-3C8B01C74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91A0B-D2A3-AA04-58FE-F4383EB2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4BF1ED-E340-88D0-D745-597B047F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6E142-7313-78A5-052C-EF4AAA30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BC878-0C98-69F8-DF67-7FE0F49B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B10CBF-89D2-20A2-2250-414E2BA89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C88CF-B668-D926-DF18-1DA146406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40EDD-2F2F-EAD1-CF9E-62DAA7DB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02564-FC9D-5A00-EDFE-7722AF0A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E8C21-7C39-338B-C424-A0AFF5FF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AE6449-AC05-E400-C27B-7A36057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C0688-B110-05C9-1E11-DDBE8B56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24989-73BB-F986-48D3-FC0F2FF55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324D6-8B63-442E-9330-E869462FCFF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FE7C5-BF0D-AC96-D490-80E862E6D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45D5C-6B6E-7270-2743-40A1B2F0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D1357-3B3A-46C5-A29C-82F10D8FF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A804F-F1EC-7F5E-1270-21DB22DDE344}"/>
              </a:ext>
            </a:extLst>
          </p:cNvPr>
          <p:cNvSpPr txBox="1"/>
          <p:nvPr/>
        </p:nvSpPr>
        <p:spPr>
          <a:xfrm>
            <a:off x="4157007" y="269837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레거시코드활용전략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339C6-FAAD-040C-6DCD-35F650CE26D9}"/>
              </a:ext>
            </a:extLst>
          </p:cNvPr>
          <p:cNvSpPr txBox="1"/>
          <p:nvPr/>
        </p:nvSpPr>
        <p:spPr>
          <a:xfrm>
            <a:off x="5569247" y="3429000"/>
            <a:ext cx="83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 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7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68C6E-83E4-3DFB-5477-1CAAE14D21B3}"/>
              </a:ext>
            </a:extLst>
          </p:cNvPr>
          <p:cNvSpPr txBox="1"/>
          <p:nvPr/>
        </p:nvSpPr>
        <p:spPr>
          <a:xfrm>
            <a:off x="-71717" y="2121140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FakeConnection 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IRGHConnection {</a:t>
            </a:r>
            <a:b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public </a:t>
            </a:r>
            <a:r>
              <a:rPr lang="en-US" altLang="ko-KR" sz="16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RFDIReport </a:t>
            </a:r>
            <a:r>
              <a:rPr lang="en-US" altLang="ko-KR" sz="1600">
                <a:solidFill>
                  <a:srgbClr val="9876AA"/>
                </a:solidFill>
                <a:effectLst/>
                <a:highlight>
                  <a:srgbClr val="FFFF00"/>
                </a:highlight>
                <a:latin typeface="JetBrains Mono"/>
              </a:rPr>
              <a:t>report</a:t>
            </a:r>
            <a:r>
              <a:rPr lang="en-US" altLang="ko-KR" sz="16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;</a:t>
            </a:r>
            <a:b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lang="en-US" altLang="ko-KR" sz="1600">
                <a:solidFill>
                  <a:srgbClr val="FFC66D"/>
                </a:solidFill>
                <a:effectLst/>
                <a:latin typeface="JetBrains Mono"/>
              </a:rPr>
              <a:t>connect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() {}</a:t>
            </a:r>
            <a:b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lang="en-US" altLang="ko-KR" sz="1600">
                <a:solidFill>
                  <a:srgbClr val="FFC66D"/>
                </a:solidFill>
                <a:effectLst/>
                <a:latin typeface="JetBrains Mono"/>
              </a:rPr>
              <a:t>disconnect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() {}</a:t>
            </a:r>
            <a:b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RFDIReport </a:t>
            </a:r>
            <a:r>
              <a:rPr lang="en-US" altLang="ko-KR" sz="1600">
                <a:solidFill>
                  <a:srgbClr val="FFC66D"/>
                </a:solidFill>
                <a:effectLst/>
                <a:latin typeface="JetBrains Mono"/>
              </a:rPr>
              <a:t>RFDIReportFor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id) {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ko-KR" sz="1600">
                <a:solidFill>
                  <a:srgbClr val="9876AA"/>
                </a:solidFill>
                <a:effectLst/>
                <a:latin typeface="JetBrains Mono"/>
              </a:rPr>
              <a:t>report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ACTIOReport </a:t>
            </a:r>
            <a:r>
              <a:rPr lang="en-US" altLang="ko-KR" sz="1600">
                <a:solidFill>
                  <a:srgbClr val="FFC66D"/>
                </a:solidFill>
                <a:effectLst/>
                <a:latin typeface="JetBrains Mono"/>
              </a:rPr>
              <a:t>ACTIOReportFor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customerId) {</a:t>
            </a:r>
          </a:p>
          <a:p>
            <a:r>
              <a:rPr lang="en-US" altLang="ko-KR" sz="1600">
                <a:solidFill>
                  <a:srgbClr val="A9B7C6"/>
                </a:solidFill>
                <a:latin typeface="JetBrains Mono"/>
              </a:rPr>
              <a:t>	</a:t>
            </a:r>
            <a:r>
              <a:rPr lang="en-US" altLang="ko-KR" sz="16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return null;</a:t>
            </a:r>
          </a:p>
          <a:p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	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AC5A0-B81F-7A79-8F53-74C8B453BAC5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1924BB-5835-CE73-C50D-7F2236A5DC03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7F378B-0DE5-D821-0271-BE3E8789F89B}"/>
              </a:ext>
            </a:extLst>
          </p:cNvPr>
          <p:cNvSpPr txBox="1"/>
          <p:nvPr/>
        </p:nvSpPr>
        <p:spPr>
          <a:xfrm>
            <a:off x="5396754" y="2121140"/>
            <a:ext cx="70709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lang="en-US" altLang="ko-KR" sz="1600">
                <a:solidFill>
                  <a:srgbClr val="FFC66D"/>
                </a:solidFill>
                <a:effectLst/>
                <a:latin typeface="JetBrains Mono"/>
              </a:rPr>
              <a:t>testNnoSuccess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Exception`{</a:t>
            </a:r>
            <a:b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        IRGHConnection connection = 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FakeConnection()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CreditValidator creditValidator = 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CreditValidator(connection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, null, </a:t>
            </a:r>
            <a:r>
              <a:rPr lang="en-US" altLang="ko-KR" sz="1600">
                <a:solidFill>
                  <a:srgbClr val="6A8759"/>
                </a:solidFill>
                <a:effectLst/>
                <a:latin typeface="JetBrains Mono"/>
              </a:rPr>
              <a:t>"a"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        </a:t>
            </a:r>
            <a:r>
              <a:rPr lang="en-US" altLang="ko-KR" sz="16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connection.report = </a:t>
            </a:r>
            <a:r>
              <a:rPr lang="en-US" altLang="ko-KR" sz="16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new </a:t>
            </a:r>
            <a:r>
              <a:rPr lang="en-US" altLang="ko-KR" sz="16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RFDIReport(...)</a:t>
            </a:r>
            <a:r>
              <a:rPr lang="en-US" altLang="ko-KR" sz="16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; </a:t>
            </a:r>
            <a:r>
              <a:rPr lang="en-US" altLang="ko-KR" sz="160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JetBrains Mono"/>
              </a:rPr>
              <a:t>// </a:t>
            </a:r>
            <a:r>
              <a:rPr lang="ko-KR" altLang="en-US" sz="160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오타</a:t>
            </a:r>
            <a:r>
              <a:rPr lang="en-US" altLang="ko-KR" sz="160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??</a:t>
            </a:r>
            <a:br>
              <a:rPr lang="en-US" altLang="ko-KR" sz="160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Certificate result = creditValidator.validateCustomer(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Customer(...))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Assertions.assertThat(result.getStatus()).equals(Certificate.VALID)</a:t>
            </a: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60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600">
                <a:solidFill>
                  <a:srgbClr val="A9B7C6"/>
                </a:solidFill>
                <a:effectLst/>
                <a:latin typeface="JetBrains Mono"/>
              </a:rPr>
            </a:br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DAC98-B147-3BC0-4F24-8CA65796D6D4}"/>
              </a:ext>
            </a:extLst>
          </p:cNvPr>
          <p:cNvSpPr txBox="1"/>
          <p:nvPr/>
        </p:nvSpPr>
        <p:spPr>
          <a:xfrm>
            <a:off x="5255560" y="4183243"/>
            <a:ext cx="735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JetBrains Mono"/>
              </a:rPr>
              <a:t>//        ((FakeConnection) connection).report = new RDFIReport(...);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CAF94-AB37-19E3-0849-CF738F20ACD7}"/>
              </a:ext>
            </a:extLst>
          </p:cNvPr>
          <p:cNvSpPr txBox="1"/>
          <p:nvPr/>
        </p:nvSpPr>
        <p:spPr>
          <a:xfrm>
            <a:off x="2456330" y="5204602"/>
            <a:ext cx="690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Fake</a:t>
            </a:r>
            <a:r>
              <a:rPr lang="ko-KR" altLang="en-US"/>
              <a:t>객체는 절대 운영 애플리케이션에서 실행되지 않을 것이므로</a:t>
            </a:r>
            <a:endParaRPr lang="en-US" altLang="ko-KR"/>
          </a:p>
          <a:p>
            <a:r>
              <a:rPr lang="ko-KR" altLang="en-US"/>
              <a:t>캡슐화 규칙을 위반하는 것도 허용된다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46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BBFB9-6F24-A98A-7F26-EF0E5B81D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9EF40D-181F-3B4E-621E-BBF42AEC46AB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92F257-6073-3236-8C50-31D4A8B97DED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77BBC-866C-4F36-C55B-125B4D2141DE}"/>
              </a:ext>
            </a:extLst>
          </p:cNvPr>
          <p:cNvSpPr txBox="1"/>
          <p:nvPr/>
        </p:nvSpPr>
        <p:spPr>
          <a:xfrm>
            <a:off x="2109427" y="273637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널 객체 패턴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AFA76-1EDD-FCCD-8213-6F0349941D77}"/>
              </a:ext>
            </a:extLst>
          </p:cNvPr>
          <p:cNvSpPr txBox="1"/>
          <p:nvPr/>
        </p:nvSpPr>
        <p:spPr>
          <a:xfrm>
            <a:off x="2109427" y="3296017"/>
            <a:ext cx="79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함수에서 </a:t>
            </a:r>
            <a:r>
              <a:rPr lang="en-US" altLang="ko-KR"/>
              <a:t>Null</a:t>
            </a:r>
            <a:r>
              <a:rPr lang="ko-KR" altLang="en-US"/>
              <a:t>이 발생했을 때 그대로 </a:t>
            </a:r>
            <a:r>
              <a:rPr lang="en-US" altLang="ko-KR"/>
              <a:t>return</a:t>
            </a:r>
            <a:r>
              <a:rPr lang="ko-KR" altLang="en-US"/>
              <a:t>하거나 예외를 발생시키지 않고</a:t>
            </a:r>
            <a:r>
              <a:rPr lang="en-US" altLang="ko-KR"/>
              <a:t> </a:t>
            </a:r>
            <a:br>
              <a:rPr lang="en-US" altLang="ko-KR"/>
            </a:br>
            <a:r>
              <a:rPr lang="ko-KR" altLang="en-US" b="1"/>
              <a:t>아무 일도하지 않는 빈 객체</a:t>
            </a:r>
            <a:r>
              <a:rPr lang="ko-KR" altLang="en-US"/>
              <a:t>를 </a:t>
            </a:r>
            <a:r>
              <a:rPr lang="en-US" altLang="ko-KR"/>
              <a:t>return</a:t>
            </a:r>
            <a:r>
              <a:rPr lang="ko-KR" altLang="en-US"/>
              <a:t>하는 방법</a:t>
            </a:r>
          </a:p>
        </p:txBody>
      </p:sp>
    </p:spTree>
    <p:extLst>
      <p:ext uri="{BB962C8B-B14F-4D97-AF65-F5344CB8AC3E}">
        <p14:creationId xmlns:p14="http://schemas.microsoft.com/office/powerpoint/2010/main" val="378566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A8268-0D5C-D6FF-E044-DB69C59A4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2086F-18BD-DD23-7089-891C19B246D9}"/>
              </a:ext>
            </a:extLst>
          </p:cNvPr>
          <p:cNvSpPr txBox="1"/>
          <p:nvPr/>
        </p:nvSpPr>
        <p:spPr>
          <a:xfrm>
            <a:off x="4482353" y="293594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2: </a:t>
            </a:r>
            <a:r>
              <a:rPr lang="ko-KR" altLang="en-US"/>
              <a:t>숨겨진 의존관계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BB871-D5A1-83F7-17D3-79E865870D27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8CF2136-77E6-CF92-E116-F0F036604F4D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8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686B93-0417-B318-E2E3-3E4BE6766805}"/>
              </a:ext>
            </a:extLst>
          </p:cNvPr>
          <p:cNvSpPr txBox="1"/>
          <p:nvPr/>
        </p:nvSpPr>
        <p:spPr>
          <a:xfrm>
            <a:off x="4858871" y="704006"/>
            <a:ext cx="6858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MailingListDispatcher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MailService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status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MailingListDispatcher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MailService()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status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MailStatus.MAIL_OKAY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final int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clientType = </a:t>
            </a:r>
            <a:r>
              <a:rPr lang="en-US" altLang="ko-KR" sz="1800"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.connect()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.getStatus() == MailStatus.MS_AVAILABLE)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.register(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clientType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MarkMessages.MARK_MESSAGES_OFF)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.setParam(clientType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MailingListParams.ML_NOBOUNCE | MailingListParams.ML_REPEATOFF)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status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MailStatus.MAIL_OFFLINE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3B9296-F8FC-6B42-C638-FA789E2BD6F2}"/>
              </a:ext>
            </a:extLst>
          </p:cNvPr>
          <p:cNvGrpSpPr/>
          <p:nvPr/>
        </p:nvGrpSpPr>
        <p:grpSpPr>
          <a:xfrm>
            <a:off x="245903" y="2242671"/>
            <a:ext cx="4038600" cy="1984188"/>
            <a:chOff x="626277" y="1444812"/>
            <a:chExt cx="4038600" cy="19841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B5D596-EF46-69B3-5F38-209047AE6D2F}"/>
                </a:ext>
              </a:extLst>
            </p:cNvPr>
            <p:cNvSpPr/>
            <p:nvPr/>
          </p:nvSpPr>
          <p:spPr>
            <a:xfrm>
              <a:off x="626277" y="1444812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MailListDispatcher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2C0CC1-0CC1-2C5D-C2F5-69B5AAF735A4}"/>
                </a:ext>
              </a:extLst>
            </p:cNvPr>
            <p:cNvSpPr/>
            <p:nvPr/>
          </p:nvSpPr>
          <p:spPr>
            <a:xfrm>
              <a:off x="626277" y="2454462"/>
              <a:ext cx="4038600" cy="974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MailListDispatcher()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sendMessage(message)</a:t>
              </a:r>
              <a:r>
                <a:rPr lang="ko-K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: void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addRecipient(id, address) : void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3A2632-6526-1BAF-FEF2-A16881702CB3}"/>
                </a:ext>
              </a:extLst>
            </p:cNvPr>
            <p:cNvSpPr/>
            <p:nvPr/>
          </p:nvSpPr>
          <p:spPr>
            <a:xfrm>
              <a:off x="626277" y="1768662"/>
              <a:ext cx="4038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- service : MailService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- status 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DA3BF5C-7016-1172-08DD-7145B2561001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AA40A4-4F3F-5276-72D3-93D6A323DD80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5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3A319-6626-94F8-386C-2729D089D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EC79F1-27CD-2118-40B0-D486EA00255C}"/>
              </a:ext>
            </a:extLst>
          </p:cNvPr>
          <p:cNvSpPr txBox="1"/>
          <p:nvPr/>
        </p:nvSpPr>
        <p:spPr>
          <a:xfrm>
            <a:off x="4858871" y="704006"/>
            <a:ext cx="6858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MailingListDispatcher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MailService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status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MailingListDispatcher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this(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MailService())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   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MailingListDispatcher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(MailService service)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status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MailStatus.MAIL_OKAY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final int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clientType = </a:t>
            </a:r>
            <a:r>
              <a:rPr lang="en-US" altLang="ko-KR" sz="1800"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.connect()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.getStatus() == MailStatus.MS_AVAILABLE)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.register(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clientType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MarkMessages.MARK_MESSAGES_OFF)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service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.setParam(clientType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MailingListParams.ML_NOBOUNCE | MailingListParams.ML_REPEATOFF)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status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MailStatus.MAIL_OFFLINE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846CC8-7AB7-6E89-386C-33F45EC8F967}"/>
              </a:ext>
            </a:extLst>
          </p:cNvPr>
          <p:cNvGrpSpPr/>
          <p:nvPr/>
        </p:nvGrpSpPr>
        <p:grpSpPr>
          <a:xfrm>
            <a:off x="245903" y="2242671"/>
            <a:ext cx="4038600" cy="1984188"/>
            <a:chOff x="626277" y="1444812"/>
            <a:chExt cx="4038600" cy="19841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9819A3-B128-5A47-FC0F-816B499B6DB1}"/>
                </a:ext>
              </a:extLst>
            </p:cNvPr>
            <p:cNvSpPr/>
            <p:nvPr/>
          </p:nvSpPr>
          <p:spPr>
            <a:xfrm>
              <a:off x="626277" y="1444812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MailListDispatcher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AD84FE-1EB4-9F1A-CC0D-810022079963}"/>
                </a:ext>
              </a:extLst>
            </p:cNvPr>
            <p:cNvSpPr/>
            <p:nvPr/>
          </p:nvSpPr>
          <p:spPr>
            <a:xfrm>
              <a:off x="626277" y="2454462"/>
              <a:ext cx="4038600" cy="974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MailListDispatcher()</a:t>
              </a:r>
              <a:endParaRPr lang="en-US" altLang="ko-KR" sz="12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+ MailListDispatcher(service)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sendMessage(message)</a:t>
              </a:r>
              <a:r>
                <a:rPr lang="ko-K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: void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addRecipient(id, address) : void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460DA7-FC38-B320-9EE6-A138724ABCD6}"/>
                </a:ext>
              </a:extLst>
            </p:cNvPr>
            <p:cNvSpPr/>
            <p:nvPr/>
          </p:nvSpPr>
          <p:spPr>
            <a:xfrm>
              <a:off x="626277" y="1768662"/>
              <a:ext cx="4038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- service : MailService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- status 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09F00D-B78A-F920-99E6-128199DCAF91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8D01C1-C283-BEA9-D154-6416C00F262D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6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29D43-696B-0BBB-44C7-181F6956F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078755-EEEB-6537-5AA7-439D292C0413}"/>
              </a:ext>
            </a:extLst>
          </p:cNvPr>
          <p:cNvSpPr txBox="1"/>
          <p:nvPr/>
        </p:nvSpPr>
        <p:spPr>
          <a:xfrm>
            <a:off x="4482353" y="29359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3: </a:t>
            </a:r>
            <a:r>
              <a:rPr lang="ko-KR" altLang="en-US"/>
              <a:t>복잡한 생성자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84D72-EACD-DB30-1CEE-D1D2EA666665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1B5A61-B2AC-C324-3EA8-6D345D0B4B8E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7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178E-9CDB-B237-E71A-59DB0EBA9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AE0094-58CC-AC53-A548-3DDB0F82CB71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178F28-D2E2-40C7-FEB9-41409228F825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147EC0-5AA8-57FC-2796-B1547FAE8E0A}"/>
              </a:ext>
            </a:extLst>
          </p:cNvPr>
          <p:cNvSpPr txBox="1"/>
          <p:nvPr/>
        </p:nvSpPr>
        <p:spPr>
          <a:xfrm>
            <a:off x="2420332" y="2066729"/>
            <a:ext cx="80811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WatercolorPane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WatercolorPane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(Form border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Washbrush brush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Pattern backdrop)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...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anteriorPanel 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Panel(border)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anteriorPanel.setBorderColor(brush.getForeColor())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backgroundPanel 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panel(border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backdrop)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cursor = 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FocusWidget(brush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backgroundPanel)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...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83BF1-F808-6E6A-9361-25582DCB186B}"/>
              </a:ext>
            </a:extLst>
          </p:cNvPr>
          <p:cNvSpPr txBox="1"/>
          <p:nvPr/>
        </p:nvSpPr>
        <p:spPr>
          <a:xfrm>
            <a:off x="2416446" y="5118755"/>
            <a:ext cx="6242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매개변수로 빼기는 개수가 많음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생성자 내부에서 생성한 객체가 다른 객체 생성시 사용됨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23C86-3463-B2A9-0B48-A0CF6099CE9E}"/>
              </a:ext>
            </a:extLst>
          </p:cNvPr>
          <p:cNvSpPr txBox="1"/>
          <p:nvPr/>
        </p:nvSpPr>
        <p:spPr>
          <a:xfrm>
            <a:off x="2416446" y="1092914"/>
            <a:ext cx="693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Cursor</a:t>
            </a:r>
            <a:r>
              <a:rPr lang="ko-KR" altLang="en-US"/>
              <a:t>변수를 통해 감지 작업을 수행하려고 하는 상황</a:t>
            </a:r>
            <a:endParaRPr lang="en-US" altLang="ko-KR"/>
          </a:p>
          <a:p>
            <a:r>
              <a:rPr lang="en-US" altLang="ko-KR"/>
              <a:t>= Cursor</a:t>
            </a:r>
            <a:r>
              <a:rPr lang="ko-KR" altLang="en-US"/>
              <a:t>변수의 의존관계를 제거하여 테스트를 수행하려는 상황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731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F1C83-D20D-4322-D87F-280CAAEED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A2DBD-534B-BB29-AFF0-B2CCE9667B66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819FF4-B99B-DF7F-9768-D7F5ECFA516E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D6A5AD-3D58-B3C0-DB25-2EB6530697A4}"/>
              </a:ext>
            </a:extLst>
          </p:cNvPr>
          <p:cNvSpPr txBox="1"/>
          <p:nvPr/>
        </p:nvSpPr>
        <p:spPr>
          <a:xfrm>
            <a:off x="2420332" y="2066729"/>
            <a:ext cx="80811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WatercolorPane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WatercolorPane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(Form border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Washbrush brush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Pattern backdrop)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...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anteriorPanel 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Panel(border)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anteriorPanel.setBorderColor(brush.getForeColor())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backgroundPanel 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panel(border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backdrop)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cursor = 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FocusWidget(brush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backgroundPanel)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...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}</a:t>
            </a:r>
          </a:p>
          <a:p>
            <a:endParaRPr lang="en-US" altLang="ko-KR">
              <a:solidFill>
                <a:srgbClr val="A9B7C6"/>
              </a:solidFill>
              <a:latin typeface="JetBrains Mono"/>
            </a:endParaRPr>
          </a:p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supesedeCursor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(FocusWidge newCursor)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cursor = newCursor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 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630015-1BBD-0F93-FA48-3C76373303B6}"/>
              </a:ext>
            </a:extLst>
          </p:cNvPr>
          <p:cNvSpPr/>
          <p:nvPr/>
        </p:nvSpPr>
        <p:spPr>
          <a:xfrm>
            <a:off x="2420332" y="4694555"/>
            <a:ext cx="6704266" cy="1103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15867-B4DA-61E1-ADCF-E71B75E49DC3}"/>
              </a:ext>
            </a:extLst>
          </p:cNvPr>
          <p:cNvSpPr txBox="1"/>
          <p:nvPr/>
        </p:nvSpPr>
        <p:spPr>
          <a:xfrm>
            <a:off x="9444470" y="4506012"/>
            <a:ext cx="260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FocusWidge </a:t>
            </a:r>
          </a:p>
          <a:p>
            <a:r>
              <a:rPr lang="en-US" altLang="ko-KR"/>
              <a:t>- </a:t>
            </a:r>
            <a:r>
              <a:rPr lang="ko-KR" altLang="en-US"/>
              <a:t>인터페이스 추출 기법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구현체 추출 기법</a:t>
            </a:r>
          </a:p>
        </p:txBody>
      </p:sp>
    </p:spTree>
    <p:extLst>
      <p:ext uri="{BB962C8B-B14F-4D97-AF65-F5344CB8AC3E}">
        <p14:creationId xmlns:p14="http://schemas.microsoft.com/office/powerpoint/2010/main" val="364098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9F0BE-95C4-17E2-8006-16A89F8A3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3D0F1-4F62-3076-8BEB-D0F485DDA987}"/>
              </a:ext>
            </a:extLst>
          </p:cNvPr>
          <p:cNvSpPr txBox="1"/>
          <p:nvPr/>
        </p:nvSpPr>
        <p:spPr>
          <a:xfrm>
            <a:off x="4325323" y="3244334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4:</a:t>
            </a:r>
            <a:r>
              <a:rPr lang="ko-KR" altLang="en-US"/>
              <a:t> 까다로운 전역 의존 관계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FE53B-8F0B-1A62-FF55-B8F9D0684E4C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27CD1E-3D37-3C00-4A31-2BEFF400F306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60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6EC17-C771-CA59-78F2-DA9983CE9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598CFE-E150-CFE8-9E40-270B4D6160E0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624FAE2-BF44-66AA-2387-E0422F46B6B0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D64CAC-4594-5ADE-D343-D2CFAF743B0A}"/>
              </a:ext>
            </a:extLst>
          </p:cNvPr>
          <p:cNvSpPr txBox="1"/>
          <p:nvPr/>
        </p:nvSpPr>
        <p:spPr>
          <a:xfrm>
            <a:off x="638666" y="1424269"/>
            <a:ext cx="70536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Facility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basePermit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Facility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facilityCode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String owner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PermitNotice notice)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Permit associatedPermit = 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PermitRepository.getInstance().findAssociatedPermit(notice)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(associatedPermit.isValid() &amp;&amp; ! notice.isValid())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basePermit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associatedPermit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(!notice.isValid())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   Permit permit 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Permit(notice)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permit.validate()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basePermit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permit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else throw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PermitViolation(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basePermit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4E1F9-A350-55DE-B137-48DDF7F92134}"/>
              </a:ext>
            </a:extLst>
          </p:cNvPr>
          <p:cNvSpPr txBox="1"/>
          <p:nvPr/>
        </p:nvSpPr>
        <p:spPr>
          <a:xfrm>
            <a:off x="7805393" y="2624597"/>
            <a:ext cx="3964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테스트를 하려면</a:t>
            </a:r>
            <a:endParaRPr lang="en-US" altLang="ko-KR"/>
          </a:p>
          <a:p>
            <a:r>
              <a:rPr lang="en-US" altLang="ko-KR"/>
              <a:t>basePermit</a:t>
            </a:r>
            <a:r>
              <a:rPr lang="ko-KR" altLang="en-US"/>
              <a:t>을 초기화해야하는데</a:t>
            </a:r>
            <a:endParaRPr lang="en-US" altLang="ko-KR"/>
          </a:p>
          <a:p>
            <a:r>
              <a:rPr lang="ko-KR" altLang="en-US"/>
              <a:t>전역변수</a:t>
            </a:r>
            <a:r>
              <a:rPr lang="en-US" altLang="ko-KR"/>
              <a:t>(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PermitRepository</a:t>
            </a:r>
            <a:r>
              <a:rPr lang="en-US" altLang="ko-KR"/>
              <a:t>)</a:t>
            </a:r>
            <a:r>
              <a:rPr lang="ko-KR" altLang="en-US"/>
              <a:t>가 영향을 </a:t>
            </a:r>
            <a:endParaRPr lang="en-US" altLang="ko-KR"/>
          </a:p>
          <a:p>
            <a:r>
              <a:rPr lang="ko-KR" altLang="en-US"/>
              <a:t>주는 상황</a:t>
            </a:r>
          </a:p>
        </p:txBody>
      </p:sp>
    </p:spTree>
    <p:extLst>
      <p:ext uri="{BB962C8B-B14F-4D97-AF65-F5344CB8AC3E}">
        <p14:creationId xmlns:p14="http://schemas.microsoft.com/office/powerpoint/2010/main" val="593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93B30-AD89-9AD9-CAA4-A53FA63B781F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E0775-68DE-862B-6952-D34E4734433E}"/>
              </a:ext>
            </a:extLst>
          </p:cNvPr>
          <p:cNvSpPr txBox="1"/>
          <p:nvPr/>
        </p:nvSpPr>
        <p:spPr>
          <a:xfrm>
            <a:off x="2380313" y="2050886"/>
            <a:ext cx="8130990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테스트하네스에 클래스를 넣을 때 직면하는 문제</a:t>
            </a:r>
            <a:endParaRPr lang="en-US" altLang="ko-KR"/>
          </a:p>
          <a:p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클래스에 객체를 쉽게 생성할 수 없다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클래스를 포함하는 테스트 하네스를 쉽게 빌드할 수 없다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반드시 사용해야하는 생성자가 부작용을 일으킨다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생성자의 내부에서 상당량의 처리가 일어나면</a:t>
            </a:r>
            <a:r>
              <a:rPr lang="en-US" altLang="ko-KR"/>
              <a:t>,</a:t>
            </a:r>
            <a:r>
              <a:rPr lang="ko-KR" altLang="en-US"/>
              <a:t>그 내용을 알아내야만 한다</a:t>
            </a:r>
            <a:r>
              <a:rPr lang="en-US" altLang="ko-KR"/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BED872-59E5-46B4-8BCC-BD229D0F681A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978E-87E1-BF65-3767-64754963F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8FE729-4A46-3E61-3411-10BA1069AF03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7F9855-9BE3-3350-D0AF-08EF7D9028B8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6F2F90-5E29-69D5-E7B6-C1FFAC7A153D}"/>
              </a:ext>
            </a:extLst>
          </p:cNvPr>
          <p:cNvSpPr txBox="1"/>
          <p:nvPr/>
        </p:nvSpPr>
        <p:spPr>
          <a:xfrm>
            <a:off x="1346464" y="2321291"/>
            <a:ext cx="6122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Account example 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Account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example.deposit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US" altLang="ko-KR" sz="1800">
                <a:solidFill>
                  <a:srgbClr val="6897BB"/>
                </a:solidFill>
                <a:effectLst/>
                <a:highlight>
                  <a:srgbClr val="FFFF00"/>
                </a:highlight>
                <a:latin typeface="JetBrains Mono"/>
              </a:rPr>
              <a:t>1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balance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= example.getBalance()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80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0167C-B089-1C95-79FB-F9048E7401F4}"/>
              </a:ext>
            </a:extLst>
          </p:cNvPr>
          <p:cNvSpPr txBox="1"/>
          <p:nvPr/>
        </p:nvSpPr>
        <p:spPr>
          <a:xfrm>
            <a:off x="1469053" y="4213578"/>
            <a:ext cx="6122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Account example = AccountFactory.getInstance()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example.deposit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US" altLang="ko-KR" sz="1800">
                <a:solidFill>
                  <a:srgbClr val="6897BB"/>
                </a:solidFill>
                <a:effectLst/>
                <a:highlight>
                  <a:srgbClr val="FFFF00"/>
                </a:highlight>
                <a:latin typeface="JetBrains Mono"/>
              </a:rPr>
              <a:t>1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balance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= example.getBalance()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endParaRPr lang="en-US" altLang="ko-KR" sz="180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BFCC6-53FA-2224-73F2-BBECEF7B6D04}"/>
              </a:ext>
            </a:extLst>
          </p:cNvPr>
          <p:cNvSpPr txBox="1"/>
          <p:nvPr/>
        </p:nvSpPr>
        <p:spPr>
          <a:xfrm>
            <a:off x="1346464" y="974103"/>
            <a:ext cx="4612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싱글톤 패턴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자바에서 전역변수를 사용하기 위한 방법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바람직하지 않은 이유 </a:t>
            </a:r>
            <a:r>
              <a:rPr lang="en-US" altLang="ko-KR"/>
              <a:t>: </a:t>
            </a:r>
            <a:r>
              <a:rPr lang="ko-KR" altLang="en-US"/>
              <a:t>투명성이 없다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16FA0-4728-6372-96C3-B94184EFAD90}"/>
              </a:ext>
            </a:extLst>
          </p:cNvPr>
          <p:cNvSpPr txBox="1"/>
          <p:nvPr/>
        </p:nvSpPr>
        <p:spPr>
          <a:xfrm>
            <a:off x="6973479" y="2446780"/>
            <a:ext cx="61886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Account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private static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Account </a:t>
            </a:r>
            <a:r>
              <a:rPr lang="en-US" altLang="ko-KR" sz="1800" i="1">
                <a:solidFill>
                  <a:srgbClr val="9876AA"/>
                </a:solidFill>
                <a:effectLst/>
                <a:latin typeface="JetBrains Mono"/>
              </a:rPr>
              <a:t>instance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lang="en-US" altLang="ko-KR" sz="1800">
                <a:solidFill>
                  <a:srgbClr val="9876AA"/>
                </a:solidFill>
                <a:effectLst/>
                <a:latin typeface="JetBrains Mono"/>
              </a:rPr>
              <a:t>count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ko-KR" sz="180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Account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Account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getInstance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800" i="1">
                <a:solidFill>
                  <a:srgbClr val="9876AA"/>
                </a:solidFill>
                <a:effectLst/>
                <a:latin typeface="JetBrains Mono"/>
              </a:rPr>
              <a:t>instance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800" i="1">
                <a:solidFill>
                  <a:srgbClr val="9876AA"/>
                </a:solidFill>
                <a:effectLst/>
                <a:latin typeface="JetBrains Mono"/>
              </a:rPr>
              <a:t>instance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Account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ko-KR" sz="1800" i="1">
                <a:solidFill>
                  <a:srgbClr val="9876AA"/>
                </a:solidFill>
                <a:effectLst/>
                <a:latin typeface="JetBrains Mono"/>
              </a:rPr>
              <a:t>instance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80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86A10-2C2D-B0A8-DBC8-6A30EE37E0F5}"/>
              </a:ext>
            </a:extLst>
          </p:cNvPr>
          <p:cNvSpPr txBox="1"/>
          <p:nvPr/>
        </p:nvSpPr>
        <p:spPr>
          <a:xfrm>
            <a:off x="1469053" y="3477713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영향 미치는 부분을 바로 알 수 있음</a:t>
            </a:r>
            <a:r>
              <a:rPr lang="en-US" altLang="ko-KR"/>
              <a:t>(balance)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F7B3C4-4C70-827F-6EBD-16EC1635FF4E}"/>
              </a:ext>
            </a:extLst>
          </p:cNvPr>
          <p:cNvSpPr txBox="1"/>
          <p:nvPr/>
        </p:nvSpPr>
        <p:spPr>
          <a:xfrm>
            <a:off x="1469053" y="5229241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한번 까봐야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0B9A89B2-D86E-CB95-D714-FB01CDD662A0}"/>
              </a:ext>
            </a:extLst>
          </p:cNvPr>
          <p:cNvSpPr/>
          <p:nvPr/>
        </p:nvSpPr>
        <p:spPr>
          <a:xfrm>
            <a:off x="6742522" y="2234174"/>
            <a:ext cx="393569" cy="4157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5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7C7C0-4F8D-9F85-E506-4E5992990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76E792-8EAE-B799-DDF0-F6C11D68ABCE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EA9CF3-674C-AD2A-231C-D3E6B6053E64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EA5BA3-266C-FC67-DF57-1478F5DB1EC3}"/>
              </a:ext>
            </a:extLst>
          </p:cNvPr>
          <p:cNvSpPr txBox="1"/>
          <p:nvPr/>
        </p:nvSpPr>
        <p:spPr>
          <a:xfrm>
            <a:off x="2713351" y="2444685"/>
            <a:ext cx="714971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싱글톤 패턴을</a:t>
            </a:r>
            <a:r>
              <a:rPr lang="en-US" altLang="ko-KR"/>
              <a:t> </a:t>
            </a:r>
            <a:r>
              <a:rPr lang="ko-KR" altLang="en-US"/>
              <a:t>사용하는 이유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 </a:t>
            </a:r>
            <a:r>
              <a:rPr lang="ko-KR" altLang="en-US"/>
              <a:t>현실 세계를 모델링한 결과</a:t>
            </a:r>
            <a:r>
              <a:rPr lang="en-US" altLang="ko-KR"/>
              <a:t>, </a:t>
            </a:r>
            <a:r>
              <a:rPr lang="ko-KR" altLang="en-US"/>
              <a:t>현실 세계에 한 개만 존재하기 때문에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 </a:t>
            </a:r>
            <a:r>
              <a:rPr lang="ko-KR" altLang="en-US"/>
              <a:t>두 개가 존재하면 심각한 문제가 발생하는 경우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 </a:t>
            </a:r>
            <a:r>
              <a:rPr lang="ko-KR" altLang="en-US"/>
              <a:t>두 개를 생성하면 자원 소모가 극심한 경우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ighlight>
                  <a:srgbClr val="FFFF00"/>
                </a:highlight>
              </a:rPr>
              <a:t>- </a:t>
            </a:r>
            <a:r>
              <a:rPr lang="ko-KR" altLang="en-US">
                <a:highlight>
                  <a:srgbClr val="FFFF00"/>
                </a:highlight>
              </a:rPr>
              <a:t>전역 변수를 갖기 위해</a:t>
            </a:r>
          </a:p>
        </p:txBody>
      </p:sp>
    </p:spTree>
    <p:extLst>
      <p:ext uri="{BB962C8B-B14F-4D97-AF65-F5344CB8AC3E}">
        <p14:creationId xmlns:p14="http://schemas.microsoft.com/office/powerpoint/2010/main" val="117371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F500E-5F1A-B74C-0F7D-AFFDB60A6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6D9BCF-BAA5-E364-5EC5-732316E0F478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8C08D4-D0A6-2477-CF93-74A605F1963B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CD69C8-E555-2905-43CE-C4E9CE11F68F}"/>
              </a:ext>
            </a:extLst>
          </p:cNvPr>
          <p:cNvSpPr txBox="1"/>
          <p:nvPr/>
        </p:nvSpPr>
        <p:spPr>
          <a:xfrm>
            <a:off x="2460229" y="2690336"/>
            <a:ext cx="727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전역변수를 사용하기 위해서라면 싱글톤 특성을 유지할 필요가 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생성자를 </a:t>
            </a:r>
            <a:r>
              <a:rPr lang="en-US" altLang="ko-KR"/>
              <a:t>public, protected, package </a:t>
            </a:r>
            <a:r>
              <a:rPr lang="ko-KR" altLang="en-US"/>
              <a:t>범위로 선언해도 된다</a:t>
            </a:r>
            <a:r>
              <a:rPr lang="en-US" altLang="ko-KR"/>
              <a:t>.</a:t>
            </a:r>
          </a:p>
          <a:p>
            <a:r>
              <a:rPr lang="en-US" altLang="ko-KR"/>
              <a:t>- </a:t>
            </a:r>
            <a:r>
              <a:rPr lang="ko-KR" altLang="en-US"/>
              <a:t>개발 팀 규칙으로 적용하는 등 다른 보호 기법을 적용해도 좋다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0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573E-6A29-3778-30DE-A64348C7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BD4A25-FD0A-7D24-409F-2C5AD9778949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FA0E23-9D57-6E63-8F58-FD28126F0A8E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F6D08D-DEF3-E738-81D8-A79B63765864}"/>
              </a:ext>
            </a:extLst>
          </p:cNvPr>
          <p:cNvSpPr txBox="1"/>
          <p:nvPr/>
        </p:nvSpPr>
        <p:spPr>
          <a:xfrm>
            <a:off x="752770" y="923826"/>
            <a:ext cx="849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 매개변수화 가능 </a:t>
            </a:r>
            <a:endParaRPr lang="en-US" altLang="ko-KR"/>
          </a:p>
          <a:p>
            <a:r>
              <a:rPr lang="en-US" altLang="ko-KR"/>
              <a:t>but </a:t>
            </a:r>
            <a:r>
              <a:rPr lang="ko-KR" altLang="en-US"/>
              <a:t>다른 여러 곳에 비슷한 코드가 존재하여 일일이 수정하기 수고롭다</a:t>
            </a:r>
            <a:r>
              <a:rPr lang="en-US" altLang="ko-KR"/>
              <a:t>.  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// why?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DC802-CFD9-2311-BAC1-4437ECD5EC00}"/>
              </a:ext>
            </a:extLst>
          </p:cNvPr>
          <p:cNvSpPr txBox="1"/>
          <p:nvPr/>
        </p:nvSpPr>
        <p:spPr>
          <a:xfrm>
            <a:off x="846056" y="1957167"/>
            <a:ext cx="61227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PermitRepository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private static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PermitRepository </a:t>
            </a:r>
            <a:r>
              <a:rPr lang="en-US" altLang="ko-KR" sz="1800" i="1">
                <a:solidFill>
                  <a:srgbClr val="9876AA"/>
                </a:solidFill>
                <a:effectLst/>
                <a:latin typeface="JetBrains Mono"/>
              </a:rPr>
              <a:t>insance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PermitRepository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() {}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public static void </a:t>
            </a:r>
            <a:r>
              <a:rPr lang="en-US" altLang="ko-KR" sz="1800">
                <a:solidFill>
                  <a:srgbClr val="FFC66D"/>
                </a:solidFill>
                <a:effectLst/>
                <a:highlight>
                  <a:srgbClr val="FFFF00"/>
                </a:highlight>
                <a:latin typeface="JetBrains Mono"/>
              </a:rPr>
              <a:t>setTestingInstantce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(PermitRepository newInstance) {</a:t>
            </a:r>
            <a:b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        </a:t>
            </a:r>
            <a:r>
              <a:rPr lang="en-US" altLang="ko-KR" sz="1800" i="1">
                <a:solidFill>
                  <a:srgbClr val="9876AA"/>
                </a:solidFill>
                <a:effectLst/>
                <a:highlight>
                  <a:srgbClr val="FFFF00"/>
                </a:highlight>
                <a:latin typeface="JetBrains Mono"/>
              </a:rPr>
              <a:t>insance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= newInstance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lang="en-US" altLang="ko-KR" sz="180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public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static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PermitRepository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getInstance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1800" i="1">
                <a:solidFill>
                  <a:srgbClr val="9876AA"/>
                </a:solidFill>
                <a:effectLst/>
                <a:latin typeface="JetBrains Mono"/>
              </a:rPr>
              <a:t>insance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1800" i="1">
                <a:solidFill>
                  <a:srgbClr val="9876AA"/>
                </a:solidFill>
                <a:effectLst/>
                <a:latin typeface="JetBrains Mono"/>
              </a:rPr>
              <a:t>insance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PermitRepository()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ko-KR" sz="1800" i="1">
                <a:solidFill>
                  <a:srgbClr val="9876AA"/>
                </a:solidFill>
                <a:effectLst/>
                <a:latin typeface="JetBrains Mono"/>
              </a:rPr>
              <a:t>insance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80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6D8AF-45D8-2B1B-3F56-02D8A2783AE0}"/>
              </a:ext>
            </a:extLst>
          </p:cNvPr>
          <p:cNvSpPr txBox="1"/>
          <p:nvPr/>
        </p:nvSpPr>
        <p:spPr>
          <a:xfrm>
            <a:off x="7296346" y="3295994"/>
            <a:ext cx="4179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싱글톤 특성을 일부 포기하고</a:t>
            </a:r>
            <a:endParaRPr lang="en-US" altLang="ko-KR"/>
          </a:p>
          <a:p>
            <a:r>
              <a:rPr lang="ko-KR" altLang="en-US"/>
              <a:t>테스트 하네스에서 해당 클래스를 </a:t>
            </a:r>
            <a:endParaRPr lang="en-US" altLang="ko-KR"/>
          </a:p>
          <a:p>
            <a:r>
              <a:rPr lang="ko-KR" altLang="en-US"/>
              <a:t>테스트 클래스로 </a:t>
            </a:r>
            <a:r>
              <a:rPr lang="en-US" altLang="ko-KR"/>
              <a:t>set</a:t>
            </a:r>
            <a:r>
              <a:rPr lang="ko-KR" altLang="en-US"/>
              <a:t>할 수 있도록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7474A-72D3-1BA4-227B-E3D51915B357}"/>
              </a:ext>
            </a:extLst>
          </p:cNvPr>
          <p:cNvSpPr txBox="1"/>
          <p:nvPr/>
        </p:nvSpPr>
        <p:spPr>
          <a:xfrm>
            <a:off x="7296346" y="2821800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정적</a:t>
            </a:r>
            <a:r>
              <a:rPr lang="en-US" altLang="ko-KR" b="1"/>
              <a:t> set </a:t>
            </a:r>
            <a:r>
              <a:rPr lang="ko-KR" altLang="en-US" b="1"/>
              <a:t>메소드 도입 기법</a:t>
            </a:r>
          </a:p>
        </p:txBody>
      </p:sp>
    </p:spTree>
    <p:extLst>
      <p:ext uri="{BB962C8B-B14F-4D97-AF65-F5344CB8AC3E}">
        <p14:creationId xmlns:p14="http://schemas.microsoft.com/office/powerpoint/2010/main" val="2890188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E6A1D-F683-B0E2-97BD-87EB7ED88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88DE9-F413-E6CA-ABEF-A873C5C5229A}"/>
              </a:ext>
            </a:extLst>
          </p:cNvPr>
          <p:cNvSpPr txBox="1"/>
          <p:nvPr/>
        </p:nvSpPr>
        <p:spPr>
          <a:xfrm>
            <a:off x="3718586" y="3059668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5: </a:t>
            </a:r>
            <a:r>
              <a:rPr lang="ko-KR" altLang="en-US"/>
              <a:t>공포스러운 인클루드 의존관계</a:t>
            </a:r>
            <a:r>
              <a:rPr lang="en-US" altLang="ko-KR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62672-CDAE-13B6-F69B-4A0D96A43868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509E9C-DAD1-1F5E-8DC5-1FA82B64CEF3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7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5A949-5BEC-9FE4-582B-BCC71C85D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CEF7C-8866-BADF-D5BB-AD219D1E4BA3}"/>
              </a:ext>
            </a:extLst>
          </p:cNvPr>
          <p:cNvSpPr txBox="1"/>
          <p:nvPr/>
        </p:nvSpPr>
        <p:spPr>
          <a:xfrm>
            <a:off x="4637908" y="324433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6: </a:t>
            </a:r>
            <a:r>
              <a:rPr lang="ko-KR" altLang="en-US"/>
              <a:t>양파껍질 매개변수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6B669-353B-C82D-4388-0193D6661553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EEFAAB-4D0E-257A-78DB-DD38B03E0773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6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08864-9DDC-F017-5118-B7BCC2FB8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A80BB2-5AA1-30AD-1E55-7B36E8190911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363184-C76B-F52A-EF48-ECEA567AE204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69D1CC-D0A3-F882-F8C2-0A17AC4846DA}"/>
              </a:ext>
            </a:extLst>
          </p:cNvPr>
          <p:cNvGrpSpPr/>
          <p:nvPr/>
        </p:nvGrpSpPr>
        <p:grpSpPr>
          <a:xfrm>
            <a:off x="865096" y="2103120"/>
            <a:ext cx="2843304" cy="786874"/>
            <a:chOff x="990602" y="992094"/>
            <a:chExt cx="4038600" cy="94895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67871C-19E8-1772-091C-667B6B71E103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D20060-0B6E-29C6-9582-1F86DE09F019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C918D8-073C-AA10-C860-96474C73E8AA}"/>
              </a:ext>
            </a:extLst>
          </p:cNvPr>
          <p:cNvCxnSpPr>
            <a:cxnSpLocks/>
          </p:cNvCxnSpPr>
          <p:nvPr/>
        </p:nvCxnSpPr>
        <p:spPr>
          <a:xfrm flipV="1">
            <a:off x="3674337" y="1941044"/>
            <a:ext cx="724944" cy="47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D323AA-AAB3-2471-A0B4-A857CC743A87}"/>
              </a:ext>
            </a:extLst>
          </p:cNvPr>
          <p:cNvGrpSpPr/>
          <p:nvPr/>
        </p:nvGrpSpPr>
        <p:grpSpPr>
          <a:xfrm>
            <a:off x="4399281" y="1402080"/>
            <a:ext cx="2809241" cy="718443"/>
            <a:chOff x="990602" y="992094"/>
            <a:chExt cx="4038600" cy="9489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857A1C-61B1-9C64-2725-F9DF55CCD0BC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AD2B41-2361-18E0-8166-77B892DACC37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AF05AA-6958-0954-3C99-1ED038B6D544}"/>
              </a:ext>
            </a:extLst>
          </p:cNvPr>
          <p:cNvGrpSpPr/>
          <p:nvPr/>
        </p:nvGrpSpPr>
        <p:grpSpPr>
          <a:xfrm>
            <a:off x="8392161" y="880598"/>
            <a:ext cx="2809241" cy="718443"/>
            <a:chOff x="990602" y="992094"/>
            <a:chExt cx="4038600" cy="94895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204523-5A19-72ED-E73D-FCA60D3B6DF9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71B0E5-76EF-5C42-64CD-E386F2C3E4E9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CA5004-7D85-9C45-BEBC-CB752FFE6268}"/>
              </a:ext>
            </a:extLst>
          </p:cNvPr>
          <p:cNvGrpSpPr/>
          <p:nvPr/>
        </p:nvGrpSpPr>
        <p:grpSpPr>
          <a:xfrm>
            <a:off x="8392161" y="1971525"/>
            <a:ext cx="2819401" cy="718442"/>
            <a:chOff x="990602" y="992094"/>
            <a:chExt cx="4053206" cy="9489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6644044-3F28-C76C-C57F-F806DD168D01}"/>
                </a:ext>
              </a:extLst>
            </p:cNvPr>
            <p:cNvSpPr/>
            <p:nvPr/>
          </p:nvSpPr>
          <p:spPr>
            <a:xfrm>
              <a:off x="1005208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FFA2A2-CAB7-7C48-D409-E4148CA5A144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0C533-4485-F2F0-D693-07756F7A081B}"/>
              </a:ext>
            </a:extLst>
          </p:cNvPr>
          <p:cNvGrpSpPr/>
          <p:nvPr/>
        </p:nvGrpSpPr>
        <p:grpSpPr>
          <a:xfrm>
            <a:off x="8392161" y="3069778"/>
            <a:ext cx="2809241" cy="718443"/>
            <a:chOff x="990602" y="992094"/>
            <a:chExt cx="4038600" cy="94895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A27EA1-5644-CBDA-F21A-515E076B1C11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52DD00-98DF-3147-E174-5B70C41F7BFC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7487AA6-8AF4-486F-3FC8-4D6E604C5CC2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7208522" y="1366018"/>
            <a:ext cx="1183639" cy="52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B44A278-A2D2-9218-7305-3327B1D6FB8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08522" y="1887500"/>
            <a:ext cx="1183639" cy="35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CA7D50F-2E5B-254D-9DFC-0A952744E87F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7208522" y="1887500"/>
            <a:ext cx="1183639" cy="130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BFBD40-29E3-EBB3-D40D-DBBFA1B83020}"/>
              </a:ext>
            </a:extLst>
          </p:cNvPr>
          <p:cNvSpPr txBox="1"/>
          <p:nvPr/>
        </p:nvSpPr>
        <p:spPr>
          <a:xfrm>
            <a:off x="865096" y="425244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끊임없이 의존관계가 있는 경우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D8A0AB-C948-4B8B-8F3D-F8E7815870C7}"/>
              </a:ext>
            </a:extLst>
          </p:cNvPr>
          <p:cNvSpPr txBox="1"/>
          <p:nvPr/>
        </p:nvSpPr>
        <p:spPr>
          <a:xfrm>
            <a:off x="865096" y="4834192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=&gt; </a:t>
            </a:r>
            <a:r>
              <a:rPr lang="ko-KR" altLang="en-US"/>
              <a:t>정말 필요한 것 외에는 </a:t>
            </a:r>
            <a:r>
              <a:rPr lang="en-US" altLang="ko-KR"/>
              <a:t>Null </a:t>
            </a:r>
            <a:r>
              <a:rPr lang="ko-KR" altLang="en-US"/>
              <a:t>전달 기법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9BBE3-16F9-3B08-82D3-19630B5204D3}"/>
              </a:ext>
            </a:extLst>
          </p:cNvPr>
          <p:cNvSpPr txBox="1"/>
          <p:nvPr/>
        </p:nvSpPr>
        <p:spPr>
          <a:xfrm>
            <a:off x="865096" y="5271254"/>
            <a:ext cx="446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=&gt; </a:t>
            </a:r>
            <a:r>
              <a:rPr lang="ko-KR" altLang="en-US"/>
              <a:t>기본 동작이 필요하면 </a:t>
            </a:r>
            <a:r>
              <a:rPr lang="en-US" altLang="ko-KR"/>
              <a:t>Fake </a:t>
            </a:r>
            <a:r>
              <a:rPr lang="ko-KR" altLang="en-US"/>
              <a:t>객체 전달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9464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9E1C8-7C94-EA7C-0A83-44C833AB5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C03089-D349-77F0-5F22-1C2C8B99077A}"/>
              </a:ext>
            </a:extLst>
          </p:cNvPr>
          <p:cNvSpPr txBox="1"/>
          <p:nvPr/>
        </p:nvSpPr>
        <p:spPr>
          <a:xfrm>
            <a:off x="4481615" y="324433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7: </a:t>
            </a:r>
            <a:r>
              <a:rPr lang="ko-KR" altLang="en-US"/>
              <a:t>별명을 갖는 매개변수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4E0A0-984C-9B99-580B-05AA9116F9B7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A0C3A6-E5BF-5D97-6D3D-BFA9A2EB0A99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5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B86F2-90EB-BB7F-4730-569D40B3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D55C03-9834-2E19-CED1-CB30C7EF3520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9F1A9E-3E7C-9641-8ED0-87706C3F546C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C8E8FF-0941-8F3D-CCD2-211CDF6A8776}"/>
              </a:ext>
            </a:extLst>
          </p:cNvPr>
          <p:cNvGrpSpPr/>
          <p:nvPr/>
        </p:nvGrpSpPr>
        <p:grpSpPr>
          <a:xfrm>
            <a:off x="1444216" y="3985415"/>
            <a:ext cx="2843304" cy="786874"/>
            <a:chOff x="990602" y="992094"/>
            <a:chExt cx="4038600" cy="9489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F43F6E0-2B8B-9177-FE2B-F0BF819D3F27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4B5F8D-0EBC-9778-F00D-88F46D9A9CA1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6B27CF-DEFD-D98D-A107-1EE6D472D1F0}"/>
              </a:ext>
            </a:extLst>
          </p:cNvPr>
          <p:cNvCxnSpPr>
            <a:cxnSpLocks/>
          </p:cNvCxnSpPr>
          <p:nvPr/>
        </p:nvCxnSpPr>
        <p:spPr>
          <a:xfrm flipV="1">
            <a:off x="2893513" y="3567218"/>
            <a:ext cx="0" cy="4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6675CA-8DCA-7142-DE51-950A3FB73F0F}"/>
              </a:ext>
            </a:extLst>
          </p:cNvPr>
          <p:cNvGrpSpPr/>
          <p:nvPr/>
        </p:nvGrpSpPr>
        <p:grpSpPr>
          <a:xfrm>
            <a:off x="1478279" y="2872585"/>
            <a:ext cx="2809241" cy="718443"/>
            <a:chOff x="990602" y="992094"/>
            <a:chExt cx="4038600" cy="9489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E9914E-BC21-F412-6982-C2F1DCACC97D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09819E-D6C9-F99F-542C-CC0CFC625366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C8FEF3-3281-6A96-7263-6D217A0E51A3}"/>
              </a:ext>
            </a:extLst>
          </p:cNvPr>
          <p:cNvGrpSpPr/>
          <p:nvPr/>
        </p:nvGrpSpPr>
        <p:grpSpPr>
          <a:xfrm>
            <a:off x="1488892" y="1759755"/>
            <a:ext cx="2809241" cy="718443"/>
            <a:chOff x="990602" y="992094"/>
            <a:chExt cx="4038600" cy="9489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78CDB4-4B05-1FB0-9A18-E23425C3DAC1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C45BB2F-6DE2-FB6B-CAA8-286C62A81AF7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7D6E53-1CDC-1540-7137-B0B7CA8E3429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2882900" y="2478198"/>
            <a:ext cx="10613" cy="39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CE9101-B6FA-EE70-C45C-25D133756F02}"/>
              </a:ext>
            </a:extLst>
          </p:cNvPr>
          <p:cNvSpPr txBox="1"/>
          <p:nvPr/>
        </p:nvSpPr>
        <p:spPr>
          <a:xfrm>
            <a:off x="6096000" y="2718106"/>
            <a:ext cx="473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의존관계가 여럿 있을 경우 </a:t>
            </a:r>
            <a:br>
              <a:rPr lang="en-US" altLang="ko-KR"/>
            </a:br>
            <a:r>
              <a:rPr lang="en-US" altLang="ko-KR"/>
              <a:t>B</a:t>
            </a:r>
            <a:r>
              <a:rPr lang="ko-KR" altLang="en-US"/>
              <a:t>에 인터페이스 추출 기법을 사용할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81625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0D3D5-B563-1165-6032-C867120ED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937BE9-80C1-F2A5-5623-78A1D9180E48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FF73A9-FB6A-BCE7-ADAF-6727828627D8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6FAF19-7F81-0656-104E-C088B9539CA0}"/>
              </a:ext>
            </a:extLst>
          </p:cNvPr>
          <p:cNvGrpSpPr/>
          <p:nvPr/>
        </p:nvGrpSpPr>
        <p:grpSpPr>
          <a:xfrm>
            <a:off x="1444216" y="3985415"/>
            <a:ext cx="2843304" cy="786874"/>
            <a:chOff x="990602" y="992094"/>
            <a:chExt cx="4038600" cy="9489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FF16B8-E9C3-24C1-2E9C-17A22A496239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9BFF4D-6CFC-368C-CA2B-D500402268A3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82F398-DC97-CD5D-DD74-2ED91D86DCCF}"/>
              </a:ext>
            </a:extLst>
          </p:cNvPr>
          <p:cNvCxnSpPr>
            <a:cxnSpLocks/>
          </p:cNvCxnSpPr>
          <p:nvPr/>
        </p:nvCxnSpPr>
        <p:spPr>
          <a:xfrm flipV="1">
            <a:off x="2893513" y="3567218"/>
            <a:ext cx="0" cy="4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A0D180-27B6-B8C0-2995-1D16EF61E1D7}"/>
              </a:ext>
            </a:extLst>
          </p:cNvPr>
          <p:cNvGrpSpPr/>
          <p:nvPr/>
        </p:nvGrpSpPr>
        <p:grpSpPr>
          <a:xfrm>
            <a:off x="1478279" y="2872585"/>
            <a:ext cx="2809241" cy="718443"/>
            <a:chOff x="990602" y="992094"/>
            <a:chExt cx="4038600" cy="9489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C9477D-CD8F-10EE-3D29-D6D6657307D1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FE29CB-EC9B-15D6-C116-F113592FF031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8EB36A-1387-9617-30A7-5CEFB21C74E9}"/>
              </a:ext>
            </a:extLst>
          </p:cNvPr>
          <p:cNvGrpSpPr/>
          <p:nvPr/>
        </p:nvGrpSpPr>
        <p:grpSpPr>
          <a:xfrm>
            <a:off x="1488892" y="1759755"/>
            <a:ext cx="2809241" cy="718443"/>
            <a:chOff x="990602" y="992094"/>
            <a:chExt cx="4038600" cy="9489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9B1A1C-C139-2BA0-B7A0-BDCC30C3B352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B18BB0-17BA-BA68-8BD3-D2C1E973DEAE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D7ECE-F894-FC87-804A-4510ED7C3C5B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2882900" y="2478198"/>
            <a:ext cx="10613" cy="39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772065-075E-3F73-A6C6-92826213B1A5}"/>
              </a:ext>
            </a:extLst>
          </p:cNvPr>
          <p:cNvSpPr txBox="1"/>
          <p:nvPr/>
        </p:nvSpPr>
        <p:spPr>
          <a:xfrm>
            <a:off x="6047059" y="3059668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서브클래스화와 메소드 재정의 기법을 사용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B03573-474E-82C8-2AA0-1E8A4C9BC8DA}"/>
              </a:ext>
            </a:extLst>
          </p:cNvPr>
          <p:cNvGrpSpPr/>
          <p:nvPr/>
        </p:nvGrpSpPr>
        <p:grpSpPr>
          <a:xfrm>
            <a:off x="1444216" y="5227610"/>
            <a:ext cx="2843304" cy="786874"/>
            <a:chOff x="990602" y="992094"/>
            <a:chExt cx="4038600" cy="94895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743C336-FAE5-847A-F222-7C17566E37EB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Fake A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2EC40D-34EC-623B-7D10-3478BA90CD59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6D0C30F-1C01-C802-D707-DB5232FD15C5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2865868" y="4772289"/>
            <a:ext cx="0" cy="45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1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251FF-5363-5CD1-44FB-76D75923AD50}"/>
              </a:ext>
            </a:extLst>
          </p:cNvPr>
          <p:cNvSpPr txBox="1"/>
          <p:nvPr/>
        </p:nvSpPr>
        <p:spPr>
          <a:xfrm>
            <a:off x="4482353" y="293594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1: </a:t>
            </a:r>
            <a:r>
              <a:rPr lang="ko-KR" altLang="en-US"/>
              <a:t>성가신 매개변수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87261-858F-118F-27CB-2BF40B106772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9F3F50-275A-C27D-B95A-23393332C69D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5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F4F9E-DE74-1778-E445-54C5A03A6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40BFF-F332-586D-6E92-7F1A0C449F47}"/>
              </a:ext>
            </a:extLst>
          </p:cNvPr>
          <p:cNvSpPr txBox="1"/>
          <p:nvPr/>
        </p:nvSpPr>
        <p:spPr>
          <a:xfrm>
            <a:off x="4157007" y="269837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레거시코드활용전략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6284D-0DB5-CD38-5F3E-41785AD8B07A}"/>
              </a:ext>
            </a:extLst>
          </p:cNvPr>
          <p:cNvSpPr txBox="1"/>
          <p:nvPr/>
        </p:nvSpPr>
        <p:spPr>
          <a:xfrm>
            <a:off x="5569247" y="3429000"/>
            <a:ext cx="83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Ch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78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4D86B-8920-8C35-F416-9D97019AE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EE6F3-9023-C9AA-7C20-85BF317DC660}"/>
              </a:ext>
            </a:extLst>
          </p:cNvPr>
          <p:cNvSpPr txBox="1"/>
          <p:nvPr/>
        </p:nvSpPr>
        <p:spPr>
          <a:xfrm>
            <a:off x="0" y="37964"/>
            <a:ext cx="506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CH10: </a:t>
            </a:r>
            <a:r>
              <a:rPr lang="ko-KR" altLang="en-US" sz="1600" dirty="0"/>
              <a:t>테스트 </a:t>
            </a:r>
            <a:r>
              <a:rPr lang="ko-KR" altLang="en-US" sz="1600" dirty="0" err="1"/>
              <a:t>하네스에서</a:t>
            </a:r>
            <a:r>
              <a:rPr lang="ko-KR" altLang="en-US" sz="1600" dirty="0"/>
              <a:t> 이 </a:t>
            </a:r>
            <a:r>
              <a:rPr lang="ko-KR" altLang="en-US" sz="1600" dirty="0" err="1"/>
              <a:t>메소드를실행할</a:t>
            </a:r>
            <a:r>
              <a:rPr lang="ko-KR" altLang="en-US" sz="1600" dirty="0"/>
              <a:t> 수 없다</a:t>
            </a:r>
            <a:endParaRPr lang="en-US" altLang="ko-KR" sz="1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AE6463C-C0B2-FDF8-AD62-B1246B27F2C4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0904A6-823A-0884-73FA-502ACB36B3E0}"/>
              </a:ext>
            </a:extLst>
          </p:cNvPr>
          <p:cNvSpPr txBox="1"/>
          <p:nvPr/>
        </p:nvSpPr>
        <p:spPr>
          <a:xfrm>
            <a:off x="1817915" y="1981199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변경대상 메소드를 위한 테스트 루틴 작성 시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직면할 수 있는 문제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3DB7AA-242B-6252-8CA3-D9C60A763F2D}"/>
              </a:ext>
            </a:extLst>
          </p:cNvPr>
          <p:cNvSpPr txBox="1"/>
          <p:nvPr/>
        </p:nvSpPr>
        <p:spPr>
          <a:xfrm>
            <a:off x="1676401" y="2784410"/>
            <a:ext cx="112449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메소드를 테스트 루틴에서 접근할 수 없는 경우 </a:t>
            </a:r>
            <a:br>
              <a:rPr lang="en-US" altLang="ko-KR" dirty="0"/>
            </a:br>
            <a:r>
              <a:rPr lang="en-US" altLang="ko-KR" dirty="0"/>
              <a:t>    = private</a:t>
            </a:r>
            <a:r>
              <a:rPr lang="ko-KR" altLang="en-US" dirty="0"/>
              <a:t>로 메소드가 선언되었거나 가시성 문제가 있는 경우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메소드 호출에 필요한 매개변수를 생성하기 어려워서 메소드를 호출하기 어려운 경우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메소드에 부정적인 부작용 때문에 테스트 </a:t>
            </a:r>
            <a:r>
              <a:rPr lang="ko-KR" altLang="en-US" dirty="0" err="1"/>
              <a:t>하네스</a:t>
            </a:r>
            <a:r>
              <a:rPr lang="ko-KR" altLang="en-US" dirty="0"/>
              <a:t> 안에서 실행 불가능한 경우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메소드가 사용하는 객체들을 사전에 감지해야 하는 경우</a:t>
            </a:r>
          </a:p>
        </p:txBody>
      </p:sp>
    </p:spTree>
    <p:extLst>
      <p:ext uri="{BB962C8B-B14F-4D97-AF65-F5344CB8AC3E}">
        <p14:creationId xmlns:p14="http://schemas.microsoft.com/office/powerpoint/2010/main" val="161507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2362C-F513-F7E8-EBEF-F750236C8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9DD395-6F23-D39B-175D-2A674B01D694}"/>
              </a:ext>
            </a:extLst>
          </p:cNvPr>
          <p:cNvSpPr txBox="1"/>
          <p:nvPr/>
        </p:nvSpPr>
        <p:spPr>
          <a:xfrm>
            <a:off x="0" y="37964"/>
            <a:ext cx="506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CH10: </a:t>
            </a:r>
            <a:r>
              <a:rPr lang="ko-KR" altLang="en-US" sz="1600" dirty="0"/>
              <a:t>테스트 </a:t>
            </a:r>
            <a:r>
              <a:rPr lang="ko-KR" altLang="en-US" sz="1600" dirty="0" err="1"/>
              <a:t>하네스에서</a:t>
            </a:r>
            <a:r>
              <a:rPr lang="ko-KR" altLang="en-US" sz="1600" dirty="0"/>
              <a:t> 이 </a:t>
            </a:r>
            <a:r>
              <a:rPr lang="ko-KR" altLang="en-US" sz="1600" dirty="0" err="1"/>
              <a:t>메소드를실행할</a:t>
            </a:r>
            <a:r>
              <a:rPr lang="ko-KR" altLang="en-US" sz="1600" dirty="0"/>
              <a:t> 수 없다</a:t>
            </a:r>
            <a:endParaRPr lang="en-US" altLang="ko-KR" sz="1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6071F33-FABC-DD8D-CFD1-6A38941F95A0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BE2DC3-E35A-113E-C28C-D847A9FF9FDF}"/>
              </a:ext>
            </a:extLst>
          </p:cNvPr>
          <p:cNvSpPr txBox="1"/>
          <p:nvPr/>
        </p:nvSpPr>
        <p:spPr>
          <a:xfrm>
            <a:off x="3804670" y="2076219"/>
            <a:ext cx="3766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클래스 내의 메소드를 변경해야 하는데 그 메소드가 </a:t>
            </a:r>
            <a:r>
              <a:rPr lang="en-US" altLang="ko-KR" dirty="0"/>
              <a:t>private</a:t>
            </a:r>
            <a:r>
              <a:rPr lang="ko-KR" altLang="en-US" dirty="0"/>
              <a:t>인 경우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A8C593D-DA5D-45EC-5CC9-70A08A17CC56}"/>
              </a:ext>
            </a:extLst>
          </p:cNvPr>
          <p:cNvSpPr/>
          <p:nvPr/>
        </p:nvSpPr>
        <p:spPr>
          <a:xfrm rot="2185756">
            <a:off x="3938078" y="3105834"/>
            <a:ext cx="598715" cy="646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01784DA-8CFC-C50A-6106-1BA3BF53FCB3}"/>
              </a:ext>
            </a:extLst>
          </p:cNvPr>
          <p:cNvSpPr/>
          <p:nvPr/>
        </p:nvSpPr>
        <p:spPr>
          <a:xfrm rot="19761986">
            <a:off x="6645616" y="3098653"/>
            <a:ext cx="598715" cy="646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99412-E143-3C40-DAFA-F164F4B21523}"/>
              </a:ext>
            </a:extLst>
          </p:cNvPr>
          <p:cNvSpPr txBox="1"/>
          <p:nvPr/>
        </p:nvSpPr>
        <p:spPr>
          <a:xfrm>
            <a:off x="4676981" y="3135466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메소드를 </a:t>
            </a:r>
            <a:br>
              <a:rPr lang="en-US" altLang="ko-KR" dirty="0"/>
            </a:br>
            <a:r>
              <a:rPr lang="ko-KR" altLang="en-US" dirty="0"/>
              <a:t>통할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53F24-C2D4-B356-ED7D-4AE75C3019A0}"/>
              </a:ext>
            </a:extLst>
          </p:cNvPr>
          <p:cNvSpPr txBox="1"/>
          <p:nvPr/>
        </p:nvSpPr>
        <p:spPr>
          <a:xfrm>
            <a:off x="3363686" y="3237153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9BF6A-8C37-8CB3-3241-A98F1D1F3A26}"/>
              </a:ext>
            </a:extLst>
          </p:cNvPr>
          <p:cNvSpPr txBox="1"/>
          <p:nvPr/>
        </p:nvSpPr>
        <p:spPr>
          <a:xfrm>
            <a:off x="7334802" y="31474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7028B-29F3-55C3-C473-5D0FA72E2A40}"/>
              </a:ext>
            </a:extLst>
          </p:cNvPr>
          <p:cNvSpPr txBox="1"/>
          <p:nvPr/>
        </p:nvSpPr>
        <p:spPr>
          <a:xfrm>
            <a:off x="1643455" y="4058221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되도록 </a:t>
            </a:r>
            <a:r>
              <a:rPr lang="en-US" altLang="ko-KR" dirty="0"/>
              <a:t>public</a:t>
            </a:r>
            <a:r>
              <a:rPr lang="ko-KR" altLang="en-US" dirty="0"/>
              <a:t>메소드를 </a:t>
            </a:r>
            <a:br>
              <a:rPr lang="en-US" altLang="ko-KR" dirty="0"/>
            </a:br>
            <a:r>
              <a:rPr lang="ko-KR" altLang="en-US" dirty="0"/>
              <a:t>통해 테스트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53A87-B04D-1457-4E83-7424DE1AE6B9}"/>
              </a:ext>
            </a:extLst>
          </p:cNvPr>
          <p:cNvSpPr txBox="1"/>
          <p:nvPr/>
        </p:nvSpPr>
        <p:spPr>
          <a:xfrm>
            <a:off x="6748855" y="3991785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메소드를 </a:t>
            </a:r>
            <a:r>
              <a:rPr lang="en-US" altLang="ko-KR" dirty="0"/>
              <a:t>public</a:t>
            </a:r>
            <a:r>
              <a:rPr lang="ko-KR" altLang="en-US" dirty="0"/>
              <a:t>으로 수정</a:t>
            </a:r>
          </a:p>
        </p:txBody>
      </p:sp>
    </p:spTree>
    <p:extLst>
      <p:ext uri="{BB962C8B-B14F-4D97-AF65-F5344CB8AC3E}">
        <p14:creationId xmlns:p14="http://schemas.microsoft.com/office/powerpoint/2010/main" val="4013358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4F2A1-CE76-F307-38EE-1922EA0BF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8754BA-06F7-6155-5C7C-E86DABBE0DF0}"/>
              </a:ext>
            </a:extLst>
          </p:cNvPr>
          <p:cNvSpPr txBox="1"/>
          <p:nvPr/>
        </p:nvSpPr>
        <p:spPr>
          <a:xfrm>
            <a:off x="0" y="37964"/>
            <a:ext cx="506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CH10: </a:t>
            </a:r>
            <a:r>
              <a:rPr lang="ko-KR" altLang="en-US" sz="1600" dirty="0"/>
              <a:t>테스트 </a:t>
            </a:r>
            <a:r>
              <a:rPr lang="ko-KR" altLang="en-US" sz="1600" dirty="0" err="1"/>
              <a:t>하네스에서</a:t>
            </a:r>
            <a:r>
              <a:rPr lang="ko-KR" altLang="en-US" sz="1600" dirty="0"/>
              <a:t> 이 </a:t>
            </a:r>
            <a:r>
              <a:rPr lang="ko-KR" altLang="en-US" sz="1600" dirty="0" err="1"/>
              <a:t>메소드를실행할</a:t>
            </a:r>
            <a:r>
              <a:rPr lang="ko-KR" altLang="en-US" sz="1600" dirty="0"/>
              <a:t> 수 없다</a:t>
            </a:r>
            <a:endParaRPr lang="en-US" altLang="ko-KR" sz="1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CABBBE-3D9A-6BB4-006B-91FF80E7540C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91A663-8A52-55D9-E7C1-C02849FA583C}"/>
              </a:ext>
            </a:extLst>
          </p:cNvPr>
          <p:cNvSpPr txBox="1"/>
          <p:nvPr/>
        </p:nvSpPr>
        <p:spPr>
          <a:xfrm>
            <a:off x="1382486" y="1393371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을 </a:t>
            </a:r>
            <a:r>
              <a:rPr lang="en-US" altLang="ko-KR" dirty="0"/>
              <a:t>public</a:t>
            </a:r>
            <a:r>
              <a:rPr lang="ko-KR" altLang="en-US" dirty="0"/>
              <a:t>으로 변경하기 고민하는 이유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D9EFB-5669-561D-A911-55E38822E34B}"/>
              </a:ext>
            </a:extLst>
          </p:cNvPr>
          <p:cNvSpPr txBox="1"/>
          <p:nvPr/>
        </p:nvSpPr>
        <p:spPr>
          <a:xfrm>
            <a:off x="1382486" y="2505670"/>
            <a:ext cx="8828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 메소드는 단지 </a:t>
            </a:r>
            <a:r>
              <a:rPr lang="ko-KR" altLang="en-US" dirty="0" err="1"/>
              <a:t>유틸이라서</a:t>
            </a:r>
            <a:r>
              <a:rPr lang="ko-KR" altLang="en-US" dirty="0"/>
              <a:t> 호출 코드에서는 이 메소드를 </a:t>
            </a:r>
            <a:r>
              <a:rPr lang="ko-KR" altLang="en-US" dirty="0" err="1"/>
              <a:t>신경쓰지</a:t>
            </a:r>
            <a:r>
              <a:rPr lang="ko-KR" altLang="en-US" dirty="0"/>
              <a:t> 않기 때문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호출 코드에서 이 메소드를 직접 사용하면 클래스의 다른 메서드의 결과값에 영향을 미칠 수 있기 때문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0423A-FAE9-129D-8F4D-EBA86A38EBB3}"/>
              </a:ext>
            </a:extLst>
          </p:cNvPr>
          <p:cNvSpPr txBox="1"/>
          <p:nvPr/>
        </p:nvSpPr>
        <p:spPr>
          <a:xfrm>
            <a:off x="1382486" y="3802635"/>
            <a:ext cx="95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=&gt; 2</a:t>
            </a:r>
            <a:r>
              <a:rPr lang="ko-KR" altLang="en-US" b="1" dirty="0"/>
              <a:t>번째 이유라면 </a:t>
            </a:r>
            <a:r>
              <a:rPr lang="en-US" altLang="ko-KR" b="1" dirty="0"/>
              <a:t>private</a:t>
            </a:r>
            <a:r>
              <a:rPr lang="ko-KR" altLang="en-US" b="1" dirty="0"/>
              <a:t>메소드를 신규 클래스로 옮기고 </a:t>
            </a:r>
            <a:r>
              <a:rPr lang="en-US" altLang="ko-KR" b="1" dirty="0"/>
              <a:t>public</a:t>
            </a:r>
            <a:r>
              <a:rPr lang="ko-KR" altLang="en-US" b="1" dirty="0"/>
              <a:t>으로 선언하는 것을 권장</a:t>
            </a:r>
          </a:p>
        </p:txBody>
      </p:sp>
    </p:spTree>
    <p:extLst>
      <p:ext uri="{BB962C8B-B14F-4D97-AF65-F5344CB8AC3E}">
        <p14:creationId xmlns:p14="http://schemas.microsoft.com/office/powerpoint/2010/main" val="3982350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5CBE7-6550-0023-8EF4-8BC4B59B2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AC2AA4-EEF3-FF68-4CDD-D27070FCC7A5}"/>
              </a:ext>
            </a:extLst>
          </p:cNvPr>
          <p:cNvSpPr txBox="1"/>
          <p:nvPr/>
        </p:nvSpPr>
        <p:spPr>
          <a:xfrm>
            <a:off x="0" y="37964"/>
            <a:ext cx="506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CH10: </a:t>
            </a:r>
            <a:r>
              <a:rPr lang="ko-KR" altLang="en-US" sz="1600" dirty="0"/>
              <a:t>테스트 </a:t>
            </a:r>
            <a:r>
              <a:rPr lang="ko-KR" altLang="en-US" sz="1600" dirty="0" err="1"/>
              <a:t>하네스에서</a:t>
            </a:r>
            <a:r>
              <a:rPr lang="ko-KR" altLang="en-US" sz="1600" dirty="0"/>
              <a:t> 이 </a:t>
            </a:r>
            <a:r>
              <a:rPr lang="ko-KR" altLang="en-US" sz="1600" dirty="0" err="1"/>
              <a:t>메소드를실행할</a:t>
            </a:r>
            <a:r>
              <a:rPr lang="ko-KR" altLang="en-US" sz="1600" dirty="0"/>
              <a:t> 수 없다</a:t>
            </a:r>
            <a:endParaRPr lang="en-US" altLang="ko-KR" sz="1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1A02A9-1786-0902-DD70-C8507785DA35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E7D2E4-79FE-B259-2428-11B2056B2012}"/>
              </a:ext>
            </a:extLst>
          </p:cNvPr>
          <p:cNvSpPr txBox="1"/>
          <p:nvPr/>
        </p:nvSpPr>
        <p:spPr>
          <a:xfrm>
            <a:off x="3113315" y="1809768"/>
            <a:ext cx="61177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CCAImage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setSnapRegion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...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snap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...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7CB1A-CAD9-FE29-0D4D-83047F2B9749}"/>
              </a:ext>
            </a:extLst>
          </p:cNvPr>
          <p:cNvSpPr txBox="1"/>
          <p:nvPr/>
        </p:nvSpPr>
        <p:spPr>
          <a:xfrm>
            <a:off x="876117" y="4724400"/>
            <a:ext cx="395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Snap() -&gt; </a:t>
            </a:r>
            <a:r>
              <a:rPr lang="en-US" altLang="ko-KR" dirty="0" err="1"/>
              <a:t>setSnapRegion</a:t>
            </a:r>
            <a:r>
              <a:rPr lang="en-US" altLang="ko-KR" dirty="0"/>
              <a:t>() </a:t>
            </a:r>
            <a:r>
              <a:rPr lang="ko-KR" altLang="en-US" dirty="0"/>
              <a:t>내부호출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95A0E-028D-E667-874F-E6208937796A}"/>
              </a:ext>
            </a:extLst>
          </p:cNvPr>
          <p:cNvSpPr txBox="1"/>
          <p:nvPr/>
        </p:nvSpPr>
        <p:spPr>
          <a:xfrm>
            <a:off x="876117" y="5175593"/>
            <a:ext cx="498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한 </a:t>
            </a:r>
            <a:r>
              <a:rPr lang="en-US" altLang="ko-KR" dirty="0" err="1"/>
              <a:t>setSnapRegion</a:t>
            </a:r>
            <a:r>
              <a:rPr lang="ko-KR" altLang="en-US" dirty="0"/>
              <a:t>을 </a:t>
            </a:r>
            <a:r>
              <a:rPr lang="ko-KR" altLang="en-US" dirty="0" err="1"/>
              <a:t>수정해야하는</a:t>
            </a:r>
            <a:r>
              <a:rPr lang="ko-KR" altLang="en-US" dirty="0"/>
              <a:t> 상황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92A67DE-F5E3-C36F-6EE5-A5B5F815223E}"/>
              </a:ext>
            </a:extLst>
          </p:cNvPr>
          <p:cNvSpPr/>
          <p:nvPr/>
        </p:nvSpPr>
        <p:spPr>
          <a:xfrm>
            <a:off x="5846407" y="48514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CFF5A-743B-F36F-4811-635A09588C82}"/>
              </a:ext>
            </a:extLst>
          </p:cNvPr>
          <p:cNvSpPr txBox="1"/>
          <p:nvPr/>
        </p:nvSpPr>
        <p:spPr>
          <a:xfrm>
            <a:off x="7184571" y="4724400"/>
            <a:ext cx="446308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setSnapRegion</a:t>
            </a:r>
            <a:r>
              <a:rPr lang="ko-KR" altLang="en-US" dirty="0"/>
              <a:t>을 </a:t>
            </a:r>
            <a:r>
              <a:rPr lang="en-US" altLang="ko-KR" dirty="0" err="1"/>
              <a:t>protecte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이 클래스의 서브 클래스를 만들어 접근</a:t>
            </a:r>
          </a:p>
        </p:txBody>
      </p:sp>
    </p:spTree>
    <p:extLst>
      <p:ext uri="{BB962C8B-B14F-4D97-AF65-F5344CB8AC3E}">
        <p14:creationId xmlns:p14="http://schemas.microsoft.com/office/powerpoint/2010/main" val="169329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CDCBEB-7F6A-8765-4DEC-3B46C704CF28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15CC35-024C-B4E2-D99C-66811BED9C9C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015DA6-CAF4-DFFC-C30A-34864CB365EE}"/>
              </a:ext>
            </a:extLst>
          </p:cNvPr>
          <p:cNvSpPr txBox="1"/>
          <p:nvPr/>
        </p:nvSpPr>
        <p:spPr>
          <a:xfrm>
            <a:off x="366194" y="2012331"/>
            <a:ext cx="6131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CreditValidator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CreditValidator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(RGHConnection connection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           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CreditMaster master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                          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String validatorId)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...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Certificate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validateCustomer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(Customer customer)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InvalidCredit{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    ...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178CA-3043-4761-AADC-9FF676804FAB}"/>
              </a:ext>
            </a:extLst>
          </p:cNvPr>
          <p:cNvSpPr txBox="1"/>
          <p:nvPr/>
        </p:nvSpPr>
        <p:spPr>
          <a:xfrm>
            <a:off x="7289151" y="2971800"/>
            <a:ext cx="4257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getValidationPercent </a:t>
            </a:r>
            <a:r>
              <a:rPr lang="ko-KR" altLang="en-US"/>
              <a:t>메서드</a:t>
            </a:r>
            <a:br>
              <a:rPr lang="en-US" altLang="ko-KR"/>
            </a:br>
            <a:r>
              <a:rPr lang="en-US" altLang="ko-KR"/>
              <a:t>- validateCustomer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호출 성공 비율을</a:t>
            </a:r>
            <a:endParaRPr lang="en-US" altLang="ko-KR"/>
          </a:p>
          <a:p>
            <a:r>
              <a:rPr lang="ko-KR" altLang="en-US"/>
              <a:t>알려주는 메서드</a:t>
            </a:r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AF120904-B0CF-C722-694D-0C9C581580E4}"/>
              </a:ext>
            </a:extLst>
          </p:cNvPr>
          <p:cNvSpPr/>
          <p:nvPr/>
        </p:nvSpPr>
        <p:spPr>
          <a:xfrm>
            <a:off x="6206699" y="3227293"/>
            <a:ext cx="582706" cy="569259"/>
          </a:xfrm>
          <a:prstGeom prst="plus">
            <a:avLst>
              <a:gd name="adj" fmla="val 371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6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C83BF-0E2E-58AA-60BA-8C52B9A28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8969CF-3F11-8016-3E56-744436C7A728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5D4F06A-E334-4F75-F165-36FA86BE4B0C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70D347-61DC-7385-0E1A-09604D120FF1}"/>
              </a:ext>
            </a:extLst>
          </p:cNvPr>
          <p:cNvSpPr txBox="1"/>
          <p:nvPr/>
        </p:nvSpPr>
        <p:spPr>
          <a:xfrm>
            <a:off x="1789718" y="200681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객체 생성 테스트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89F64-159E-A4A7-43C9-89DB8DDB2927}"/>
              </a:ext>
            </a:extLst>
          </p:cNvPr>
          <p:cNvSpPr txBox="1"/>
          <p:nvPr/>
        </p:nvSpPr>
        <p:spPr>
          <a:xfrm>
            <a:off x="1789718" y="2751279"/>
            <a:ext cx="6132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testCreate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CreditValidator creditValidator 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CreditValidator()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80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DD721-2238-B716-EBCC-951417953730}"/>
              </a:ext>
            </a:extLst>
          </p:cNvPr>
          <p:cNvSpPr txBox="1"/>
          <p:nvPr/>
        </p:nvSpPr>
        <p:spPr>
          <a:xfrm>
            <a:off x="8611460" y="2818396"/>
            <a:ext cx="219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생성자 확인 후 </a:t>
            </a:r>
            <a:endParaRPr lang="en-US" altLang="ko-KR"/>
          </a:p>
          <a:p>
            <a:r>
              <a:rPr lang="ko-KR" altLang="en-US"/>
              <a:t>의존관계 제거 시도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72EFD74-13D7-C861-6172-BB188B975361}"/>
              </a:ext>
            </a:extLst>
          </p:cNvPr>
          <p:cNvSpPr/>
          <p:nvPr/>
        </p:nvSpPr>
        <p:spPr>
          <a:xfrm>
            <a:off x="7527636" y="2842838"/>
            <a:ext cx="797356" cy="5259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24AE8CA-6F06-DE2C-153D-B2C37CF136BE}"/>
              </a:ext>
            </a:extLst>
          </p:cNvPr>
          <p:cNvSpPr/>
          <p:nvPr/>
        </p:nvSpPr>
        <p:spPr>
          <a:xfrm>
            <a:off x="4009745" y="4495550"/>
            <a:ext cx="520662" cy="646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7EBBC-FA0C-8EA1-F480-9890CA0ED035}"/>
              </a:ext>
            </a:extLst>
          </p:cNvPr>
          <p:cNvSpPr txBox="1"/>
          <p:nvPr/>
        </p:nvSpPr>
        <p:spPr>
          <a:xfrm>
            <a:off x="1769587" y="5234618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해당 테스트 삭제 후 제대로 된 테스트코드 작성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AF0C0-A3C2-A423-122A-920547FFF521}"/>
              </a:ext>
            </a:extLst>
          </p:cNvPr>
          <p:cNvSpPr txBox="1"/>
          <p:nvPr/>
        </p:nvSpPr>
        <p:spPr>
          <a:xfrm>
            <a:off x="7527636" y="2566613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33407-0500-742D-E207-DB9C8495076C}"/>
              </a:ext>
            </a:extLst>
          </p:cNvPr>
          <p:cNvSpPr txBox="1"/>
          <p:nvPr/>
        </p:nvSpPr>
        <p:spPr>
          <a:xfrm>
            <a:off x="4557763" y="455411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Success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39807-2A87-33DC-5847-27AEA403CC7B}"/>
              </a:ext>
            </a:extLst>
          </p:cNvPr>
          <p:cNvSpPr txBox="1"/>
          <p:nvPr/>
        </p:nvSpPr>
        <p:spPr>
          <a:xfrm>
            <a:off x="1795460" y="3618387"/>
            <a:ext cx="449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- </a:t>
            </a:r>
            <a:r>
              <a:rPr lang="ko-KR" altLang="en-US" sz="1600"/>
              <a:t>확증문</a:t>
            </a:r>
            <a:r>
              <a:rPr lang="en-US" altLang="ko-KR" sz="1600"/>
              <a:t>(Assertion)</a:t>
            </a:r>
            <a:r>
              <a:rPr lang="ko-KR" altLang="en-US" sz="1600"/>
              <a:t>이 없는 임시 테스트 메서드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8142D7-CB3E-D5B3-443C-FFD2126B1C93}"/>
              </a:ext>
            </a:extLst>
          </p:cNvPr>
          <p:cNvSpPr/>
          <p:nvPr/>
        </p:nvSpPr>
        <p:spPr>
          <a:xfrm>
            <a:off x="1581895" y="1713407"/>
            <a:ext cx="5817482" cy="26894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4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80564-EDC9-A75C-7663-183988420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830F69-43CA-28EF-F448-CC61C7934086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9B5BFE-7803-72DA-A67D-F3C9685C1468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AB6C95-21BA-FD2F-143F-87BD96C1273B}"/>
              </a:ext>
            </a:extLst>
          </p:cNvPr>
          <p:cNvSpPr txBox="1"/>
          <p:nvPr/>
        </p:nvSpPr>
        <p:spPr>
          <a:xfrm>
            <a:off x="2079812" y="2996460"/>
            <a:ext cx="72322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lang="en-US" altLang="ko-KR" sz="1800">
                <a:solidFill>
                  <a:srgbClr val="FFC66D"/>
                </a:solidFill>
                <a:effectLst/>
                <a:latin typeface="JetBrains Mono"/>
              </a:rPr>
              <a:t>testCreate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    CreditValidator creditValidator = 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CreditValidator(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null, null, null</a:t>
            </a: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altLang="ko-KR" sz="180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altLang="ko-KR" sz="1800"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ko-KR" sz="180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EF5A3-0BCB-C19B-DDCA-48D684D18901}"/>
              </a:ext>
            </a:extLst>
          </p:cNvPr>
          <p:cNvSpPr txBox="1"/>
          <p:nvPr/>
        </p:nvSpPr>
        <p:spPr>
          <a:xfrm>
            <a:off x="2006073" y="2143070"/>
            <a:ext cx="886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생성자에 먼저 </a:t>
            </a:r>
            <a:r>
              <a:rPr lang="en-US" altLang="ko-KR"/>
              <a:t>null</a:t>
            </a:r>
            <a:r>
              <a:rPr lang="ko-KR" altLang="en-US"/>
              <a:t>을 전달</a:t>
            </a:r>
            <a:r>
              <a:rPr lang="en-US" altLang="ko-KR"/>
              <a:t>,</a:t>
            </a:r>
            <a:r>
              <a:rPr lang="ko-KR" altLang="en-US"/>
              <a:t> 필요한 객체만 의존관계 제거하는 방법을 사용할 수 있다</a:t>
            </a:r>
            <a:r>
              <a:rPr lang="en-US" altLang="ko-KR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9D3A7-7328-E34B-7DFA-5EE8779ED025}"/>
              </a:ext>
            </a:extLst>
          </p:cNvPr>
          <p:cNvSpPr txBox="1"/>
          <p:nvPr/>
        </p:nvSpPr>
        <p:spPr>
          <a:xfrm>
            <a:off x="2079812" y="5038164"/>
            <a:ext cx="743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/>
              <a:t>생성자에 </a:t>
            </a:r>
            <a:r>
              <a:rPr lang="en-US" altLang="ko-KR" u="sng"/>
              <a:t>null</a:t>
            </a:r>
            <a:r>
              <a:rPr lang="ko-KR" altLang="en-US" u="sng"/>
              <a:t>을 전달하는건 반드시 테스트하네스에서만 사용해야한다</a:t>
            </a:r>
            <a:r>
              <a:rPr lang="en-US" altLang="ko-KR" u="sng"/>
              <a:t>.</a:t>
            </a:r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53946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A95DC-C08C-99B8-7CF6-FD3A20824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875001-89FC-93AA-6D8E-81751A86450C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DDC822-98AB-74A3-2ACE-190B100CA27E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916397-A997-B3BD-7CDE-3925E08E3F3B}"/>
              </a:ext>
            </a:extLst>
          </p:cNvPr>
          <p:cNvGrpSpPr/>
          <p:nvPr/>
        </p:nvGrpSpPr>
        <p:grpSpPr>
          <a:xfrm>
            <a:off x="865096" y="1941044"/>
            <a:ext cx="4038600" cy="948950"/>
            <a:chOff x="990602" y="992094"/>
            <a:chExt cx="4038600" cy="9489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120F0F9-A0C8-10E2-DCD8-CE12889B120E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CreditValidator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D2F6B47-3AA3-775E-3444-0D1C0E163808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CreditValidator(connection, master, validatorId)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+validateCustomer(customer)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A4EE93-4E2C-AAEA-652B-D4AF39690FC1}"/>
              </a:ext>
            </a:extLst>
          </p:cNvPr>
          <p:cNvCxnSpPr>
            <a:cxnSpLocks/>
          </p:cNvCxnSpPr>
          <p:nvPr/>
        </p:nvCxnSpPr>
        <p:spPr>
          <a:xfrm flipV="1">
            <a:off x="4903696" y="1531470"/>
            <a:ext cx="1949824" cy="88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2E0554-5564-FE47-64AB-8F37B5711B1E}"/>
              </a:ext>
            </a:extLst>
          </p:cNvPr>
          <p:cNvGrpSpPr/>
          <p:nvPr/>
        </p:nvGrpSpPr>
        <p:grpSpPr>
          <a:xfrm>
            <a:off x="6853520" y="992094"/>
            <a:ext cx="4038600" cy="948950"/>
            <a:chOff x="990602" y="992094"/>
            <a:chExt cx="4038600" cy="948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33790A-1DAE-A9DD-270B-FF4484616684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RGHConnection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E92D64-A47F-0C16-BD1F-DCB329CE0008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RGHConnection(port, name, passward)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4873FA-BB05-49A7-BCBB-D57FF4179401}"/>
              </a:ext>
            </a:extLst>
          </p:cNvPr>
          <p:cNvGrpSpPr/>
          <p:nvPr/>
        </p:nvGrpSpPr>
        <p:grpSpPr>
          <a:xfrm>
            <a:off x="6853520" y="3101366"/>
            <a:ext cx="4038600" cy="948950"/>
            <a:chOff x="990602" y="992094"/>
            <a:chExt cx="4038600" cy="9489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FDC959-D86C-CCEA-DF8C-6DA3688D96E7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CreditMaster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3E1BB0-5EBF-7ADB-2D26-11876FE8B305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CreditMaster(filename, isLocal)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20FD1D-7BD9-1E10-0709-DEEF60E92F0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4903696" y="2582207"/>
            <a:ext cx="1949824" cy="116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A25579-60E4-7E5E-4EC1-E227A7D98F60}"/>
              </a:ext>
            </a:extLst>
          </p:cNvPr>
          <p:cNvSpPr txBox="1"/>
          <p:nvPr/>
        </p:nvSpPr>
        <p:spPr>
          <a:xfrm>
            <a:off x="6786282" y="2022464"/>
            <a:ext cx="31470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</a:t>
            </a:r>
            <a:r>
              <a:rPr lang="ko-KR" altLang="en-US" sz="1400"/>
              <a:t>객체 생성 후 서버에 연결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고객 신용 검증에 필요한 데이터를 </a:t>
            </a:r>
            <a:br>
              <a:rPr lang="en-US" altLang="ko-KR" sz="1400"/>
            </a:br>
            <a:r>
              <a:rPr lang="ko-KR" altLang="en-US" sz="1400"/>
              <a:t>서버로부터 받음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8637A-36E9-BBD7-59FD-3A0EDF9E378A}"/>
              </a:ext>
            </a:extLst>
          </p:cNvPr>
          <p:cNvSpPr txBox="1"/>
          <p:nvPr/>
        </p:nvSpPr>
        <p:spPr>
          <a:xfrm>
            <a:off x="6786281" y="4092075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</a:t>
            </a:r>
            <a:r>
              <a:rPr lang="ko-KR" altLang="en-US" sz="1400"/>
              <a:t>고객 신용 잔고 결정에 사용되는 정책 정보 제공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객체 생성 때 파일로부터 정보 읽은 후 메모리 보관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028100-F873-C527-DC3E-5C191E5461DC}"/>
              </a:ext>
            </a:extLst>
          </p:cNvPr>
          <p:cNvSpPr txBox="1"/>
          <p:nvPr/>
        </p:nvSpPr>
        <p:spPr>
          <a:xfrm>
            <a:off x="802343" y="4810964"/>
            <a:ext cx="6514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테스트할 때</a:t>
            </a:r>
            <a:r>
              <a:rPr lang="en-US" altLang="ko-KR"/>
              <a:t>, </a:t>
            </a:r>
            <a:r>
              <a:rPr lang="ko-KR" altLang="en-US"/>
              <a:t>실제 서버와 연결되는건 좋은 생각이 아니다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서버와의 연결 지연시간 문제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서버의 운영시간 문제</a:t>
            </a:r>
            <a:endParaRPr lang="en-US" altLang="ko-K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A175AD-7677-0E87-D15C-1C670A934F3C}"/>
              </a:ext>
            </a:extLst>
          </p:cNvPr>
          <p:cNvSpPr txBox="1"/>
          <p:nvPr/>
        </p:nvSpPr>
        <p:spPr>
          <a:xfrm>
            <a:off x="889123" y="5844988"/>
            <a:ext cx="695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=&gt; </a:t>
            </a:r>
            <a:r>
              <a:rPr lang="ko-KR" altLang="en-US"/>
              <a:t>테스트하네스에서 </a:t>
            </a:r>
            <a:r>
              <a:rPr lang="en-US" altLang="ko-KR"/>
              <a:t>RGHConnection </a:t>
            </a:r>
            <a:r>
              <a:rPr lang="ko-KR" altLang="en-US"/>
              <a:t>객체는 </a:t>
            </a:r>
            <a:r>
              <a:rPr lang="en-US" altLang="ko-KR"/>
              <a:t>Fake</a:t>
            </a:r>
            <a:r>
              <a:rPr lang="ko-KR" altLang="en-US"/>
              <a:t>객체로 대체</a:t>
            </a:r>
          </a:p>
        </p:txBody>
      </p:sp>
    </p:spTree>
    <p:extLst>
      <p:ext uri="{BB962C8B-B14F-4D97-AF65-F5344CB8AC3E}">
        <p14:creationId xmlns:p14="http://schemas.microsoft.com/office/powerpoint/2010/main" val="177548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2DFCC-BEBB-722E-C9A8-7BF20AB5C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AFFD98-0CCE-E6CD-7003-D439773909F6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811C3F-F45C-7158-A3B3-F4314243E05E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7ABADB-76A0-4056-6012-9432A0968A98}"/>
              </a:ext>
            </a:extLst>
          </p:cNvPr>
          <p:cNvGrpSpPr/>
          <p:nvPr/>
        </p:nvGrpSpPr>
        <p:grpSpPr>
          <a:xfrm>
            <a:off x="865096" y="1941044"/>
            <a:ext cx="4038600" cy="948950"/>
            <a:chOff x="990602" y="992094"/>
            <a:chExt cx="4038600" cy="9489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705CC-4CF8-E6F1-876B-3EB9F5A528F9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CreditValidator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D83824-0E55-9F57-392F-18215BC2EDFE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CreditValidator(connection, master, validatorId)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+validateCustomer(customer)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7C524D-1DA1-E767-528A-44A17EC989FB}"/>
              </a:ext>
            </a:extLst>
          </p:cNvPr>
          <p:cNvCxnSpPr>
            <a:cxnSpLocks/>
          </p:cNvCxnSpPr>
          <p:nvPr/>
        </p:nvCxnSpPr>
        <p:spPr>
          <a:xfrm flipV="1">
            <a:off x="4903696" y="1531470"/>
            <a:ext cx="1949824" cy="88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F8F710-1177-D4CA-6051-5731AE89DD61}"/>
              </a:ext>
            </a:extLst>
          </p:cNvPr>
          <p:cNvGrpSpPr/>
          <p:nvPr/>
        </p:nvGrpSpPr>
        <p:grpSpPr>
          <a:xfrm>
            <a:off x="6853520" y="992094"/>
            <a:ext cx="4038600" cy="948950"/>
            <a:chOff x="990602" y="992094"/>
            <a:chExt cx="4038600" cy="948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392D8-F88C-9CAC-3309-4C428136C35B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RGHConnection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032730-A3DC-CEBB-76B1-7142C5F7A57E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RGHConnection(port, name, passward)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6C5D6-7276-A79C-DC40-272FB6173F5D}"/>
              </a:ext>
            </a:extLst>
          </p:cNvPr>
          <p:cNvGrpSpPr/>
          <p:nvPr/>
        </p:nvGrpSpPr>
        <p:grpSpPr>
          <a:xfrm>
            <a:off x="6853520" y="3101366"/>
            <a:ext cx="4038600" cy="948950"/>
            <a:chOff x="990602" y="992094"/>
            <a:chExt cx="4038600" cy="9489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1A0BE2-4188-0FC0-5A8D-B91452352712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CreditMaster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9A8409-A6FC-BFE2-9B85-C230829A4178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CreditMaster(filename, isLocal)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FEFC3F-83BF-3B05-C303-952DE7C4570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4903696" y="2582207"/>
            <a:ext cx="1949824" cy="116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DDCD40-18D8-7133-C791-4CD03027732F}"/>
              </a:ext>
            </a:extLst>
          </p:cNvPr>
          <p:cNvSpPr txBox="1"/>
          <p:nvPr/>
        </p:nvSpPr>
        <p:spPr>
          <a:xfrm>
            <a:off x="6786282" y="2022464"/>
            <a:ext cx="31470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</a:t>
            </a:r>
            <a:r>
              <a:rPr lang="ko-KR" altLang="en-US" sz="1400"/>
              <a:t>객체 생성 후 서버에 연결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고객 신용 검증에 필요한 데이터를 </a:t>
            </a:r>
            <a:br>
              <a:rPr lang="en-US" altLang="ko-KR" sz="1400"/>
            </a:br>
            <a:r>
              <a:rPr lang="ko-KR" altLang="en-US" sz="1400"/>
              <a:t>서버로부터 받음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E1DA3-9D10-B7ED-F71F-BCC5D15CC0AD}"/>
              </a:ext>
            </a:extLst>
          </p:cNvPr>
          <p:cNvSpPr txBox="1"/>
          <p:nvPr/>
        </p:nvSpPr>
        <p:spPr>
          <a:xfrm>
            <a:off x="6786281" y="4092075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</a:t>
            </a:r>
            <a:r>
              <a:rPr lang="ko-KR" altLang="en-US" sz="1400"/>
              <a:t>고객 신용 잔고 결정에 사용되는 정책 정보 제공</a:t>
            </a:r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객체 생성 때 파일로부터 정보 읽은 후 메모리 보관</a:t>
            </a:r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71496681-5A1F-1BBB-D235-455A142E7331}"/>
              </a:ext>
            </a:extLst>
          </p:cNvPr>
          <p:cNvSpPr/>
          <p:nvPr/>
        </p:nvSpPr>
        <p:spPr>
          <a:xfrm rot="2779024">
            <a:off x="8152323" y="2827226"/>
            <a:ext cx="1440992" cy="1503872"/>
          </a:xfrm>
          <a:prstGeom prst="plus">
            <a:avLst>
              <a:gd name="adj" fmla="val 460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A6C33-C653-81AF-8A0F-67323E703394}"/>
              </a:ext>
            </a:extLst>
          </p:cNvPr>
          <p:cNvSpPr txBox="1"/>
          <p:nvPr/>
        </p:nvSpPr>
        <p:spPr>
          <a:xfrm>
            <a:off x="802343" y="4810964"/>
            <a:ext cx="60369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getValidationPercent </a:t>
            </a:r>
            <a:r>
              <a:rPr lang="ko-KR" altLang="en-US"/>
              <a:t>메서드 추가하는 예제이다</a:t>
            </a:r>
            <a:r>
              <a:rPr lang="en-US" altLang="ko-KR"/>
              <a:t>.</a:t>
            </a:r>
          </a:p>
          <a:p>
            <a:r>
              <a:rPr lang="en-US" altLang="ko-KR"/>
              <a:t>- </a:t>
            </a:r>
            <a:r>
              <a:rPr lang="en-US" altLang="ko-KR">
                <a:highlight>
                  <a:srgbClr val="FFFF00"/>
                </a:highlight>
              </a:rPr>
              <a:t>validateCustomer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호출 성공 비율을</a:t>
            </a:r>
            <a:r>
              <a:rPr lang="en-US" altLang="ko-KR"/>
              <a:t> </a:t>
            </a:r>
            <a:r>
              <a:rPr lang="ko-KR" altLang="en-US"/>
              <a:t>알려주는 메서드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EFE5CE-6170-3B92-BC5A-7175661DDE14}"/>
              </a:ext>
            </a:extLst>
          </p:cNvPr>
          <p:cNvSpPr txBox="1"/>
          <p:nvPr/>
        </p:nvSpPr>
        <p:spPr>
          <a:xfrm>
            <a:off x="889123" y="584498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=&gt; </a:t>
            </a:r>
            <a:r>
              <a:rPr lang="ko-KR" altLang="en-US"/>
              <a:t>테스트에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CreditMaster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필요 없으므로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로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0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4B1DF-C724-AC39-3475-F2001C27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511516-F39C-6EAA-1F35-87DD5B18A1E8}"/>
              </a:ext>
            </a:extLst>
          </p:cNvPr>
          <p:cNvSpPr txBox="1"/>
          <p:nvPr/>
        </p:nvSpPr>
        <p:spPr>
          <a:xfrm>
            <a:off x="0" y="37964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CH9: </a:t>
            </a:r>
            <a:r>
              <a:rPr lang="ko-KR" altLang="en-US" sz="1600"/>
              <a:t>뚝딱</a:t>
            </a:r>
            <a:r>
              <a:rPr lang="en-US" altLang="ko-KR" sz="1600"/>
              <a:t>!</a:t>
            </a:r>
            <a:r>
              <a:rPr lang="ko-KR" altLang="en-US" sz="1600"/>
              <a:t>테스트 하네스에 클래스 제대로 넣기</a:t>
            </a:r>
            <a:endParaRPr lang="en-US" altLang="ko-KR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B3E3658-5D49-122C-20FF-A70D4C235326}"/>
              </a:ext>
            </a:extLst>
          </p:cNvPr>
          <p:cNvCxnSpPr>
            <a:cxnSpLocks/>
          </p:cNvCxnSpPr>
          <p:nvPr/>
        </p:nvCxnSpPr>
        <p:spPr>
          <a:xfrm>
            <a:off x="0" y="3765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F403C9-4CF7-CB6F-FA72-97FCD45563DE}"/>
              </a:ext>
            </a:extLst>
          </p:cNvPr>
          <p:cNvGrpSpPr/>
          <p:nvPr/>
        </p:nvGrpSpPr>
        <p:grpSpPr>
          <a:xfrm>
            <a:off x="491807" y="3368262"/>
            <a:ext cx="4038600" cy="1984188"/>
            <a:chOff x="1205755" y="1270000"/>
            <a:chExt cx="4038600" cy="19841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117D6F-FB06-EB94-13C6-8309DD099CE1}"/>
                </a:ext>
              </a:extLst>
            </p:cNvPr>
            <p:cNvSpPr/>
            <p:nvPr/>
          </p:nvSpPr>
          <p:spPr>
            <a:xfrm>
              <a:off x="1205755" y="1270000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RGHConnection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8EBB3C-6C3A-2B8F-2C0A-6D1A5AA48F0D}"/>
                </a:ext>
              </a:extLst>
            </p:cNvPr>
            <p:cNvSpPr/>
            <p:nvPr/>
          </p:nvSpPr>
          <p:spPr>
            <a:xfrm>
              <a:off x="1205755" y="1603375"/>
              <a:ext cx="4038600" cy="16508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RGHConnection(port, name, passward)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+connect()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+disconnect()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+RFDIReportFor(id:int) : RDFDIReport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+ACTIOReportFor(customerId : int) ACTIOReport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-retrt()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-formPacket() : RFPacket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749B0A-8F42-F2F0-0091-13C5E483E4AF}"/>
              </a:ext>
            </a:extLst>
          </p:cNvPr>
          <p:cNvCxnSpPr>
            <a:cxnSpLocks/>
          </p:cNvCxnSpPr>
          <p:nvPr/>
        </p:nvCxnSpPr>
        <p:spPr>
          <a:xfrm>
            <a:off x="2399051" y="2573762"/>
            <a:ext cx="0" cy="80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0A43A5-46D3-C7F3-23CF-B908C4BDAFB4}"/>
              </a:ext>
            </a:extLst>
          </p:cNvPr>
          <p:cNvGrpSpPr/>
          <p:nvPr/>
        </p:nvGrpSpPr>
        <p:grpSpPr>
          <a:xfrm>
            <a:off x="491807" y="1634381"/>
            <a:ext cx="4038600" cy="948950"/>
            <a:chOff x="990602" y="992094"/>
            <a:chExt cx="4038600" cy="94895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13BFC7F-5817-0F50-7DF0-33EC2C0915C4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CreditValidator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9FFADBB-1B9E-1384-92E8-0BC90D269834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CreditValidator(connection, master, validatorId)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+validateCustomer(customer)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8F2C9B-98BD-868A-4E7C-FCFE8B1006C6}"/>
              </a:ext>
            </a:extLst>
          </p:cNvPr>
          <p:cNvGrpSpPr/>
          <p:nvPr/>
        </p:nvGrpSpPr>
        <p:grpSpPr>
          <a:xfrm>
            <a:off x="6687668" y="4298424"/>
            <a:ext cx="4038600" cy="1984188"/>
            <a:chOff x="1205755" y="1270000"/>
            <a:chExt cx="4038600" cy="19841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C988BA1-91C3-3928-F93D-169E239155B3}"/>
                </a:ext>
              </a:extLst>
            </p:cNvPr>
            <p:cNvSpPr/>
            <p:nvPr/>
          </p:nvSpPr>
          <p:spPr>
            <a:xfrm>
              <a:off x="1205755" y="1270000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RGHConnection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D78843-B8F1-466C-E326-9DBBB45536DE}"/>
                </a:ext>
              </a:extLst>
            </p:cNvPr>
            <p:cNvSpPr/>
            <p:nvPr/>
          </p:nvSpPr>
          <p:spPr>
            <a:xfrm>
              <a:off x="1205755" y="1603375"/>
              <a:ext cx="4038600" cy="16508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RGHConnection(port, name, passward)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+connect()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+disconnect()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+RFDIReportFor(id:int) : RDFDIReport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+ACTIOReportFor(customerId : int) ACTIOReport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-retrt()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-formPacket() : RFPacket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800B31-65C8-2C34-98E4-DA0A0FF526AA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8706968" y="1646612"/>
            <a:ext cx="0" cy="63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052896-BD10-10EB-8EF6-292452DA91A4}"/>
              </a:ext>
            </a:extLst>
          </p:cNvPr>
          <p:cNvCxnSpPr>
            <a:cxnSpLocks/>
          </p:cNvCxnSpPr>
          <p:nvPr/>
        </p:nvCxnSpPr>
        <p:spPr>
          <a:xfrm flipV="1">
            <a:off x="8684556" y="3701637"/>
            <a:ext cx="0" cy="573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E4B13F-B774-E6EA-CD65-FEFF61076A9F}"/>
              </a:ext>
            </a:extLst>
          </p:cNvPr>
          <p:cNvGrpSpPr/>
          <p:nvPr/>
        </p:nvGrpSpPr>
        <p:grpSpPr>
          <a:xfrm>
            <a:off x="6687668" y="697662"/>
            <a:ext cx="4038600" cy="948950"/>
            <a:chOff x="990602" y="992094"/>
            <a:chExt cx="4038600" cy="94895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D263EE2-5305-8F6E-0781-BBDE035843AA}"/>
                </a:ext>
              </a:extLst>
            </p:cNvPr>
            <p:cNvSpPr/>
            <p:nvPr/>
          </p:nvSpPr>
          <p:spPr>
            <a:xfrm>
              <a:off x="990602" y="992094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CreditValidator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DB5A80-27CC-B719-5494-FE310E5A9620}"/>
                </a:ext>
              </a:extLst>
            </p:cNvPr>
            <p:cNvSpPr/>
            <p:nvPr/>
          </p:nvSpPr>
          <p:spPr>
            <a:xfrm>
              <a:off x="990602" y="1325469"/>
              <a:ext cx="4038600" cy="615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 CreditValidator(connection, master, validatorId)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+validateCustomer(customer)</a:t>
              </a:r>
            </a:p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745347-4950-63E0-AE89-D9BB4A419B25}"/>
              </a:ext>
            </a:extLst>
          </p:cNvPr>
          <p:cNvGrpSpPr/>
          <p:nvPr/>
        </p:nvGrpSpPr>
        <p:grpSpPr>
          <a:xfrm>
            <a:off x="6687668" y="2284507"/>
            <a:ext cx="4038600" cy="1447673"/>
            <a:chOff x="1205755" y="1270000"/>
            <a:chExt cx="4038600" cy="19841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8E3136F-D0FD-E553-E9F7-F90FEDA04FE7}"/>
                </a:ext>
              </a:extLst>
            </p:cNvPr>
            <p:cNvSpPr/>
            <p:nvPr/>
          </p:nvSpPr>
          <p:spPr>
            <a:xfrm>
              <a:off x="1205755" y="1270000"/>
              <a:ext cx="4038600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IRGHConnection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2AAB5EC-8008-1E73-64F5-60B59F1EB856}"/>
                </a:ext>
              </a:extLst>
            </p:cNvPr>
            <p:cNvSpPr/>
            <p:nvPr/>
          </p:nvSpPr>
          <p:spPr>
            <a:xfrm>
              <a:off x="1205755" y="1603375"/>
              <a:ext cx="4038600" cy="16508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+connect()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+disconnect()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+RFDIReportFor(id:int) : RDFDIReport</a:t>
              </a:r>
            </a:p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+ACTIOReportFor(customerId : int) ACTIOReport</a:t>
              </a: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1BF64BC-CE86-AA93-8F4B-C836DB0582D3}"/>
              </a:ext>
            </a:extLst>
          </p:cNvPr>
          <p:cNvSpPr/>
          <p:nvPr/>
        </p:nvSpPr>
        <p:spPr>
          <a:xfrm>
            <a:off x="5119833" y="30503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4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2273</Words>
  <Application>Microsoft Office PowerPoint</Application>
  <PresentationFormat>와이드스크린</PresentationFormat>
  <Paragraphs>224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 Unicode MS</vt:lpstr>
      <vt:lpstr>JetBrains Mono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김현정</dc:creator>
  <cp:lastModifiedBy>김현정</cp:lastModifiedBy>
  <cp:revision>25</cp:revision>
  <dcterms:created xsi:type="dcterms:W3CDTF">2024-02-18T04:54:34Z</dcterms:created>
  <dcterms:modified xsi:type="dcterms:W3CDTF">2024-02-24T06:35:02Z</dcterms:modified>
</cp:coreProperties>
</file>