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77" r:id="rId4"/>
    <p:sldId id="261" r:id="rId5"/>
    <p:sldId id="272" r:id="rId6"/>
    <p:sldId id="273" r:id="rId7"/>
    <p:sldId id="276" r:id="rId8"/>
    <p:sldId id="275" r:id="rId9"/>
    <p:sldId id="278" r:id="rId10"/>
    <p:sldId id="279" r:id="rId11"/>
    <p:sldId id="284" r:id="rId12"/>
    <p:sldId id="285" r:id="rId13"/>
    <p:sldId id="270" r:id="rId14"/>
  </p:sldIdLst>
  <p:sldSz cx="9144000" cy="6858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98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3867" autoAdjust="0"/>
  </p:normalViewPr>
  <p:slideViewPr>
    <p:cSldViewPr snapToGrid="0">
      <p:cViewPr varScale="1">
        <p:scale>
          <a:sx n="95" d="100"/>
          <a:sy n="95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558AC-C5A5-4A31-A080-54C1DD9883D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9BC98-0262-4529-A1FC-CC618DA5D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8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48BFE-56CB-4869-994C-A0DF63428AD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0AE84-AAAB-48DC-B0A7-BBEEC38E9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4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</a:t>
            </a:r>
            <a:r>
              <a:rPr lang="en-US" altLang="ko-KR" baseline="0" dirty="0" smtClean="0"/>
              <a:t>. </a:t>
            </a:r>
            <a:r>
              <a:rPr lang="ko-KR" altLang="en-US" dirty="0" smtClean="0"/>
              <a:t>용접 펴</a:t>
            </a:r>
            <a:r>
              <a:rPr lang="ko-KR" altLang="en-US" baseline="0" dirty="0" smtClean="0"/>
              <a:t> 놓은 거 사용해서 결과 추가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NG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OK</a:t>
            </a:r>
            <a:r>
              <a:rPr lang="ko-KR" altLang="en-US" baseline="0" dirty="0" smtClean="0"/>
              <a:t>로 판단하는지 확인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업로드하는</a:t>
            </a:r>
            <a:r>
              <a:rPr lang="ko-KR" altLang="en-US" baseline="0" dirty="0" smtClean="0"/>
              <a:t> 법 </a:t>
            </a:r>
            <a:r>
              <a:rPr lang="en-US" altLang="ko-KR" baseline="0" dirty="0" smtClean="0"/>
              <a:t>pdf</a:t>
            </a:r>
            <a:r>
              <a:rPr lang="ko-KR" altLang="en-US" baseline="0" dirty="0" smtClean="0"/>
              <a:t> 작성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3. cs231n </a:t>
            </a:r>
            <a:r>
              <a:rPr lang="ko-KR" altLang="en-US" baseline="0" dirty="0" smtClean="0"/>
              <a:t>주소 추가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1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81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92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4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0AE84-AAAB-48DC-B0A7-BBEEC38E98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8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73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2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5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4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3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9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8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1284B-ED39-4D63-829B-23DDCA6251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4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9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5" y="1772822"/>
            <a:ext cx="7664896" cy="821953"/>
          </a:xfrm>
        </p:spPr>
        <p:txBody>
          <a:bodyPr>
            <a:normAutofit/>
          </a:bodyPr>
          <a:lstStyle>
            <a:lvl1pPr algn="l">
              <a:defRPr sz="3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DDB0-7B98-4BE8-A1D8-CADDA13421A9}" type="datetime1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Vision &amp; Intelligent 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6723-536B-4095-8BBF-471EEACAF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97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0" y="617855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 userDrawn="1"/>
        </p:nvSpPr>
        <p:spPr>
          <a:xfrm>
            <a:off x="189807" y="753694"/>
            <a:ext cx="8764387" cy="2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pic>
        <p:nvPicPr>
          <p:cNvPr id="7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7" y="6288088"/>
            <a:ext cx="2360698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00" y="6288088"/>
            <a:ext cx="1970690" cy="49632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447753" y="246259"/>
            <a:ext cx="55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D1286F7-5ACF-424E-9520-04BA4CE7404B}" type="slidenum">
              <a:rPr lang="en-US" altLang="ko-KR" sz="2400" smtClean="0">
                <a:latin typeface="Times New Roman" panose="02020603050405020304" pitchFamily="18" charset="0"/>
                <a:ea typeface="HY수평선B" panose="02030600000101010101" pitchFamily="18" charset="-127"/>
                <a:cs typeface="Times New Roman" panose="02020603050405020304" pitchFamily="18" charset="0"/>
              </a:rPr>
              <a:t>‹#›</a:t>
            </a:fld>
            <a:endParaRPr lang="ko-KR" altLang="en-US" sz="2400" dirty="0">
              <a:latin typeface="Times New Roman" panose="02020603050405020304" pitchFamily="18" charset="0"/>
              <a:ea typeface="HY수평선B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7" y="6288088"/>
            <a:ext cx="2360698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00" y="6288088"/>
            <a:ext cx="1970690" cy="4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9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4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37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2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6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6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2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5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5177-2B2E-460D-A170-1D98BE6D29A6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5382-2353-45A0-928A-5370031EE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6030625" y="2715023"/>
            <a:ext cx="2881556" cy="1016843"/>
          </a:xfrm>
          <a:prstGeom prst="rect">
            <a:avLst/>
          </a:prstGeom>
        </p:spPr>
        <p:txBody>
          <a:bodyPr vert="horz" lIns="68580" tIns="34291" rIns="68580" bIns="34291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>
                <a:latin typeface="+mn-ea"/>
                <a:ea typeface="+mn-ea"/>
              </a:rPr>
              <a:t>   </a:t>
            </a:r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ko-KR" altLang="en-US" sz="1800" dirty="0" smtClean="0">
                <a:latin typeface="+mn-ea"/>
                <a:ea typeface="+mn-ea"/>
              </a:rPr>
              <a:t>로봇인지시스템 </a:t>
            </a:r>
            <a:r>
              <a:rPr lang="en-US" altLang="ko-KR" sz="1800" dirty="0" smtClean="0">
                <a:latin typeface="+mn-ea"/>
                <a:ea typeface="+mn-ea"/>
              </a:rPr>
              <a:t>-</a:t>
            </a:r>
            <a:endParaRPr lang="ko-KR" altLang="en-US" sz="15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8217" y="4738494"/>
            <a:ext cx="27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err="1" smtClean="0">
                <a:latin typeface="+mn-ea"/>
              </a:rPr>
              <a:t>비젼</a:t>
            </a:r>
            <a:r>
              <a:rPr lang="ko-KR" altLang="en-US" sz="1600" b="1" dirty="0" smtClean="0">
                <a:latin typeface="+mn-ea"/>
              </a:rPr>
              <a:t> 및 지능시스템 연구실</a:t>
            </a:r>
            <a:endParaRPr lang="en-US" altLang="ko-KR" sz="1600" b="1" dirty="0" smtClean="0"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최 현 준 석사과정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7245" y="5878380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June, 7</a:t>
            </a:r>
            <a:r>
              <a:rPr lang="en-US" altLang="ko-KR" sz="1600" baseline="30000" dirty="0" smtClean="0">
                <a:latin typeface="+mn-ea"/>
              </a:rPr>
              <a:t>th</a:t>
            </a:r>
            <a:r>
              <a:rPr lang="en-US" altLang="ko-KR" sz="1600" dirty="0" smtClean="0">
                <a:latin typeface="+mn-ea"/>
              </a:rPr>
              <a:t> 2018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91356" y="1619865"/>
            <a:ext cx="75535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499" y="1708395"/>
            <a:ext cx="78610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Weakly Supervised Localization </a:t>
            </a:r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기법을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32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이용한 용접 결함 부 검출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91356" y="2767345"/>
            <a:ext cx="75535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16190" y="966129"/>
            <a:ext cx="1718671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실험 결과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11676"/>
              </p:ext>
            </p:extLst>
          </p:nvPr>
        </p:nvGraphicFramePr>
        <p:xfrm>
          <a:off x="1630040" y="1983239"/>
          <a:ext cx="6096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j-lt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j-lt"/>
                          <a:ea typeface="+mn-ea"/>
                        </a:rPr>
                        <a:t>Caltech256</a:t>
                      </a:r>
                      <a:endParaRPr lang="ko-KR" altLang="en-US" sz="1600" b="1" dirty="0">
                        <a:latin typeface="+mj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j-lt"/>
                          <a:ea typeface="+mn-ea"/>
                        </a:rPr>
                        <a:t>Welding</a:t>
                      </a:r>
                      <a:endParaRPr lang="ko-KR" altLang="en-US" sz="1600" b="1" dirty="0">
                        <a:latin typeface="+mj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j-lt"/>
                          <a:ea typeface="+mn-ea"/>
                        </a:rPr>
                        <a:t>VggNet16</a:t>
                      </a:r>
                      <a:endParaRPr lang="ko-KR" altLang="en-US" sz="1600" b="1" dirty="0">
                        <a:latin typeface="+mj-lt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lt"/>
                          <a:ea typeface="+mn-ea"/>
                        </a:rPr>
                        <a:t>83.37</a:t>
                      </a:r>
                      <a:endParaRPr lang="ko-KR" altLang="en-US" sz="1600" b="0" dirty="0">
                        <a:latin typeface="+mj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99.34</a:t>
                      </a:r>
                      <a:endParaRPr lang="ko-KR" alt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j-lt"/>
                          <a:ea typeface="+mn-ea"/>
                        </a:rPr>
                        <a:t>ResNet50</a:t>
                      </a:r>
                      <a:endParaRPr lang="ko-KR" altLang="en-US" sz="1600" b="1" dirty="0">
                        <a:latin typeface="+mj-lt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lt"/>
                          <a:ea typeface="+mn-ea"/>
                        </a:rPr>
                        <a:t>84.38</a:t>
                      </a:r>
                      <a:endParaRPr lang="ko-KR" altLang="en-US" sz="1600" b="0" dirty="0">
                        <a:latin typeface="+mj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lt"/>
                          <a:ea typeface="+mn-ea"/>
                        </a:rPr>
                        <a:t>99.87</a:t>
                      </a:r>
                      <a:endParaRPr lang="ko-KR" altLang="en-US" sz="1600" b="0" dirty="0">
                        <a:latin typeface="+mj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j-lt"/>
                          <a:ea typeface="+mn-ea"/>
                        </a:rPr>
                        <a:t>VggNet16-GAP</a:t>
                      </a:r>
                      <a:endParaRPr lang="ko-KR" altLang="en-US" sz="1600" b="1" dirty="0">
                        <a:latin typeface="+mj-lt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lt"/>
                          <a:ea typeface="+mn-ea"/>
                        </a:rPr>
                        <a:t>81.01</a:t>
                      </a:r>
                      <a:endParaRPr lang="ko-KR" altLang="en-US" sz="1600" b="0" dirty="0">
                        <a:latin typeface="+mj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98.81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j-lt"/>
                          <a:ea typeface="+mn-ea"/>
                        </a:rPr>
                        <a:t>ResNet50-GAP</a:t>
                      </a:r>
                      <a:endParaRPr lang="ko-KR" altLang="en-US" sz="1600" b="1" dirty="0">
                        <a:latin typeface="+mj-lt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+mj-lt"/>
                          <a:ea typeface="+mn-ea"/>
                        </a:rPr>
                        <a:t>82.30</a:t>
                      </a:r>
                      <a:endParaRPr lang="ko-KR" altLang="en-US" sz="1600" b="0" dirty="0">
                        <a:latin typeface="+mj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j-lt"/>
                          <a:ea typeface="+mn-ea"/>
                        </a:rPr>
                        <a:t>99.83</a:t>
                      </a:r>
                      <a:endParaRPr lang="ko-KR" altLang="en-US" sz="1600" b="1" dirty="0">
                        <a:latin typeface="+mj-lt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8612" y="1303751"/>
            <a:ext cx="881538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</a:rPr>
              <a:t>분류 결과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3829" y="1542585"/>
            <a:ext cx="23761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Validation Accuracy </a:t>
            </a:r>
            <a:r>
              <a:rPr lang="en-US" altLang="ko-KR" sz="1600" dirty="0" smtClean="0">
                <a:latin typeface="+mj-lt"/>
              </a:rPr>
              <a:t>(%)</a:t>
            </a:r>
            <a:endParaRPr lang="en-US" altLang="ko-KR" dirty="0" smtClean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2460" y="3464683"/>
            <a:ext cx="2033580" cy="372756"/>
          </a:xfrm>
          <a:prstGeom prst="rect">
            <a:avLst/>
          </a:prstGeom>
          <a:solidFill>
            <a:srgbClr val="0000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78486" y="3773044"/>
            <a:ext cx="581149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* Caltech256 : 256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개 부류의 객체에 대한 분류 데이터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307" y="188356"/>
            <a:ext cx="498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실험</a:t>
            </a:r>
            <a:endParaRPr lang="ko-KR" altLang="en-US" sz="1351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9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16190" y="966129"/>
            <a:ext cx="1718671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실험 결과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2" y="1303751"/>
            <a:ext cx="881538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Localization </a:t>
            </a:r>
            <a:r>
              <a:rPr lang="ko-KR" altLang="en-US" sz="1600" b="1" dirty="0" smtClean="0">
                <a:latin typeface="+mn-ea"/>
              </a:rPr>
              <a:t>결과</a:t>
            </a:r>
            <a:endParaRPr lang="en-US" altLang="ko-KR" sz="1600" b="1" dirty="0" smtClean="0"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78684" y="2034039"/>
            <a:ext cx="2724911" cy="4087361"/>
            <a:chOff x="178684" y="1983239"/>
            <a:chExt cx="2724911" cy="4320000"/>
          </a:xfrm>
        </p:grpSpPr>
        <p:pic>
          <p:nvPicPr>
            <p:cNvPr id="4" name="그림 3"/>
            <p:cNvPicPr preferRelativeResize="0"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8" t="59324" r="7941" b="14202"/>
            <a:stretch/>
          </p:blipFill>
          <p:spPr>
            <a:xfrm>
              <a:off x="178684" y="5223239"/>
              <a:ext cx="2724911" cy="1080000"/>
            </a:xfrm>
            <a:prstGeom prst="rect">
              <a:avLst/>
            </a:prstGeom>
          </p:spPr>
        </p:pic>
        <p:pic>
          <p:nvPicPr>
            <p:cNvPr id="6" name="그림 5"/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4" t="59046" r="8460" b="14288"/>
            <a:stretch/>
          </p:blipFill>
          <p:spPr>
            <a:xfrm>
              <a:off x="178684" y="3063239"/>
              <a:ext cx="2724911" cy="1080000"/>
            </a:xfrm>
            <a:prstGeom prst="rect">
              <a:avLst/>
            </a:prstGeom>
          </p:spPr>
        </p:pic>
        <p:pic>
          <p:nvPicPr>
            <p:cNvPr id="10" name="그림 9"/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1" t="59452" r="7989" b="14093"/>
            <a:stretch/>
          </p:blipFill>
          <p:spPr>
            <a:xfrm>
              <a:off x="178684" y="1983239"/>
              <a:ext cx="2724911" cy="1080000"/>
            </a:xfrm>
            <a:prstGeom prst="rect">
              <a:avLst/>
            </a:prstGeom>
          </p:spPr>
        </p:pic>
        <p:pic>
          <p:nvPicPr>
            <p:cNvPr id="16" name="그림 15"/>
            <p:cNvPicPr preferRelativeResize="0"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5" t="59095" r="8072" b="14432"/>
            <a:stretch/>
          </p:blipFill>
          <p:spPr>
            <a:xfrm>
              <a:off x="178684" y="4143239"/>
              <a:ext cx="2724911" cy="108000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3212457" y="2034039"/>
            <a:ext cx="2726370" cy="4087361"/>
            <a:chOff x="3212457" y="1983239"/>
            <a:chExt cx="2726370" cy="4320000"/>
          </a:xfrm>
        </p:grpSpPr>
        <p:pic>
          <p:nvPicPr>
            <p:cNvPr id="18" name="그림 17"/>
            <p:cNvPicPr preferRelativeResize="0"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4" t="17584" r="8720" b="56844"/>
            <a:stretch/>
          </p:blipFill>
          <p:spPr>
            <a:xfrm>
              <a:off x="3212457" y="3063239"/>
              <a:ext cx="2706386" cy="1080000"/>
            </a:xfrm>
            <a:prstGeom prst="rect">
              <a:avLst/>
            </a:prstGeom>
          </p:spPr>
        </p:pic>
        <p:pic>
          <p:nvPicPr>
            <p:cNvPr id="19" name="그림 18"/>
            <p:cNvPicPr preferRelativeResize="0">
              <a:picLocks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1" t="17086" r="7760" b="56459"/>
            <a:stretch/>
          </p:blipFill>
          <p:spPr>
            <a:xfrm>
              <a:off x="3213916" y="1983239"/>
              <a:ext cx="2724911" cy="1080000"/>
            </a:xfrm>
            <a:prstGeom prst="rect">
              <a:avLst/>
            </a:prstGeom>
          </p:spPr>
        </p:pic>
        <p:pic>
          <p:nvPicPr>
            <p:cNvPr id="20" name="그림 19"/>
            <p:cNvPicPr preferRelativeResize="0">
              <a:picLocks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5" t="59130" r="8540" b="14782"/>
            <a:stretch/>
          </p:blipFill>
          <p:spPr>
            <a:xfrm>
              <a:off x="3220554" y="5223239"/>
              <a:ext cx="2697931" cy="1080000"/>
            </a:xfrm>
            <a:prstGeom prst="rect">
              <a:avLst/>
            </a:prstGeom>
          </p:spPr>
        </p:pic>
        <p:pic>
          <p:nvPicPr>
            <p:cNvPr id="21" name="그림 20"/>
            <p:cNvPicPr preferRelativeResize="0"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4" t="59582" r="8720" b="14304"/>
            <a:stretch/>
          </p:blipFill>
          <p:spPr>
            <a:xfrm>
              <a:off x="3221824" y="4143239"/>
              <a:ext cx="2697931" cy="1080000"/>
            </a:xfrm>
            <a:prstGeom prst="rect">
              <a:avLst/>
            </a:prstGeom>
          </p:spPr>
        </p:pic>
      </p:grpSp>
      <p:sp>
        <p:nvSpPr>
          <p:cNvPr id="31" name="직사각형 30"/>
          <p:cNvSpPr/>
          <p:nvPr/>
        </p:nvSpPr>
        <p:spPr>
          <a:xfrm>
            <a:off x="173762" y="1879600"/>
            <a:ext cx="2757725" cy="426720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4148" y="1649232"/>
            <a:ext cx="1104750" cy="390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altLang="ko-KR" sz="2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α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0.2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83106" y="1879600"/>
            <a:ext cx="2757725" cy="426720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63492" y="1649232"/>
            <a:ext cx="1104750" cy="390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altLang="ko-KR" sz="2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α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0.4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16334" y="1879600"/>
            <a:ext cx="2757725" cy="426720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296720" y="1649232"/>
            <a:ext cx="1104750" cy="390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altLang="ko-KR" sz="2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α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0.8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43250" y="2063256"/>
            <a:ext cx="2707200" cy="4108250"/>
            <a:chOff x="9249562" y="624263"/>
            <a:chExt cx="2707200" cy="4108250"/>
          </a:xfrm>
        </p:grpSpPr>
        <p:pic>
          <p:nvPicPr>
            <p:cNvPr id="22" name="그림 21"/>
            <p:cNvPicPr preferRelativeResize="0">
              <a:picLocks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4" t="17462" r="7904" b="56798"/>
            <a:stretch/>
          </p:blipFill>
          <p:spPr>
            <a:xfrm>
              <a:off x="9249562" y="1652880"/>
              <a:ext cx="2707200" cy="1022400"/>
            </a:xfrm>
            <a:prstGeom prst="rect">
              <a:avLst/>
            </a:prstGeom>
          </p:spPr>
        </p:pic>
        <p:pic>
          <p:nvPicPr>
            <p:cNvPr id="23" name="그림 22"/>
            <p:cNvPicPr preferRelativeResize="0">
              <a:picLocks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82" t="59638" r="8072" b="14413"/>
            <a:stretch/>
          </p:blipFill>
          <p:spPr>
            <a:xfrm>
              <a:off x="9249562" y="2681497"/>
              <a:ext cx="2707200" cy="1022400"/>
            </a:xfrm>
            <a:prstGeom prst="rect">
              <a:avLst/>
            </a:prstGeom>
          </p:spPr>
        </p:pic>
        <p:pic>
          <p:nvPicPr>
            <p:cNvPr id="24" name="그림 23"/>
            <p:cNvPicPr preferRelativeResize="0"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2" t="17176" r="7714" b="56189"/>
            <a:stretch/>
          </p:blipFill>
          <p:spPr>
            <a:xfrm>
              <a:off x="9249562" y="3710113"/>
              <a:ext cx="2707200" cy="1022400"/>
            </a:xfrm>
            <a:prstGeom prst="rect">
              <a:avLst/>
            </a:prstGeom>
          </p:spPr>
        </p:pic>
        <p:pic>
          <p:nvPicPr>
            <p:cNvPr id="25" name="그림 24"/>
            <p:cNvPicPr preferRelativeResize="0">
              <a:picLocks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9" t="17095" r="7680" b="56873"/>
            <a:stretch/>
          </p:blipFill>
          <p:spPr>
            <a:xfrm>
              <a:off x="9249562" y="624263"/>
              <a:ext cx="2707200" cy="102240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432307" y="188356"/>
            <a:ext cx="498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실험</a:t>
            </a:r>
            <a:endParaRPr lang="ko-KR" altLang="en-US" sz="1351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16191" y="966129"/>
            <a:ext cx="979209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결 </a:t>
            </a:r>
            <a:r>
              <a:rPr lang="ko-KR" altLang="en-US" b="1" dirty="0" err="1" smtClean="0">
                <a:latin typeface="+mn-ea"/>
              </a:rPr>
              <a:t>론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527" y="1303751"/>
            <a:ext cx="8724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분류 모델 학습만으로도 신뢰성 있는 </a:t>
            </a:r>
            <a:r>
              <a:rPr lang="en-US" altLang="ko-KR" sz="1600" dirty="0" smtClean="0">
                <a:latin typeface="+mn-ea"/>
              </a:rPr>
              <a:t>localization</a:t>
            </a:r>
            <a:r>
              <a:rPr lang="ko-KR" altLang="en-US" sz="1600" dirty="0" smtClean="0">
                <a:latin typeface="+mn-ea"/>
              </a:rPr>
              <a:t>이 가능함을 확인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적용하려는 문제에 맞게 </a:t>
            </a:r>
            <a:r>
              <a:rPr lang="en-US" altLang="ko-KR" sz="1600" dirty="0" smtClean="0">
                <a:latin typeface="+mn-ea"/>
              </a:rPr>
              <a:t>threshold </a:t>
            </a:r>
            <a:r>
              <a:rPr lang="ko-KR" altLang="en-US" sz="1600" dirty="0">
                <a:latin typeface="+mn-ea"/>
              </a:rPr>
              <a:t>값을 잘 </a:t>
            </a:r>
            <a:r>
              <a:rPr lang="ko-KR" altLang="en-US" sz="1600" dirty="0" smtClean="0">
                <a:latin typeface="+mn-ea"/>
              </a:rPr>
              <a:t>설정하는 것이 중요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GAP</a:t>
            </a:r>
            <a:r>
              <a:rPr lang="ko-KR" altLang="en-US" sz="1600" dirty="0" smtClean="0">
                <a:latin typeface="+mn-ea"/>
              </a:rPr>
              <a:t>를 사용하였음에도 불구</a:t>
            </a:r>
            <a:r>
              <a:rPr lang="en-US" altLang="ko-KR" sz="1600" dirty="0" smtClean="0">
                <a:latin typeface="+mn-ea"/>
              </a:rPr>
              <a:t>, fully-connected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layer </a:t>
            </a:r>
            <a:r>
              <a:rPr lang="ko-KR" altLang="en-US" sz="1600" dirty="0" smtClean="0">
                <a:latin typeface="+mn-ea"/>
              </a:rPr>
              <a:t>기반의 네트워크와 유사한 수준의 성능 확인</a:t>
            </a:r>
            <a:endParaRPr lang="en-US" altLang="ko-KR" sz="1600" dirty="0" smtClean="0">
              <a:latin typeface="+mn-ea"/>
            </a:endParaRPr>
          </a:p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그러나 분류하려는 부류의 수가 많아질수록 성능 격차가 커짐을 확인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069" y="3997460"/>
            <a:ext cx="881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1. </a:t>
            </a:r>
            <a:r>
              <a:rPr lang="ko-KR" altLang="en-US" sz="1600" dirty="0" smtClean="0">
                <a:latin typeface="+mn-ea"/>
              </a:rPr>
              <a:t>최근 주목 받는 </a:t>
            </a:r>
            <a:r>
              <a:rPr lang="en-US" altLang="ko-KR" sz="1600" dirty="0" smtClean="0">
                <a:latin typeface="+mn-ea"/>
              </a:rPr>
              <a:t>Attention </a:t>
            </a:r>
            <a:r>
              <a:rPr lang="ko-KR" altLang="en-US" sz="1600" dirty="0" smtClean="0">
                <a:latin typeface="+mn-ea"/>
              </a:rPr>
              <a:t>개념을 적용하여 성능향상 기대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2. FCN, </a:t>
            </a:r>
            <a:r>
              <a:rPr lang="en-US" altLang="ko-KR" sz="1600" dirty="0" err="1" smtClean="0">
                <a:latin typeface="+mn-ea"/>
              </a:rPr>
              <a:t>Atrous</a:t>
            </a:r>
            <a:r>
              <a:rPr lang="en-US" altLang="ko-KR" sz="1600" dirty="0" smtClean="0">
                <a:latin typeface="+mn-ea"/>
              </a:rPr>
              <a:t> convolution </a:t>
            </a:r>
            <a:r>
              <a:rPr lang="ko-KR" altLang="en-US" sz="1600" dirty="0" smtClean="0">
                <a:latin typeface="+mn-ea"/>
              </a:rPr>
              <a:t>등의 기법을 활용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2307" y="188356"/>
            <a:ext cx="271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결론 및 고찰</a:t>
            </a:r>
            <a:endParaRPr lang="ko-KR" altLang="en-US" sz="135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91" y="3655443"/>
            <a:ext cx="1817407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개선 사항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32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056" y="1782617"/>
            <a:ext cx="34243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dirty="0"/>
              <a:t>감사합니다</a:t>
            </a:r>
            <a:r>
              <a:rPr lang="en-US" altLang="ko-KR" sz="4500" b="1" dirty="0"/>
              <a:t>. </a:t>
            </a:r>
            <a:endParaRPr lang="ko-KR" altLang="en-US" sz="4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82" y="2725343"/>
            <a:ext cx="2171700" cy="23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8612" y="998951"/>
            <a:ext cx="8815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1. </a:t>
            </a:r>
            <a:r>
              <a:rPr lang="ko-KR" altLang="en-US" sz="2400" dirty="0" smtClean="0">
                <a:latin typeface="+mn-ea"/>
              </a:rPr>
              <a:t>프로젝트 개요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2. Weakly Supervised Localization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3. </a:t>
            </a:r>
            <a:r>
              <a:rPr lang="ko-KR" altLang="en-US" sz="2400" dirty="0" smtClean="0">
                <a:latin typeface="+mn-ea"/>
              </a:rPr>
              <a:t>실험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4. </a:t>
            </a:r>
            <a:r>
              <a:rPr lang="ko-KR" altLang="en-US" sz="2400" dirty="0" smtClean="0">
                <a:latin typeface="+mn-ea"/>
              </a:rPr>
              <a:t>결론 및 고찰</a:t>
            </a:r>
            <a:endParaRPr lang="en-US" altLang="ko-KR" sz="2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307" y="188356"/>
            <a:ext cx="271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목     </a:t>
            </a:r>
            <a:r>
              <a:rPr lang="ko-KR" altLang="en-US" sz="2400" b="1" dirty="0">
                <a:latin typeface="+mn-ea"/>
              </a:rPr>
              <a:t>차</a:t>
            </a:r>
            <a:endParaRPr lang="ko-KR" altLang="en-US" sz="13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http://www.nvp.co.kr/news/photo/201705/18797_29173_2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19" y="2281818"/>
            <a:ext cx="4457574" cy="37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16191" y="966129"/>
            <a:ext cx="1817407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프로젝트 정보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527" y="1303751"/>
            <a:ext cx="8858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프로젝트 명 </a:t>
            </a:r>
            <a:r>
              <a:rPr lang="en-US" altLang="ko-KR" sz="1600" dirty="0" smtClean="0">
                <a:latin typeface="+mn-ea"/>
              </a:rPr>
              <a:t>: Weakly supervised localization</a:t>
            </a:r>
            <a:r>
              <a:rPr lang="ko-KR" altLang="en-US" sz="1600" dirty="0" smtClean="0">
                <a:latin typeface="+mn-ea"/>
              </a:rPr>
              <a:t>을 이용한 용접 결함 부 검출</a:t>
            </a:r>
            <a:endParaRPr lang="en-US" altLang="ko-KR" sz="1600" dirty="0" smtClean="0">
              <a:latin typeface="+mn-ea"/>
            </a:endParaRPr>
          </a:p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연구 목적 </a:t>
            </a:r>
            <a:r>
              <a:rPr lang="en-US" altLang="ko-KR" sz="1600" dirty="0" smtClean="0">
                <a:latin typeface="+mn-ea"/>
              </a:rPr>
              <a:t>: RGB </a:t>
            </a:r>
            <a:r>
              <a:rPr lang="ko-KR" altLang="en-US" sz="1600" dirty="0" smtClean="0">
                <a:latin typeface="+mn-ea"/>
              </a:rPr>
              <a:t>영상 데이터를 이용해 </a:t>
            </a:r>
            <a:r>
              <a:rPr lang="ko-KR" altLang="ko-KR" sz="1600" dirty="0" smtClean="0"/>
              <a:t>변속기 </a:t>
            </a:r>
            <a:r>
              <a:rPr lang="ko-KR" altLang="ko-KR" sz="1600" dirty="0"/>
              <a:t>용접 공정에서 </a:t>
            </a:r>
            <a:r>
              <a:rPr lang="ko-KR" altLang="en-US" sz="1600" dirty="0" smtClean="0"/>
              <a:t>발생하는 결함</a:t>
            </a:r>
            <a:r>
              <a:rPr lang="ko-KR" altLang="ko-KR" sz="1600" dirty="0" smtClean="0"/>
              <a:t> </a:t>
            </a:r>
            <a:r>
              <a:rPr lang="ko-KR" altLang="en-US" sz="1600" dirty="0" smtClean="0"/>
              <a:t>유무를 판단하고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</a:t>
            </a:r>
            <a:r>
              <a:rPr lang="ko-KR" altLang="en-US" sz="1600" dirty="0" smtClean="0"/>
              <a:t> </a:t>
            </a:r>
            <a:r>
              <a:rPr lang="ko-KR" altLang="en-US" sz="1600" dirty="0" smtClean="0">
                <a:latin typeface="+mn-ea"/>
              </a:rPr>
              <a:t>결함 부의 위치를 검출해낸다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069" y="2891207"/>
            <a:ext cx="8815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1. </a:t>
            </a:r>
            <a:r>
              <a:rPr lang="ko-KR" altLang="en-US" sz="1600" dirty="0" err="1" smtClean="0">
                <a:latin typeface="+mn-ea"/>
              </a:rPr>
              <a:t>딥</a:t>
            </a:r>
            <a:r>
              <a:rPr lang="ko-KR" altLang="en-US" sz="1600" dirty="0" smtClean="0">
                <a:latin typeface="+mn-ea"/>
              </a:rPr>
              <a:t> 러닝 기반 영상 내 객체 분류 모델 생성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2. Object localization</a:t>
            </a:r>
            <a:r>
              <a:rPr lang="ko-KR" altLang="en-US" sz="1600" dirty="0">
                <a:latin typeface="+mn-ea"/>
              </a:rPr>
              <a:t>을 위한 후처리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알고리즘 </a:t>
            </a:r>
            <a:r>
              <a:rPr lang="ko-KR" altLang="en-US" sz="1600" dirty="0" smtClean="0">
                <a:latin typeface="+mn-ea"/>
              </a:rPr>
              <a:t>개발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3. </a:t>
            </a:r>
            <a:r>
              <a:rPr lang="ko-KR" altLang="en-US" sz="1600" dirty="0" smtClean="0">
                <a:latin typeface="+mn-ea"/>
              </a:rPr>
              <a:t>개발한 알고리즘을 용접 부 결함 데이터에 적용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307" y="188356"/>
            <a:ext cx="271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프로젝트 개요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s</a:t>
            </a:r>
            <a:endParaRPr lang="ko-KR" altLang="en-US" sz="135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191" y="2549190"/>
            <a:ext cx="1817407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연구 </a:t>
            </a:r>
            <a:r>
              <a:rPr lang="ko-KR" altLang="en-US" b="1" dirty="0" smtClean="0">
                <a:latin typeface="+mn-ea"/>
              </a:rPr>
              <a:t>요약</a:t>
            </a:r>
            <a:endParaRPr lang="ko-KR" altLang="en-US" b="1" dirty="0">
              <a:latin typeface="+mn-ea"/>
            </a:endParaRPr>
          </a:p>
        </p:txBody>
      </p:sp>
      <p:sp>
        <p:nvSpPr>
          <p:cNvPr id="16" name="오른쪽 화살표 23"/>
          <p:cNvSpPr/>
          <p:nvPr/>
        </p:nvSpPr>
        <p:spPr>
          <a:xfrm>
            <a:off x="2827811" y="4804160"/>
            <a:ext cx="356736" cy="54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오른쪽 화살표 23"/>
          <p:cNvSpPr/>
          <p:nvPr/>
        </p:nvSpPr>
        <p:spPr>
          <a:xfrm>
            <a:off x="6316372" y="4804160"/>
            <a:ext cx="356736" cy="54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9928" y="4075485"/>
            <a:ext cx="2295058" cy="1802564"/>
            <a:chOff x="186104" y="4075485"/>
            <a:chExt cx="2295058" cy="1802564"/>
          </a:xfrm>
        </p:grpSpPr>
        <p:sp>
          <p:nvSpPr>
            <p:cNvPr id="14" name="직사각형 5"/>
            <p:cNvSpPr/>
            <p:nvPr/>
          </p:nvSpPr>
          <p:spPr>
            <a:xfrm>
              <a:off x="186104" y="4111240"/>
              <a:ext cx="2295058" cy="176680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0326" y="4075485"/>
              <a:ext cx="1217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smtClean="0">
                  <a:latin typeface="맑은 고딕" panose="020B0503020000020004" pitchFamily="50" charset="-127"/>
                  <a:ea typeface="LG스마트체 Regular" panose="020B0600000101010101"/>
                </a:rPr>
                <a:t>분류 모델 생성</a:t>
              </a:r>
              <a:endParaRPr lang="en-US" altLang="ko-KR" sz="1200" b="1" dirty="0"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pic>
          <p:nvPicPr>
            <p:cNvPr id="2050" name="Picture 2" descr="https://static.wixstatic.com/media/3c6d20_d485f152a74b4df8b3d4b0bf4484196e~mv2.png/v1/fill/w_648,h_381,al_c,lg_1/3c6d20_d485f152a74b4df8b3d4b0bf4484196e~mv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27" y="4430437"/>
              <a:ext cx="2195790" cy="12910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3321663" y="4075485"/>
            <a:ext cx="2800258" cy="1802801"/>
            <a:chOff x="2975256" y="4075485"/>
            <a:chExt cx="2800258" cy="1802801"/>
          </a:xfrm>
        </p:grpSpPr>
        <p:sp>
          <p:nvSpPr>
            <p:cNvPr id="18" name="직사각형 5"/>
            <p:cNvSpPr/>
            <p:nvPr/>
          </p:nvSpPr>
          <p:spPr>
            <a:xfrm>
              <a:off x="2975256" y="4113586"/>
              <a:ext cx="2800258" cy="17647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2"/>
            <p:cNvSpPr/>
            <p:nvPr/>
          </p:nvSpPr>
          <p:spPr>
            <a:xfrm>
              <a:off x="3549442" y="4075485"/>
              <a:ext cx="1678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smtClean="0">
                  <a:latin typeface="맑은 고딕" panose="020B0503020000020004" pitchFamily="50" charset="-127"/>
                  <a:ea typeface="LG스마트체 Regular" panose="020B0600000101010101"/>
                </a:rPr>
                <a:t>후처리 알고리즘 개발</a:t>
              </a:r>
              <a:endParaRPr lang="en-US" altLang="ko-KR" sz="1200" b="1" dirty="0"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798" y="4478663"/>
              <a:ext cx="2514600" cy="12001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" name="그룹 1"/>
          <p:cNvGrpSpPr/>
          <p:nvPr/>
        </p:nvGrpSpPr>
        <p:grpSpPr>
          <a:xfrm>
            <a:off x="6810224" y="4075485"/>
            <a:ext cx="1712280" cy="1802801"/>
            <a:chOff x="6270540" y="4075485"/>
            <a:chExt cx="1712280" cy="1802801"/>
          </a:xfrm>
        </p:grpSpPr>
        <p:sp>
          <p:nvSpPr>
            <p:cNvPr id="29" name="직사각형 5"/>
            <p:cNvSpPr/>
            <p:nvPr/>
          </p:nvSpPr>
          <p:spPr>
            <a:xfrm>
              <a:off x="6270540" y="4113586"/>
              <a:ext cx="1712280" cy="17647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12"/>
            <p:cNvSpPr/>
            <p:nvPr/>
          </p:nvSpPr>
          <p:spPr>
            <a:xfrm>
              <a:off x="6428640" y="4075485"/>
              <a:ext cx="1425390" cy="333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smtClean="0">
                  <a:latin typeface="맑은 고딕" panose="020B0503020000020004" pitchFamily="50" charset="-127"/>
                  <a:ea typeface="LG스마트체 Regular" panose="020B0600000101010101"/>
                </a:rPr>
                <a:t>용접 결함 부 검출</a:t>
              </a:r>
              <a:endParaRPr lang="en-US" altLang="ko-KR" sz="1200" b="1" dirty="0"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pic>
          <p:nvPicPr>
            <p:cNvPr id="17" name="그림 16"/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02" t="17110" r="8130" b="58563"/>
            <a:stretch/>
          </p:blipFill>
          <p:spPr>
            <a:xfrm>
              <a:off x="6465194" y="4411262"/>
              <a:ext cx="1352282" cy="136183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755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2307" y="188356"/>
            <a:ext cx="522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Weakly Supervised Localization</a:t>
            </a:r>
            <a:endParaRPr lang="ko-KR" altLang="en-US" sz="1351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171" y="1303751"/>
            <a:ext cx="881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전통적인 </a:t>
            </a:r>
            <a:r>
              <a:rPr lang="en-US" altLang="ko-KR" sz="1600" dirty="0" smtClean="0">
                <a:latin typeface="+mn-ea"/>
              </a:rPr>
              <a:t>Localization </a:t>
            </a:r>
            <a:r>
              <a:rPr lang="ko-KR" altLang="en-US" sz="1600" dirty="0" smtClean="0">
                <a:latin typeface="+mn-ea"/>
              </a:rPr>
              <a:t>알고리즘 </a:t>
            </a:r>
            <a:r>
              <a:rPr lang="en-US" altLang="ko-KR" sz="1600" dirty="0" smtClean="0">
                <a:latin typeface="+mn-ea"/>
              </a:rPr>
              <a:t>vs Weakly supervised localization </a:t>
            </a:r>
            <a:r>
              <a:rPr lang="ko-KR" altLang="en-US" sz="1600" dirty="0" smtClean="0">
                <a:latin typeface="+mn-ea"/>
              </a:rPr>
              <a:t>알고리즘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200" y="2510814"/>
            <a:ext cx="2851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전통적인 </a:t>
            </a:r>
            <a:r>
              <a:rPr lang="en-US" altLang="ko-KR" sz="1600" b="1" dirty="0" smtClean="0">
                <a:latin typeface="+mn-ea"/>
              </a:rPr>
              <a:t>Localization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- Require </a:t>
            </a:r>
            <a:r>
              <a:rPr lang="en-US" altLang="ko-KR" sz="1600" b="1" dirty="0" smtClean="0">
                <a:solidFill>
                  <a:srgbClr val="000099"/>
                </a:solidFill>
                <a:latin typeface="+mn-ea"/>
              </a:rPr>
              <a:t>class </a:t>
            </a:r>
            <a:r>
              <a:rPr lang="en-US" altLang="ko-KR" sz="1600" b="1" dirty="0">
                <a:solidFill>
                  <a:srgbClr val="000099"/>
                </a:solidFill>
                <a:latin typeface="+mn-ea"/>
              </a:rPr>
              <a:t>label </a:t>
            </a:r>
            <a:r>
              <a:rPr lang="en-US" altLang="ko-KR" sz="1600" dirty="0">
                <a:latin typeface="+mn-ea"/>
              </a:rPr>
              <a:t>and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b="1" dirty="0" smtClean="0">
                <a:solidFill>
                  <a:srgbClr val="FF0000"/>
                </a:solidFill>
                <a:latin typeface="+mn-ea"/>
              </a:rPr>
              <a:t>Bounding Box annotation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64114" y="4397391"/>
            <a:ext cx="5558972" cy="1728508"/>
            <a:chOff x="3164114" y="1871035"/>
            <a:chExt cx="5558972" cy="172850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7544" y="1871035"/>
              <a:ext cx="5005599" cy="158182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164114" y="1871035"/>
              <a:ext cx="5558972" cy="1728508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164114" y="2110154"/>
            <a:ext cx="5558972" cy="2136462"/>
            <a:chOff x="3164114" y="3718136"/>
            <a:chExt cx="5558972" cy="236552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7544" y="3868911"/>
              <a:ext cx="5349576" cy="221475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164114" y="3718136"/>
              <a:ext cx="5558972" cy="236552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3199" y="4846147"/>
            <a:ext cx="2851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50" dirty="0" smtClean="0">
                <a:latin typeface="+mn-ea"/>
              </a:rPr>
              <a:t>Weakly supervised Localization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- Only require </a:t>
            </a:r>
            <a:r>
              <a:rPr lang="en-US" altLang="ko-KR" sz="1600" b="1" dirty="0" smtClean="0">
                <a:solidFill>
                  <a:srgbClr val="000099"/>
                </a:solidFill>
                <a:latin typeface="+mn-ea"/>
              </a:rPr>
              <a:t>class label</a:t>
            </a:r>
            <a:endParaRPr lang="en-US" altLang="ko-KR" sz="1600" b="1" dirty="0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6191" y="966129"/>
            <a:ext cx="2523991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기존 방법과의 차별성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4237" y="1781710"/>
            <a:ext cx="555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그림 출처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: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S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tanford cs231n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강의자료 참조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8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8612" y="1303751"/>
            <a:ext cx="881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Classification model + Post-processing model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Classification 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6191" y="966129"/>
            <a:ext cx="1329729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구  조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2130"/>
          <a:stretch/>
        </p:blipFill>
        <p:spPr>
          <a:xfrm>
            <a:off x="323850" y="2088111"/>
            <a:ext cx="8496300" cy="18785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4556" y="3971109"/>
            <a:ext cx="1931260" cy="138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err="1" smtClean="0">
                <a:latin typeface="+mn-ea"/>
              </a:rPr>
              <a:t>Vgg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 smtClean="0">
                <a:latin typeface="+mn-ea"/>
              </a:rPr>
              <a:t>Resnet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 smtClean="0">
                <a:latin typeface="+mn-ea"/>
              </a:rPr>
              <a:t>Googlenet</a:t>
            </a:r>
            <a:r>
              <a:rPr lang="en-US" altLang="ko-KR" b="1" dirty="0" smtClean="0">
                <a:latin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+mn-ea"/>
              </a:rPr>
              <a:t>….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307" y="188356"/>
            <a:ext cx="522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Weakly Supervised Localization</a:t>
            </a:r>
            <a:endParaRPr lang="ko-KR" altLang="en-US" sz="1351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19730" y="3863662"/>
            <a:ext cx="3490174" cy="37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7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8612" y="1303751"/>
            <a:ext cx="881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Classification model + Post-processing model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Post-processing 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6191" y="966129"/>
            <a:ext cx="1956746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구  조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계속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088111"/>
            <a:ext cx="8496300" cy="3924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6191" y="2134748"/>
            <a:ext cx="4778323" cy="19278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2307" y="188356"/>
            <a:ext cx="522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Weakly Supervised Localization</a:t>
            </a:r>
            <a:endParaRPr lang="ko-KR" altLang="en-US" sz="1351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739" y="5796339"/>
            <a:ext cx="136692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Human face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4793" y="5796339"/>
            <a:ext cx="136692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Dog face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90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8612" y="1303751"/>
            <a:ext cx="881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Classification model + Post-processing model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Post-processing 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6191" y="966129"/>
            <a:ext cx="1956746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구  조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계속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307" y="188356"/>
            <a:ext cx="522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Weakly Supervised Localization</a:t>
            </a:r>
            <a:endParaRPr lang="ko-KR" altLang="en-US" sz="1351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827" y="4113813"/>
            <a:ext cx="173615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latin typeface="+mn-ea"/>
              </a:rPr>
              <a:t>① Raw CAM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14" name="그림 13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t="10101" r="17924" b="3919"/>
          <a:stretch/>
        </p:blipFill>
        <p:spPr>
          <a:xfrm>
            <a:off x="2064770" y="2487572"/>
            <a:ext cx="1520440" cy="1520440"/>
          </a:xfrm>
          <a:prstGeom prst="rect">
            <a:avLst/>
          </a:prstGeom>
        </p:spPr>
      </p:pic>
      <p:pic>
        <p:nvPicPr>
          <p:cNvPr id="15" name="그림 14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4" t="8779" r="17456" b="4912"/>
          <a:stretch/>
        </p:blipFill>
        <p:spPr>
          <a:xfrm>
            <a:off x="3800928" y="2492628"/>
            <a:ext cx="1520440" cy="1520440"/>
          </a:xfrm>
          <a:prstGeom prst="rect">
            <a:avLst/>
          </a:prstGeom>
        </p:spPr>
      </p:pic>
      <p:pic>
        <p:nvPicPr>
          <p:cNvPr id="16" name="그림 15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8" t="9414" r="17474" b="4277"/>
          <a:stretch/>
        </p:blipFill>
        <p:spPr>
          <a:xfrm>
            <a:off x="328612" y="2487572"/>
            <a:ext cx="1520440" cy="1520440"/>
          </a:xfrm>
          <a:prstGeom prst="rect">
            <a:avLst/>
          </a:prstGeom>
        </p:spPr>
      </p:pic>
      <p:pic>
        <p:nvPicPr>
          <p:cNvPr id="17" name="그림 16"/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17110" r="51160" b="55800"/>
          <a:stretch/>
        </p:blipFill>
        <p:spPr>
          <a:xfrm>
            <a:off x="7353986" y="2473057"/>
            <a:ext cx="1648345" cy="1648345"/>
          </a:xfrm>
          <a:prstGeom prst="rect">
            <a:avLst/>
          </a:prstGeom>
        </p:spPr>
      </p:pic>
      <p:pic>
        <p:nvPicPr>
          <p:cNvPr id="18" name="그림 17"/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4" t="17110" r="8131" b="55800"/>
          <a:stretch/>
        </p:blipFill>
        <p:spPr>
          <a:xfrm>
            <a:off x="5542673" y="2472370"/>
            <a:ext cx="1636086" cy="16360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54001" y="4113813"/>
            <a:ext cx="173615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latin typeface="+mn-ea"/>
              </a:rPr>
              <a:t>② Thresholding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factor : </a:t>
            </a:r>
            <a:r>
              <a:rPr lang="el-GR" altLang="ko-KR" sz="1600" dirty="0" smtClean="0">
                <a:latin typeface="+mn-ea"/>
              </a:rPr>
              <a:t>α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09102" y="4113813"/>
            <a:ext cx="173615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latin typeface="+mn-ea"/>
              </a:rPr>
              <a:t>③ Closing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- 3X3 filter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4608" y="4113813"/>
            <a:ext cx="173615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latin typeface="+mn-ea"/>
              </a:rPr>
              <a:t>④ Find biggest </a:t>
            </a:r>
          </a:p>
          <a:p>
            <a:pPr>
              <a:lnSpc>
                <a:spcPct val="1200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</a:t>
            </a:r>
            <a:r>
              <a:rPr lang="en-US" altLang="ko-KR" sz="1600" b="1" dirty="0" err="1" smtClean="0">
                <a:latin typeface="+mn-ea"/>
              </a:rPr>
              <a:t>BBox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5809" y="4113813"/>
            <a:ext cx="173615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latin typeface="+mn-ea"/>
              </a:rPr>
              <a:t>⑤ Output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37364" y="4890111"/>
            <a:ext cx="247852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If pixel &lt; </a:t>
            </a:r>
            <a:r>
              <a:rPr lang="el-GR" altLang="ko-KR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α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*</a:t>
            </a:r>
            <a:r>
              <a:rPr lang="el-GR" altLang="ko-KR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max(pixels)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 pixel &lt;- 0</a:t>
            </a:r>
          </a:p>
        </p:txBody>
      </p:sp>
      <p:sp>
        <p:nvSpPr>
          <p:cNvPr id="25" name="오른쪽 화살표 23"/>
          <p:cNvSpPr/>
          <p:nvPr/>
        </p:nvSpPr>
        <p:spPr>
          <a:xfrm>
            <a:off x="1844670" y="2945291"/>
            <a:ext cx="207400" cy="54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오른쪽 화살표 23"/>
          <p:cNvSpPr/>
          <p:nvPr/>
        </p:nvSpPr>
        <p:spPr>
          <a:xfrm>
            <a:off x="3593395" y="2945291"/>
            <a:ext cx="207400" cy="54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오른쪽 화살표 23"/>
          <p:cNvSpPr/>
          <p:nvPr/>
        </p:nvSpPr>
        <p:spPr>
          <a:xfrm>
            <a:off x="5326699" y="2945291"/>
            <a:ext cx="207400" cy="54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오른쪽 화살표 23"/>
          <p:cNvSpPr/>
          <p:nvPr/>
        </p:nvSpPr>
        <p:spPr>
          <a:xfrm>
            <a:off x="7167729" y="2945291"/>
            <a:ext cx="207400" cy="5435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2307" y="188356"/>
            <a:ext cx="498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실험</a:t>
            </a:r>
            <a:endParaRPr lang="ko-KR" altLang="en-US" sz="1351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612" y="1300613"/>
            <a:ext cx="8815388" cy="242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변속기 용접 부 영상 데이터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영상 정보</a:t>
            </a:r>
            <a:r>
              <a:rPr lang="en-US" altLang="ko-KR" sz="1600" dirty="0" smtClean="0">
                <a:latin typeface="+mn-ea"/>
              </a:rPr>
              <a:t> : 200 X 200 X 3, </a:t>
            </a:r>
            <a:r>
              <a:rPr lang="en-US" altLang="ko-KR" sz="1600" dirty="0" smtClean="0">
                <a:latin typeface="+mn-ea"/>
              </a:rPr>
              <a:t>RGB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부류 정보 </a:t>
            </a:r>
            <a:r>
              <a:rPr lang="en-US" altLang="ko-KR" sz="1600" dirty="0" smtClean="0">
                <a:latin typeface="+mn-ea"/>
              </a:rPr>
              <a:t>: ‘OK’, ‘NG’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en-US" altLang="ko-KR" sz="1600" dirty="0" smtClean="0">
                <a:latin typeface="+mj-ea"/>
                <a:ea typeface="+mj-ea"/>
              </a:rPr>
              <a:t>OK’ : </a:t>
            </a:r>
            <a:r>
              <a:rPr lang="ko-KR" altLang="en-US" sz="1600" dirty="0" smtClean="0">
                <a:latin typeface="+mj-ea"/>
                <a:ea typeface="+mj-ea"/>
              </a:rPr>
              <a:t>용접 상태가 양호하여 결함이 없음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- ‘NG’ : </a:t>
            </a:r>
            <a:r>
              <a:rPr lang="ko-KR" altLang="en-US" sz="1600" dirty="0" err="1" smtClean="0">
                <a:latin typeface="+mj-ea"/>
                <a:ea typeface="+mj-ea"/>
              </a:rPr>
              <a:t>크레이터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어긋남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이물질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미용접 등의 발생으로 인해 결함이 </a:t>
            </a:r>
            <a:r>
              <a:rPr lang="ko-KR" altLang="en-US" sz="1600" dirty="0" smtClean="0">
                <a:latin typeface="+mj-ea"/>
                <a:ea typeface="+mj-ea"/>
              </a:rPr>
              <a:t>존재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- </a:t>
            </a:r>
            <a:r>
              <a:rPr lang="ko-KR" altLang="en-US" sz="1600" dirty="0" smtClean="0">
                <a:latin typeface="+mj-ea"/>
                <a:ea typeface="+mj-ea"/>
              </a:rPr>
              <a:t>샘플 갯수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</a:t>
            </a:r>
            <a:r>
              <a:rPr lang="en-US" altLang="ko-KR" sz="1600" dirty="0" smtClean="0">
                <a:latin typeface="맑은 고딕"/>
                <a:ea typeface="맑은 고딕"/>
              </a:rPr>
              <a:t>〮 Train : </a:t>
            </a:r>
            <a:r>
              <a:rPr lang="en-US" altLang="ko-KR" sz="1600" dirty="0" smtClean="0">
                <a:latin typeface="+mj-ea"/>
                <a:ea typeface="+mj-ea"/>
              </a:rPr>
              <a:t>OK 3268</a:t>
            </a:r>
            <a:r>
              <a:rPr lang="ko-KR" altLang="en-US" sz="1600" dirty="0" smtClean="0">
                <a:latin typeface="+mj-ea"/>
                <a:ea typeface="+mj-ea"/>
              </a:rPr>
              <a:t>장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/ </a:t>
            </a:r>
            <a:r>
              <a:rPr lang="en-US" altLang="ko-KR" sz="1600" dirty="0" smtClean="0">
                <a:latin typeface="+mj-ea"/>
                <a:ea typeface="+mj-ea"/>
              </a:rPr>
              <a:t>NG 820</a:t>
            </a:r>
            <a:r>
              <a:rPr lang="ko-KR" altLang="en-US" sz="1600" dirty="0" smtClean="0">
                <a:latin typeface="+mj-ea"/>
                <a:ea typeface="+mj-ea"/>
              </a:rPr>
              <a:t>장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j-ea"/>
              </a:rPr>
              <a:t>    </a:t>
            </a:r>
            <a:r>
              <a:rPr lang="en-US" altLang="ko-KR" sz="1600" dirty="0">
                <a:latin typeface="맑은 고딕"/>
              </a:rPr>
              <a:t>〮 </a:t>
            </a:r>
            <a:r>
              <a:rPr lang="en-US" altLang="ko-KR" sz="1600" dirty="0" smtClean="0">
                <a:latin typeface="+mj-ea"/>
                <a:ea typeface="+mj-ea"/>
              </a:rPr>
              <a:t>Validation : OK 906</a:t>
            </a:r>
            <a:r>
              <a:rPr lang="ko-KR" altLang="en-US" sz="1600" dirty="0" smtClean="0">
                <a:latin typeface="+mj-ea"/>
                <a:ea typeface="+mj-ea"/>
              </a:rPr>
              <a:t>장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/ NG </a:t>
            </a:r>
            <a:r>
              <a:rPr lang="en-US" altLang="ko-KR" sz="1600" dirty="0" smtClean="0">
                <a:latin typeface="+mj-ea"/>
                <a:ea typeface="+mj-ea"/>
              </a:rPr>
              <a:t>232</a:t>
            </a:r>
            <a:r>
              <a:rPr lang="ko-KR" altLang="en-US" sz="1600" dirty="0" smtClean="0">
                <a:latin typeface="+mj-ea"/>
                <a:ea typeface="+mj-ea"/>
              </a:rPr>
              <a:t>장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6191" y="966129"/>
            <a:ext cx="1435336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데이터셋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3921" y="4017013"/>
            <a:ext cx="8347889" cy="2061266"/>
            <a:chOff x="380586" y="3268153"/>
            <a:chExt cx="8531594" cy="1764407"/>
          </a:xfrm>
        </p:grpSpPr>
        <p:pic>
          <p:nvPicPr>
            <p:cNvPr id="2" name="그림 1"/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54" y="3704365"/>
              <a:ext cx="1683198" cy="1122132"/>
            </a:xfrm>
            <a:prstGeom prst="rect">
              <a:avLst/>
            </a:prstGeom>
          </p:spPr>
        </p:pic>
        <p:pic>
          <p:nvPicPr>
            <p:cNvPr id="4" name="그림 3"/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071" y="3704365"/>
              <a:ext cx="1683198" cy="1122132"/>
            </a:xfrm>
            <a:prstGeom prst="rect">
              <a:avLst/>
            </a:prstGeom>
          </p:spPr>
        </p:pic>
        <p:pic>
          <p:nvPicPr>
            <p:cNvPr id="6" name="그림 5"/>
            <p:cNvPicPr preferRelativeResize="0"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94" y="3704365"/>
              <a:ext cx="1683198" cy="1122132"/>
            </a:xfrm>
            <a:prstGeom prst="rect">
              <a:avLst/>
            </a:prstGeom>
          </p:spPr>
        </p:pic>
        <p:pic>
          <p:nvPicPr>
            <p:cNvPr id="9" name="그림 8"/>
            <p:cNvPicPr preferRelativeResize="0"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917" y="3704365"/>
              <a:ext cx="1683198" cy="112213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897746" y="3448458"/>
              <a:ext cx="6014434" cy="15841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0586" y="3448458"/>
              <a:ext cx="2105037" cy="15841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2427" y="3268153"/>
              <a:ext cx="618186" cy="371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0099"/>
                  </a:solidFill>
                  <a:latin typeface="+mj-ea"/>
                  <a:ea typeface="+mj-ea"/>
                </a:rPr>
                <a:t>OK</a:t>
              </a:r>
              <a:endParaRPr lang="ko-KR" altLang="en-US" sz="2000" b="1" dirty="0">
                <a:solidFill>
                  <a:srgbClr val="000099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8071" y="3268153"/>
              <a:ext cx="681791" cy="3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NG</a:t>
              </a:r>
              <a:endParaRPr lang="ko-KR" altLang="en-US" sz="2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8612" y="3696920"/>
            <a:ext cx="881538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데이터 예제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69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2307" y="188356"/>
            <a:ext cx="498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실험</a:t>
            </a:r>
            <a:endParaRPr lang="ko-KR" altLang="en-US" sz="1351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612" y="1303751"/>
            <a:ext cx="8969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Vggnet16 – GAP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마지막 </a:t>
            </a:r>
            <a:r>
              <a:rPr lang="en-US" altLang="ko-KR" sz="1600" dirty="0" smtClean="0">
                <a:latin typeface="+mn-ea"/>
              </a:rPr>
              <a:t>convolution layer</a:t>
            </a:r>
            <a:r>
              <a:rPr lang="ko-KR" altLang="en-US" sz="1600" dirty="0" smtClean="0">
                <a:latin typeface="+mn-ea"/>
              </a:rPr>
              <a:t>의 출력 </a:t>
            </a:r>
            <a:r>
              <a:rPr lang="ko-KR" altLang="en-US" sz="1600" dirty="0" err="1" smtClean="0">
                <a:latin typeface="+mn-ea"/>
              </a:rPr>
              <a:t>맵에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1 GAP layer + 1 </a:t>
            </a:r>
            <a:r>
              <a:rPr lang="en-US" altLang="ko-KR" sz="1600" dirty="0">
                <a:latin typeface="+mn-ea"/>
              </a:rPr>
              <a:t>fully-connected </a:t>
            </a:r>
            <a:r>
              <a:rPr lang="en-US" altLang="ko-KR" sz="1600" dirty="0" smtClean="0">
                <a:latin typeface="+mn-ea"/>
              </a:rPr>
              <a:t>layer </a:t>
            </a:r>
            <a:r>
              <a:rPr lang="ko-KR" altLang="en-US" sz="1600" dirty="0" smtClean="0">
                <a:latin typeface="+mn-ea"/>
              </a:rPr>
              <a:t>부착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en-US" altLang="ko-KR" sz="1600" dirty="0" err="1" smtClean="0">
                <a:latin typeface="+mn-ea"/>
              </a:rPr>
              <a:t>Imagenet</a:t>
            </a:r>
            <a:r>
              <a:rPr lang="ko-KR" altLang="en-US" sz="1600" dirty="0" smtClean="0">
                <a:latin typeface="+mn-ea"/>
              </a:rPr>
              <a:t>에 </a:t>
            </a:r>
            <a:r>
              <a:rPr lang="en-US" altLang="ko-KR" sz="1600" dirty="0" err="1" smtClean="0">
                <a:latin typeface="+mn-ea"/>
              </a:rPr>
              <a:t>pretrained</a:t>
            </a:r>
            <a:r>
              <a:rPr lang="ko-KR" altLang="en-US" sz="1600" dirty="0" smtClean="0">
                <a:latin typeface="+mn-ea"/>
              </a:rPr>
              <a:t>된 모델 사용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- 10 epochs, 32 batch size, Adam optimizer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learning rate : </a:t>
            </a:r>
            <a:r>
              <a:rPr lang="ko-KR" altLang="en-US" sz="1600" dirty="0">
                <a:latin typeface="+mn-ea"/>
              </a:rPr>
              <a:t>초기값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smtClean="0">
                <a:latin typeface="+mn-ea"/>
              </a:rPr>
              <a:t>0.01 / Exponential decay per epoch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6190" y="966129"/>
            <a:ext cx="1718671" cy="33762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+mn-ea"/>
              </a:rPr>
              <a:t>딥</a:t>
            </a:r>
            <a:r>
              <a:rPr lang="ko-KR" altLang="en-US" b="1" dirty="0" smtClean="0">
                <a:latin typeface="+mn-ea"/>
              </a:rPr>
              <a:t> 러닝 모델</a:t>
            </a:r>
            <a:endParaRPr lang="ko-KR" altLang="en-US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612" y="3454523"/>
            <a:ext cx="8815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n-ea"/>
              </a:rPr>
              <a:t>Resnet50 – GAP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기존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GAP layer</a:t>
            </a:r>
            <a:r>
              <a:rPr lang="ko-KR" altLang="en-US" sz="1600" dirty="0" smtClean="0">
                <a:latin typeface="+mn-ea"/>
              </a:rPr>
              <a:t>에 </a:t>
            </a:r>
            <a:r>
              <a:rPr lang="en-US" altLang="ko-KR" sz="1600" dirty="0" smtClean="0">
                <a:latin typeface="+mn-ea"/>
              </a:rPr>
              <a:t>1 fully-connected layer </a:t>
            </a:r>
            <a:r>
              <a:rPr lang="ko-KR" altLang="en-US" sz="1600" dirty="0" smtClean="0">
                <a:latin typeface="+mn-ea"/>
              </a:rPr>
              <a:t>부착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- </a:t>
            </a:r>
            <a:r>
              <a:rPr lang="en-US" altLang="ko-KR" sz="1600" dirty="0" err="1" smtClean="0">
                <a:latin typeface="+mn-ea"/>
              </a:rPr>
              <a:t>Imagenet</a:t>
            </a:r>
            <a:r>
              <a:rPr lang="ko-KR" altLang="en-US" sz="1600" dirty="0" smtClean="0">
                <a:latin typeface="+mn-ea"/>
              </a:rPr>
              <a:t>에 </a:t>
            </a:r>
            <a:r>
              <a:rPr lang="en-US" altLang="ko-KR" sz="1600" dirty="0" err="1" smtClean="0">
                <a:latin typeface="+mn-ea"/>
              </a:rPr>
              <a:t>pretrained</a:t>
            </a:r>
            <a:r>
              <a:rPr lang="ko-KR" altLang="en-US" sz="1600" dirty="0" smtClean="0">
                <a:latin typeface="+mn-ea"/>
              </a:rPr>
              <a:t>된 모델 사용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- 10 epochs, 32 batch size, Adam optimizer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learning rate : </a:t>
            </a:r>
            <a:r>
              <a:rPr lang="ko-KR" altLang="en-US" sz="1600" dirty="0">
                <a:latin typeface="+mn-ea"/>
              </a:rPr>
              <a:t>초기값 </a:t>
            </a:r>
            <a:r>
              <a:rPr lang="en-US" altLang="ko-KR" sz="1600" dirty="0">
                <a:latin typeface="+mn-ea"/>
              </a:rPr>
              <a:t>: 0.001 </a:t>
            </a:r>
            <a:r>
              <a:rPr lang="en-US" altLang="ko-KR" sz="1600" dirty="0" smtClean="0">
                <a:latin typeface="+mn-ea"/>
              </a:rPr>
              <a:t>/ Exponential decay per epoch</a:t>
            </a:r>
          </a:p>
        </p:txBody>
      </p:sp>
    </p:spTree>
    <p:extLst>
      <p:ext uri="{BB962C8B-B14F-4D97-AF65-F5344CB8AC3E}">
        <p14:creationId xmlns:p14="http://schemas.microsoft.com/office/powerpoint/2010/main" val="40320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</TotalTime>
  <Words>623</Words>
  <Application>Microsoft Office PowerPoint</Application>
  <PresentationFormat>On-screen Show (4:3)</PresentationFormat>
  <Paragraphs>139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학습을 이용한 레인지 데이터의 자세 인식에 대한 연구</dc:title>
  <dc:creator>hj</dc:creator>
  <cp:lastModifiedBy>intern</cp:lastModifiedBy>
  <cp:revision>192</cp:revision>
  <cp:lastPrinted>2018-06-07T00:48:14Z</cp:lastPrinted>
  <dcterms:created xsi:type="dcterms:W3CDTF">2016-06-07T01:49:16Z</dcterms:created>
  <dcterms:modified xsi:type="dcterms:W3CDTF">2018-06-21T01:30:27Z</dcterms:modified>
</cp:coreProperties>
</file>