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72" r:id="rId3"/>
    <p:sldId id="258" r:id="rId4"/>
    <p:sldId id="261" r:id="rId5"/>
    <p:sldId id="262" r:id="rId6"/>
    <p:sldId id="263" r:id="rId7"/>
    <p:sldId id="264" r:id="rId8"/>
    <p:sldId id="273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6F446-5DDE-4DCB-81A8-AB15054A3828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0EF05-7C8B-4A2C-A469-964747F22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35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CDD5-213E-41B8-BA83-CE3C7E601AF0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AC3E-BBD0-4BF5-9580-ACB39D361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08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CDD5-213E-41B8-BA83-CE3C7E601AF0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AC3E-BBD0-4BF5-9580-ACB39D361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17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CDD5-213E-41B8-BA83-CE3C7E601AF0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AC3E-BBD0-4BF5-9580-ACB39D361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593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326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4">
          <p15:clr>
            <a:srgbClr val="FBAE40"/>
          </p15:clr>
        </p15:guide>
        <p15:guide id="2" pos="323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CDD5-213E-41B8-BA83-CE3C7E601AF0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AC3E-BBD0-4BF5-9580-ACB39D361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84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CDD5-213E-41B8-BA83-CE3C7E601AF0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AC3E-BBD0-4BF5-9580-ACB39D361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95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CDD5-213E-41B8-BA83-CE3C7E601AF0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AC3E-BBD0-4BF5-9580-ACB39D361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36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CDD5-213E-41B8-BA83-CE3C7E601AF0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AC3E-BBD0-4BF5-9580-ACB39D361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76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CDD5-213E-41B8-BA83-CE3C7E601AF0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AC3E-BBD0-4BF5-9580-ACB39D361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30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CDD5-213E-41B8-BA83-CE3C7E601AF0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AC3E-BBD0-4BF5-9580-ACB39D361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3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CDD5-213E-41B8-BA83-CE3C7E601AF0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AC3E-BBD0-4BF5-9580-ACB39D361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32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4CDD5-213E-41B8-BA83-CE3C7E601AF0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6AC3E-BBD0-4BF5-9580-ACB39D361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2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4CDD5-213E-41B8-BA83-CE3C7E601AF0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6AC3E-BBD0-4BF5-9580-ACB39D361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6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9743" y="3102592"/>
            <a:ext cx="5016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Chat gpt4 API</a:t>
            </a:r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를 활용한 </a:t>
            </a: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Face</a:t>
            </a:r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인식 및 이미지추론 시스템개발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DBAB167-EBEB-46DB-057C-4F0479DF2A85}"/>
              </a:ext>
            </a:extLst>
          </p:cNvPr>
          <p:cNvCxnSpPr/>
          <p:nvPr/>
        </p:nvCxnSpPr>
        <p:spPr>
          <a:xfrm>
            <a:off x="1719743" y="2994870"/>
            <a:ext cx="81037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2"/>
          <p:cNvSpPr txBox="1">
            <a:spLocks/>
          </p:cNvSpPr>
          <p:nvPr/>
        </p:nvSpPr>
        <p:spPr>
          <a:xfrm>
            <a:off x="1719743" y="2021748"/>
            <a:ext cx="6535024" cy="8269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4800" b="1" dirty="0">
                <a:latin typeface="+mj-ea"/>
              </a:rPr>
              <a:t>미니 프로젝트 </a:t>
            </a:r>
            <a:r>
              <a:rPr lang="en-US" altLang="ko-KR" sz="4800" b="1" dirty="0">
                <a:latin typeface="+mj-ea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6438" y="4666697"/>
            <a:ext cx="5016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accent3">
                    <a:lumMod val="50000"/>
                  </a:schemeClr>
                </a:solidFill>
                <a:latin typeface="+mn-ea"/>
              </a:rPr>
              <a:t>훈련생명</a:t>
            </a:r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장현준</a:t>
            </a:r>
            <a:endParaRPr lang="en-US" altLang="ko-KR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r>
              <a:rPr lang="ko-KR" altLang="en-US" b="1" dirty="0" err="1">
                <a:solidFill>
                  <a:schemeClr val="accent3">
                    <a:lumMod val="50000"/>
                  </a:schemeClr>
                </a:solidFill>
                <a:latin typeface="+mn-ea"/>
              </a:rPr>
              <a:t>제출일자</a:t>
            </a:r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: 2024</a:t>
            </a:r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년  </a:t>
            </a: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11</a:t>
            </a:r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월  </a:t>
            </a:r>
            <a:r>
              <a:rPr lang="en-US" altLang="ko-KR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16</a:t>
            </a:r>
            <a:r>
              <a:rPr lang="ko-KR" altLang="en-US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203910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2"/>
          <p:cNvGraphicFramePr/>
          <p:nvPr>
            <p:extLst>
              <p:ext uri="{D42A27DB-BD31-4B8C-83A1-F6EECF244321}">
                <p14:modId xmlns:p14="http://schemas.microsoft.com/office/powerpoint/2010/main" val="3129006548"/>
              </p:ext>
            </p:extLst>
          </p:nvPr>
        </p:nvGraphicFramePr>
        <p:xfrm>
          <a:off x="578841" y="595618"/>
          <a:ext cx="10989575" cy="56038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2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3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72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9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과제명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chemeClr val="dk1"/>
                          </a:solidFill>
                        </a:rPr>
                        <a:t>미니 프로젝트 </a:t>
                      </a:r>
                      <a:r>
                        <a:rPr lang="en-US" altLang="ko-KR" sz="10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 dirty="0">
                          <a:solidFill>
                            <a:schemeClr val="dk1"/>
                          </a:solidFill>
                        </a:rPr>
                        <a:t>부서명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dk1"/>
                          </a:solidFill>
                        </a:rPr>
                        <a:t>RPA 부서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현업담당자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dk1"/>
                          </a:solidFill>
                        </a:rPr>
                        <a:t>신승환 과장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개발 기간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/>
                        <a:t>14</a:t>
                      </a:r>
                      <a:r>
                        <a:rPr lang="ko-KR" sz="1000" dirty="0"/>
                        <a:t>일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사용시스템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 dirty="0" err="1">
                          <a:solidFill>
                            <a:schemeClr val="dk1"/>
                          </a:solidFill>
                        </a:rPr>
                        <a:t>Chrome</a:t>
                      </a:r>
                      <a:r>
                        <a:rPr lang="ko-KR" sz="1000" b="0" u="none" strike="noStrike" cap="none" dirty="0">
                          <a:solidFill>
                            <a:schemeClr val="dk1"/>
                          </a:solidFill>
                        </a:rPr>
                        <a:t>, Excel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개발담당자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u="none" strike="noStrike" cap="none" dirty="0">
                          <a:solidFill>
                            <a:schemeClr val="dk1"/>
                          </a:solidFill>
                        </a:rPr>
                        <a:t>장현준</a:t>
                      </a:r>
                      <a:endParaRPr sz="10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>
                          <a:solidFill>
                            <a:schemeClr val="dk1"/>
                          </a:solidFill>
                        </a:rPr>
                        <a:t>업무 요약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/>
                        <a:t>Chat gpt4 API</a:t>
                      </a:r>
                      <a:r>
                        <a:rPr lang="ko-KR" altLang="en-US" sz="1000" dirty="0"/>
                        <a:t>를 활용한 </a:t>
                      </a:r>
                      <a:r>
                        <a:rPr lang="en-US" altLang="ko-KR" sz="1000" dirty="0"/>
                        <a:t>Face</a:t>
                      </a:r>
                      <a:r>
                        <a:rPr lang="ko-KR" altLang="en-US" sz="1000" dirty="0"/>
                        <a:t>인식 및 이미지추론 시스템개발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25"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 dirty="0">
                          <a:solidFill>
                            <a:schemeClr val="dk1"/>
                          </a:solidFill>
                        </a:rPr>
                        <a:t>설계 순서도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725">
                <a:tc rowSpan="2"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0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u="none" strike="noStrike" cap="none" dirty="0"/>
                        <a:t>비고 및 특이사항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0375">
                <a:tc gridSpan="5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2860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lang="ko-KR" altLang="en-US" sz="900" u="none" strike="noStrike" cap="none" dirty="0"/>
                    </a:p>
                    <a:p>
                      <a:pPr marL="2286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endParaRPr lang="ko-KR" altLang="en-US" sz="9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 txBox="1"/>
          <p:nvPr/>
        </p:nvSpPr>
        <p:spPr>
          <a:xfrm>
            <a:off x="587230" y="-1450"/>
            <a:ext cx="4692468" cy="462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6" b="1">
                <a:solidFill>
                  <a:srgbClr val="525252"/>
                </a:solidFill>
                <a:latin typeface="Malgun Gothic"/>
                <a:ea typeface="Malgun Gothic"/>
                <a:cs typeface="Malgun Gothic"/>
                <a:sym typeface="Malgun Gothic"/>
              </a:rPr>
              <a:t>PDD – 순서도</a:t>
            </a: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1780662" y="2874482"/>
            <a:ext cx="385894" cy="35233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</a:t>
            </a:r>
            <a:endParaRPr sz="20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1776232" y="4778975"/>
            <a:ext cx="387300" cy="3369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endParaRPr dirty="0"/>
          </a:p>
        </p:txBody>
      </p:sp>
      <p:cxnSp>
        <p:nvCxnSpPr>
          <p:cNvPr id="103" name="Google Shape;103;p2"/>
          <p:cNvCxnSpPr>
            <a:stCxn id="101" idx="6"/>
            <a:endCxn id="104" idx="1"/>
          </p:cNvCxnSpPr>
          <p:nvPr/>
        </p:nvCxnSpPr>
        <p:spPr>
          <a:xfrm>
            <a:off x="2166556" y="3050651"/>
            <a:ext cx="277991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aphicFrame>
        <p:nvGraphicFramePr>
          <p:cNvPr id="104" name="Google Shape;104;p2"/>
          <p:cNvGraphicFramePr/>
          <p:nvPr>
            <p:extLst>
              <p:ext uri="{D42A27DB-BD31-4B8C-83A1-F6EECF244321}">
                <p14:modId xmlns:p14="http://schemas.microsoft.com/office/powerpoint/2010/main" val="1362941548"/>
              </p:ext>
            </p:extLst>
          </p:nvPr>
        </p:nvGraphicFramePr>
        <p:xfrm>
          <a:off x="2444547" y="2511239"/>
          <a:ext cx="1303800" cy="107882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0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u="none" strike="noStrike" cap="none" dirty="0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ko-KR" altLang="en-US" sz="800" u="none" strike="noStrike" cap="none" dirty="0">
                          <a:solidFill>
                            <a:schemeClr val="dk1"/>
                          </a:solidFill>
                        </a:rPr>
                        <a:t>파일생성</a:t>
                      </a:r>
                      <a:endParaRPr sz="8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sz="800" dirty="0"/>
                        <a:t>프로젝트 템플릿</a:t>
                      </a:r>
                      <a:r>
                        <a:rPr lang="en-US" altLang="ko-KR" sz="800" dirty="0"/>
                        <a:t>, Input,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Output</a:t>
                      </a:r>
                      <a:r>
                        <a:rPr lang="ko-KR" altLang="en-US" sz="800" dirty="0"/>
                        <a:t>을 담을 파일을 생성</a:t>
                      </a:r>
                      <a:endParaRPr sz="8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5" name="Google Shape;105;p2"/>
          <p:cNvGraphicFramePr/>
          <p:nvPr>
            <p:extLst>
              <p:ext uri="{D42A27DB-BD31-4B8C-83A1-F6EECF244321}">
                <p14:modId xmlns:p14="http://schemas.microsoft.com/office/powerpoint/2010/main" val="2328403031"/>
              </p:ext>
            </p:extLst>
          </p:nvPr>
        </p:nvGraphicFramePr>
        <p:xfrm>
          <a:off x="4370302" y="2511626"/>
          <a:ext cx="1261100" cy="10392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6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4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solidFill>
                            <a:schemeClr val="dk1"/>
                          </a:solidFill>
                        </a:rPr>
                        <a:t>2.</a:t>
                      </a:r>
                      <a:r>
                        <a:rPr lang="en-US" altLang="ko-KR" sz="8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800" u="none" strike="noStrike" cap="none" dirty="0">
                          <a:solidFill>
                            <a:schemeClr val="dk1"/>
                          </a:solidFill>
                        </a:rPr>
                        <a:t>이미지 분석 요청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/>
                        <a:t>GPT</a:t>
                      </a:r>
                      <a:r>
                        <a:rPr lang="ko-KR" altLang="en-US" sz="800" dirty="0"/>
                        <a:t>에게 이미지에 대한 분석요청 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dk1"/>
                          </a:solidFill>
                        </a:rPr>
                        <a:t>Chrome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6" name="Google Shape;106;p2"/>
          <p:cNvCxnSpPr>
            <a:cxnSpLocks/>
          </p:cNvCxnSpPr>
          <p:nvPr/>
        </p:nvCxnSpPr>
        <p:spPr>
          <a:xfrm flipV="1">
            <a:off x="3748347" y="3050651"/>
            <a:ext cx="621955" cy="1938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aphicFrame>
        <p:nvGraphicFramePr>
          <p:cNvPr id="107" name="Google Shape;107;p2"/>
          <p:cNvGraphicFramePr/>
          <p:nvPr>
            <p:extLst>
              <p:ext uri="{D42A27DB-BD31-4B8C-83A1-F6EECF244321}">
                <p14:modId xmlns:p14="http://schemas.microsoft.com/office/powerpoint/2010/main" val="893469028"/>
              </p:ext>
            </p:extLst>
          </p:nvPr>
        </p:nvGraphicFramePr>
        <p:xfrm>
          <a:off x="6297680" y="2511239"/>
          <a:ext cx="1706309" cy="10392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06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solidFill>
                            <a:schemeClr val="dk1"/>
                          </a:solidFill>
                        </a:rPr>
                        <a:t>3. </a:t>
                      </a:r>
                      <a:r>
                        <a:rPr lang="ko-KR" altLang="en-US" sz="800" u="none" strike="noStrike" cap="none" dirty="0">
                          <a:solidFill>
                            <a:schemeClr val="dk1"/>
                          </a:solidFill>
                        </a:rPr>
                        <a:t>이미지 생성 요청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/>
                        <a:t>GPT</a:t>
                      </a:r>
                      <a:r>
                        <a:rPr lang="ko-KR" altLang="en-US" sz="800" dirty="0"/>
                        <a:t>에게 전달 받은 내용의 이미지 생성을 요청</a:t>
                      </a:r>
                      <a:endParaRPr lang="ko-KR" altLang="en-US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/>
                        <a:t>Chrome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8" name="Google Shape;108;p2"/>
          <p:cNvGraphicFramePr/>
          <p:nvPr>
            <p:extLst>
              <p:ext uri="{D42A27DB-BD31-4B8C-83A1-F6EECF244321}">
                <p14:modId xmlns:p14="http://schemas.microsoft.com/office/powerpoint/2010/main" val="3142634379"/>
              </p:ext>
            </p:extLst>
          </p:nvPr>
        </p:nvGraphicFramePr>
        <p:xfrm>
          <a:off x="6478521" y="4429524"/>
          <a:ext cx="1344625" cy="10377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4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solidFill>
                            <a:schemeClr val="dk1"/>
                          </a:solidFill>
                        </a:rPr>
                        <a:t>4. </a:t>
                      </a:r>
                      <a:r>
                        <a:rPr lang="ko-KR" altLang="en-US" sz="800" u="none" strike="noStrike" cap="none" dirty="0">
                          <a:solidFill>
                            <a:schemeClr val="dk1"/>
                          </a:solidFill>
                        </a:rPr>
                        <a:t>분석한 정보 입력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분석 및 요약본을 각 항목에 맞게 기입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800" b="1" dirty="0"/>
                        <a:t>Excel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9" name="Google Shape;109;p2"/>
          <p:cNvGraphicFramePr/>
          <p:nvPr>
            <p:extLst>
              <p:ext uri="{D42A27DB-BD31-4B8C-83A1-F6EECF244321}">
                <p14:modId xmlns:p14="http://schemas.microsoft.com/office/powerpoint/2010/main" val="3060117521"/>
              </p:ext>
            </p:extLst>
          </p:nvPr>
        </p:nvGraphicFramePr>
        <p:xfrm>
          <a:off x="2768254" y="4428565"/>
          <a:ext cx="1344525" cy="10377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4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u="none" strike="noStrike" cap="none" dirty="0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lang="ko-KR" sz="800" u="none" strike="noStrike" cap="none" dirty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</a:rPr>
                        <a:t>엑셀 저장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sz="800" dirty="0"/>
                        <a:t>수행 완료된</a:t>
                      </a:r>
                      <a:endParaRPr lang="en-US" altLang="ko-KR" sz="8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sz="800" dirty="0"/>
                        <a:t>파일을 저장</a:t>
                      </a:r>
                      <a:endParaRPr sz="8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800" b="1" dirty="0"/>
                        <a:t>Excel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2" name="Google Shape;112;p2"/>
          <p:cNvCxnSpPr>
            <a:stCxn id="105" idx="3"/>
            <a:endCxn id="107" idx="1"/>
          </p:cNvCxnSpPr>
          <p:nvPr/>
        </p:nvCxnSpPr>
        <p:spPr>
          <a:xfrm flipV="1">
            <a:off x="5631402" y="3030876"/>
            <a:ext cx="666278" cy="3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5" name="Google Shape;115;p2"/>
          <p:cNvCxnSpPr>
            <a:cxnSpLocks/>
          </p:cNvCxnSpPr>
          <p:nvPr/>
        </p:nvCxnSpPr>
        <p:spPr>
          <a:xfrm>
            <a:off x="7150834" y="3549918"/>
            <a:ext cx="0" cy="87864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6" name="직선 화살표 연결선 95"/>
          <p:cNvCxnSpPr>
            <a:cxnSpLocks/>
            <a:stCxn id="108" idx="1"/>
            <a:endCxn id="2" idx="3"/>
          </p:cNvCxnSpPr>
          <p:nvPr/>
        </p:nvCxnSpPr>
        <p:spPr>
          <a:xfrm flipH="1">
            <a:off x="6040298" y="4948384"/>
            <a:ext cx="4382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3F16A1A-204A-2097-11B5-1867430345E0}"/>
              </a:ext>
            </a:extLst>
          </p:cNvPr>
          <p:cNvCxnSpPr>
            <a:cxnSpLocks/>
          </p:cNvCxnSpPr>
          <p:nvPr/>
        </p:nvCxnSpPr>
        <p:spPr>
          <a:xfrm flipH="1">
            <a:off x="2214455" y="4956256"/>
            <a:ext cx="553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Google Shape;109;p2">
            <a:extLst>
              <a:ext uri="{FF2B5EF4-FFF2-40B4-BE49-F238E27FC236}">
                <a16:creationId xmlns:a16="http://schemas.microsoft.com/office/drawing/2014/main" id="{478B74F5-6FAD-E519-0845-4339D94266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3682874"/>
              </p:ext>
            </p:extLst>
          </p:nvPr>
        </p:nvGraphicFramePr>
        <p:xfrm>
          <a:off x="4695773" y="4429524"/>
          <a:ext cx="1344525" cy="10377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4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strike="noStrike" cap="none" dirty="0">
                          <a:solidFill>
                            <a:schemeClr val="dk1"/>
                          </a:solidFill>
                        </a:rPr>
                        <a:t>5. </a:t>
                      </a:r>
                      <a:r>
                        <a:rPr lang="ko-KR" altLang="en-US" sz="800" u="none" strike="noStrike" cap="none" dirty="0">
                          <a:solidFill>
                            <a:schemeClr val="dk1"/>
                          </a:solidFill>
                        </a:rPr>
                        <a:t>메일 전송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sz="800" dirty="0"/>
                        <a:t>생성한 이미지</a:t>
                      </a: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전송</a:t>
                      </a:r>
                      <a:endParaRPr sz="8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dk1"/>
                          </a:solidFill>
                        </a:rPr>
                        <a:t>Excel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4FDA0ED-0758-B77C-07BD-C0AE4E00A48B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4093402" y="4948384"/>
            <a:ext cx="602371" cy="7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129;p3"/>
          <p:cNvGraphicFramePr/>
          <p:nvPr>
            <p:extLst>
              <p:ext uri="{D42A27DB-BD31-4B8C-83A1-F6EECF244321}">
                <p14:modId xmlns:p14="http://schemas.microsoft.com/office/powerpoint/2010/main" val="1092919712"/>
              </p:ext>
            </p:extLst>
          </p:nvPr>
        </p:nvGraphicFramePr>
        <p:xfrm>
          <a:off x="596195" y="1959400"/>
          <a:ext cx="10740525" cy="34529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8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 dirty="0" err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</a:t>
                      </a:r>
                      <a:endParaRPr sz="1400" b="1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 sz="14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 Activity</a:t>
                      </a:r>
                      <a:endParaRPr sz="14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 sz="1400" b="1" i="0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세부 설명</a:t>
                      </a:r>
                      <a:endParaRPr dirty="0"/>
                    </a:p>
                  </a:txBody>
                  <a:tcPr marL="36000" marR="36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 sz="14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/>
                    </a:p>
                  </a:txBody>
                  <a:tcPr marL="0" marR="36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36000" marR="36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u="none" strike="noStrike" cap="none" dirty="0">
                          <a:solidFill>
                            <a:schemeClr val="dk1"/>
                          </a:solidFill>
                        </a:rPr>
                        <a:t>파일생성</a:t>
                      </a:r>
                      <a:endParaRPr sz="105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36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 템플릿</a:t>
                      </a:r>
                      <a:r>
                        <a:rPr lang="en-US" altLang="ko-KR" sz="105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Input, Output</a:t>
                      </a:r>
                      <a:r>
                        <a:rPr lang="ko-KR" altLang="en-US" sz="105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담을 파일을 생성</a:t>
                      </a:r>
                    </a:p>
                  </a:txBody>
                  <a:tcPr marL="108000" marR="36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sz="1050" u="none" strike="noStrike" cap="none" dirty="0">
                          <a:solidFill>
                            <a:schemeClr val="dk1"/>
                          </a:solidFill>
                        </a:rPr>
                        <a:t>이미지 분석 요청</a:t>
                      </a:r>
                      <a:endParaRPr sz="105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36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altLang="ko-KR" sz="105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GPT</a:t>
                      </a:r>
                      <a:r>
                        <a:rPr lang="ko-KR" altLang="en-US" sz="105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에게 이미지에 대한 분석 및 요약 요청</a:t>
                      </a:r>
                    </a:p>
                  </a:txBody>
                  <a:tcPr marL="108000" marR="36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000" dirty="0"/>
                        <a:t>Chrome</a:t>
                      </a:r>
                      <a:endParaRPr dirty="0"/>
                    </a:p>
                  </a:txBody>
                  <a:tcPr marL="36000" marR="36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ko-KR" sz="105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050" u="none" strike="noStrike" cap="none" dirty="0">
                          <a:solidFill>
                            <a:schemeClr val="dk1"/>
                          </a:solidFill>
                        </a:rPr>
                        <a:t>이미지 생성 요청</a:t>
                      </a:r>
                      <a:endParaRPr sz="105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36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altLang="ko-KR" sz="105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GPT</a:t>
                      </a:r>
                      <a:r>
                        <a:rPr lang="ko-KR" altLang="en-US" sz="105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에게 전달 받은 내용을 바탕으로 이미지 생성을 요청</a:t>
                      </a:r>
                    </a:p>
                  </a:txBody>
                  <a:tcPr marL="108000" marR="36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050" dirty="0"/>
                        <a:t>Chrome</a:t>
                      </a:r>
                    </a:p>
                  </a:txBody>
                  <a:tcPr marL="36000" marR="36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Malgun Gothic"/>
                        <a:buNone/>
                      </a:pPr>
                      <a:r>
                        <a:rPr lang="ko-KR" altLang="en-US" sz="1050" u="none" strike="noStrike" cap="none" dirty="0">
                          <a:solidFill>
                            <a:schemeClr val="dk1"/>
                          </a:solidFill>
                        </a:rPr>
                        <a:t>분석한 정보 입력</a:t>
                      </a:r>
                      <a:endParaRPr sz="105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36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엑셀에 분석요청 결과물을 입력</a:t>
                      </a:r>
                    </a:p>
                  </a:txBody>
                  <a:tcPr marL="108000" marR="36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dirty="0"/>
                        <a:t>Excel</a:t>
                      </a:r>
                      <a:endParaRPr sz="105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Malgun Gothic"/>
                        <a:buNone/>
                      </a:pPr>
                      <a:r>
                        <a:rPr lang="ko-KR" altLang="en-US" sz="105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메일전송</a:t>
                      </a:r>
                      <a:endParaRPr sz="105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36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50"/>
                        <a:buNone/>
                      </a:pPr>
                      <a:r>
                        <a:rPr lang="ko-KR" altLang="en-US" sz="105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요청한 정보를 바탕으로 생성된 이미지를 전송</a:t>
                      </a:r>
                    </a:p>
                  </a:txBody>
                  <a:tcPr marL="108000" marR="36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5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Excel</a:t>
                      </a:r>
                      <a:endParaRPr sz="105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Malgun Gothic"/>
                        <a:buNone/>
                      </a:pPr>
                      <a:r>
                        <a:rPr lang="ko-KR" sz="105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엑셀 저장</a:t>
                      </a:r>
                      <a:endParaRPr sz="105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36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50"/>
                        <a:buNone/>
                      </a:pPr>
                      <a:r>
                        <a:rPr lang="ko-KR" altLang="en-US" sz="105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엑셀 새로운 파일명으로 저장</a:t>
                      </a:r>
                    </a:p>
                  </a:txBody>
                  <a:tcPr marL="108000" marR="36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dirty="0"/>
                        <a:t>Excel</a:t>
                      </a:r>
                      <a:endParaRPr sz="105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820142"/>
                  </a:ext>
                </a:extLst>
              </a:tr>
            </a:tbl>
          </a:graphicData>
        </a:graphic>
      </p:graphicFrame>
      <p:sp>
        <p:nvSpPr>
          <p:cNvPr id="130" name="Google Shape;130;p3"/>
          <p:cNvSpPr txBox="1"/>
          <p:nvPr/>
        </p:nvSpPr>
        <p:spPr>
          <a:xfrm>
            <a:off x="587230" y="-1450"/>
            <a:ext cx="4692468" cy="462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6" b="1">
                <a:solidFill>
                  <a:srgbClr val="525252"/>
                </a:solidFill>
                <a:latin typeface="Malgun Gothic"/>
                <a:ea typeface="Malgun Gothic"/>
                <a:cs typeface="Malgun Gothic"/>
                <a:sym typeface="Malgun Gothic"/>
              </a:rPr>
              <a:t>PDD – 순서도 세부 사항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16">
            <a:extLst>
              <a:ext uri="{FF2B5EF4-FFF2-40B4-BE49-F238E27FC236}">
                <a16:creationId xmlns:a16="http://schemas.microsoft.com/office/drawing/2014/main" id="{20725BEC-3B42-445C-BAA1-52B2A7A5F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600327"/>
              </p:ext>
            </p:extLst>
          </p:nvPr>
        </p:nvGraphicFramePr>
        <p:xfrm>
          <a:off x="587229" y="587230"/>
          <a:ext cx="11522175" cy="54370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4261">
                  <a:extLst>
                    <a:ext uri="{9D8B030D-6E8A-4147-A177-3AD203B41FA5}">
                      <a16:colId xmlns:a16="http://schemas.microsoft.com/office/drawing/2014/main" val="3355884661"/>
                    </a:ext>
                  </a:extLst>
                </a:gridCol>
                <a:gridCol w="5013466">
                  <a:extLst>
                    <a:ext uri="{9D8B030D-6E8A-4147-A177-3AD203B41FA5}">
                      <a16:colId xmlns:a16="http://schemas.microsoft.com/office/drawing/2014/main" val="170707524"/>
                    </a:ext>
                  </a:extLst>
                </a:gridCol>
                <a:gridCol w="1072052">
                  <a:extLst>
                    <a:ext uri="{9D8B030D-6E8A-4147-A177-3AD203B41FA5}">
                      <a16:colId xmlns:a16="http://schemas.microsoft.com/office/drawing/2014/main" val="365190211"/>
                    </a:ext>
                  </a:extLst>
                </a:gridCol>
                <a:gridCol w="1355520">
                  <a:extLst>
                    <a:ext uri="{9D8B030D-6E8A-4147-A177-3AD203B41FA5}">
                      <a16:colId xmlns:a16="http://schemas.microsoft.com/office/drawing/2014/main" val="987199902"/>
                    </a:ext>
                  </a:extLst>
                </a:gridCol>
                <a:gridCol w="3016876">
                  <a:extLst>
                    <a:ext uri="{9D8B030D-6E8A-4147-A177-3AD203B41FA5}">
                      <a16:colId xmlns:a16="http://schemas.microsoft.com/office/drawing/2014/main" val="338014259"/>
                    </a:ext>
                  </a:extLst>
                </a:gridCol>
              </a:tblGrid>
              <a:tr h="2768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폴더 및 파일생성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C:\RPA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</a:t>
                      </a:r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71606"/>
                  </a:ext>
                </a:extLst>
              </a:tr>
              <a:tr h="305080">
                <a:tc rowSpan="4"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작업 상세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691980"/>
                  </a:ext>
                </a:extLst>
              </a:tr>
              <a:tr h="353241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‘C:\RPA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\’+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과제명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디렉토리 생성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‘C:\RPA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\’+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과제명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內 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Input, Output, Temp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 생성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640724"/>
                  </a:ext>
                </a:extLst>
              </a:tr>
              <a:tr h="31133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비고 및 특이사항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930953"/>
                  </a:ext>
                </a:extLst>
              </a:tr>
              <a:tr h="997654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dirty="0"/>
                        <a:t>경로는 변수로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6738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6C7BA0-8C2B-476D-928E-E2B61517A6A4}"/>
              </a:ext>
            </a:extLst>
          </p:cNvPr>
          <p:cNvSpPr txBox="1"/>
          <p:nvPr/>
        </p:nvSpPr>
        <p:spPr>
          <a:xfrm>
            <a:off x="556243" y="0"/>
            <a:ext cx="4692468" cy="46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6" b="1" dirty="0">
                <a:solidFill>
                  <a:schemeClr val="accent3">
                    <a:lumMod val="50000"/>
                  </a:schemeClr>
                </a:solidFill>
              </a:rPr>
              <a:t>프로세스 수행 </a:t>
            </a:r>
            <a:r>
              <a:rPr lang="en-US" altLang="ko-KR" sz="2406" b="1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endParaRPr lang="ko-KR" altLang="en-US" sz="2406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9059671-144C-48EF-C25A-36E3D4C832FD}"/>
              </a:ext>
            </a:extLst>
          </p:cNvPr>
          <p:cNvGrpSpPr/>
          <p:nvPr/>
        </p:nvGrpSpPr>
        <p:grpSpPr>
          <a:xfrm>
            <a:off x="1479709" y="1698380"/>
            <a:ext cx="6156415" cy="1313762"/>
            <a:chOff x="1522619" y="1017062"/>
            <a:chExt cx="6156415" cy="131376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C76282A-DD19-7C9E-D4D0-672BE734AF82}"/>
                </a:ext>
              </a:extLst>
            </p:cNvPr>
            <p:cNvSpPr/>
            <p:nvPr/>
          </p:nvSpPr>
          <p:spPr>
            <a:xfrm>
              <a:off x="1644259" y="1157587"/>
              <a:ext cx="6034775" cy="117323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B23CDA1-A153-A472-337B-C185A10ED897}"/>
                </a:ext>
              </a:extLst>
            </p:cNvPr>
            <p:cNvSpPr/>
            <p:nvPr/>
          </p:nvSpPr>
          <p:spPr>
            <a:xfrm>
              <a:off x="1522619" y="1017062"/>
              <a:ext cx="243280" cy="2432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1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230F93E-4BEC-80DD-78B6-00B6A54FA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6590" y="1220341"/>
              <a:ext cx="5830114" cy="1028844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0D2E750-483E-501B-46ED-E94823426C15}"/>
              </a:ext>
            </a:extLst>
          </p:cNvPr>
          <p:cNvGrpSpPr/>
          <p:nvPr/>
        </p:nvGrpSpPr>
        <p:grpSpPr>
          <a:xfrm>
            <a:off x="2185861" y="3429000"/>
            <a:ext cx="4744112" cy="752580"/>
            <a:chOff x="1746590" y="2957645"/>
            <a:chExt cx="4744112" cy="75258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61BFAAF-CF8C-D874-2741-84CAF25A9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6590" y="2957645"/>
              <a:ext cx="4744112" cy="752580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C599827-1DAF-01F4-EF75-5A6092CBC82D}"/>
                </a:ext>
              </a:extLst>
            </p:cNvPr>
            <p:cNvSpPr/>
            <p:nvPr/>
          </p:nvSpPr>
          <p:spPr>
            <a:xfrm>
              <a:off x="1909481" y="2957645"/>
              <a:ext cx="4446495" cy="67306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51E8039E-44A8-0D51-BF3F-A8C4E68BB8AD}"/>
              </a:ext>
            </a:extLst>
          </p:cNvPr>
          <p:cNvSpPr/>
          <p:nvPr/>
        </p:nvSpPr>
        <p:spPr>
          <a:xfrm>
            <a:off x="2185861" y="3305756"/>
            <a:ext cx="243280" cy="24328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20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16">
            <a:extLst>
              <a:ext uri="{FF2B5EF4-FFF2-40B4-BE49-F238E27FC236}">
                <a16:creationId xmlns:a16="http://schemas.microsoft.com/office/drawing/2014/main" id="{20725BEC-3B42-445C-BAA1-52B2A7A5F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558871"/>
              </p:ext>
            </p:extLst>
          </p:nvPr>
        </p:nvGraphicFramePr>
        <p:xfrm>
          <a:off x="587230" y="587230"/>
          <a:ext cx="10989578" cy="55728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5067">
                  <a:extLst>
                    <a:ext uri="{9D8B030D-6E8A-4147-A177-3AD203B41FA5}">
                      <a16:colId xmlns:a16="http://schemas.microsoft.com/office/drawing/2014/main" val="3355884661"/>
                    </a:ext>
                  </a:extLst>
                </a:gridCol>
                <a:gridCol w="4781725">
                  <a:extLst>
                    <a:ext uri="{9D8B030D-6E8A-4147-A177-3AD203B41FA5}">
                      <a16:colId xmlns:a16="http://schemas.microsoft.com/office/drawing/2014/main" val="170707524"/>
                    </a:ext>
                  </a:extLst>
                </a:gridCol>
                <a:gridCol w="1022498">
                  <a:extLst>
                    <a:ext uri="{9D8B030D-6E8A-4147-A177-3AD203B41FA5}">
                      <a16:colId xmlns:a16="http://schemas.microsoft.com/office/drawing/2014/main" val="365190211"/>
                    </a:ext>
                  </a:extLst>
                </a:gridCol>
                <a:gridCol w="1292863">
                  <a:extLst>
                    <a:ext uri="{9D8B030D-6E8A-4147-A177-3AD203B41FA5}">
                      <a16:colId xmlns:a16="http://schemas.microsoft.com/office/drawing/2014/main" val="987199902"/>
                    </a:ext>
                  </a:extLst>
                </a:gridCol>
                <a:gridCol w="2877425">
                  <a:extLst>
                    <a:ext uri="{9D8B030D-6E8A-4147-A177-3AD203B41FA5}">
                      <a16:colId xmlns:a16="http://schemas.microsoft.com/office/drawing/2014/main" val="338014259"/>
                    </a:ext>
                  </a:extLst>
                </a:gridCol>
              </a:tblGrid>
              <a:tr h="2768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u="none" strike="noStrike" cap="none" dirty="0">
                          <a:solidFill>
                            <a:schemeClr val="dk1"/>
                          </a:solidFill>
                        </a:rPr>
                        <a:t>이미지 분석 요청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Chrome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71606"/>
                  </a:ext>
                </a:extLst>
              </a:tr>
              <a:tr h="305080">
                <a:tc rowSpan="4"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작업 상세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691980"/>
                  </a:ext>
                </a:extLst>
              </a:tr>
              <a:tr h="353241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분석을 위한 이미지들을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Chat GPT API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분석요청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640724"/>
                  </a:ext>
                </a:extLst>
              </a:tr>
              <a:tr h="31133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비고 및 특이사항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930953"/>
                  </a:ext>
                </a:extLst>
              </a:tr>
              <a:tr h="113348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dirty="0"/>
                        <a:t>에러가 발생 시 예외로 처리하고 알림을 받을 수 있게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6738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6C7BA0-8C2B-476D-928E-E2B61517A6A4}"/>
              </a:ext>
            </a:extLst>
          </p:cNvPr>
          <p:cNvSpPr txBox="1"/>
          <p:nvPr/>
        </p:nvSpPr>
        <p:spPr>
          <a:xfrm>
            <a:off x="556243" y="0"/>
            <a:ext cx="4692468" cy="46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6" b="1" dirty="0">
                <a:solidFill>
                  <a:schemeClr val="accent3">
                    <a:lumMod val="50000"/>
                  </a:schemeClr>
                </a:solidFill>
              </a:rPr>
              <a:t>프로세스 수행 </a:t>
            </a:r>
            <a:r>
              <a:rPr lang="en-US" altLang="ko-KR" sz="2406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endParaRPr lang="ko-KR" altLang="en-US" sz="2406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E59EFA-30C6-9FB4-7E0F-D26090CA6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42" y="2223248"/>
            <a:ext cx="7734023" cy="263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2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16">
            <a:extLst>
              <a:ext uri="{FF2B5EF4-FFF2-40B4-BE49-F238E27FC236}">
                <a16:creationId xmlns:a16="http://schemas.microsoft.com/office/drawing/2014/main" id="{20725BEC-3B42-445C-BAA1-52B2A7A5F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438128"/>
              </p:ext>
            </p:extLst>
          </p:nvPr>
        </p:nvGraphicFramePr>
        <p:xfrm>
          <a:off x="587230" y="587230"/>
          <a:ext cx="10989578" cy="55728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5067">
                  <a:extLst>
                    <a:ext uri="{9D8B030D-6E8A-4147-A177-3AD203B41FA5}">
                      <a16:colId xmlns:a16="http://schemas.microsoft.com/office/drawing/2014/main" val="3355884661"/>
                    </a:ext>
                  </a:extLst>
                </a:gridCol>
                <a:gridCol w="4781725">
                  <a:extLst>
                    <a:ext uri="{9D8B030D-6E8A-4147-A177-3AD203B41FA5}">
                      <a16:colId xmlns:a16="http://schemas.microsoft.com/office/drawing/2014/main" val="170707524"/>
                    </a:ext>
                  </a:extLst>
                </a:gridCol>
                <a:gridCol w="1022498">
                  <a:extLst>
                    <a:ext uri="{9D8B030D-6E8A-4147-A177-3AD203B41FA5}">
                      <a16:colId xmlns:a16="http://schemas.microsoft.com/office/drawing/2014/main" val="365190211"/>
                    </a:ext>
                  </a:extLst>
                </a:gridCol>
                <a:gridCol w="1292863">
                  <a:extLst>
                    <a:ext uri="{9D8B030D-6E8A-4147-A177-3AD203B41FA5}">
                      <a16:colId xmlns:a16="http://schemas.microsoft.com/office/drawing/2014/main" val="987199902"/>
                    </a:ext>
                  </a:extLst>
                </a:gridCol>
                <a:gridCol w="2877425">
                  <a:extLst>
                    <a:ext uri="{9D8B030D-6E8A-4147-A177-3AD203B41FA5}">
                      <a16:colId xmlns:a16="http://schemas.microsoft.com/office/drawing/2014/main" val="338014259"/>
                    </a:ext>
                  </a:extLst>
                </a:gridCol>
              </a:tblGrid>
              <a:tr h="2768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u="none" strike="noStrike" cap="none" dirty="0">
                          <a:solidFill>
                            <a:schemeClr val="dk1"/>
                          </a:solidFill>
                        </a:rPr>
                        <a:t>이미지 생성 요청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Chrome</a:t>
                      </a:r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71606"/>
                  </a:ext>
                </a:extLst>
              </a:tr>
              <a:tr h="305080">
                <a:tc rowSpan="4"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작업 상세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691980"/>
                  </a:ext>
                </a:extLst>
              </a:tr>
              <a:tr h="353241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전달받은 내용대로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Chat GPT API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에게 이미지 생성을 요청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640724"/>
                  </a:ext>
                </a:extLst>
              </a:tr>
              <a:tr h="31133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비고 및 특이사항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930953"/>
                  </a:ext>
                </a:extLst>
              </a:tr>
              <a:tr h="113348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6738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6C7BA0-8C2B-476D-928E-E2B61517A6A4}"/>
              </a:ext>
            </a:extLst>
          </p:cNvPr>
          <p:cNvSpPr txBox="1"/>
          <p:nvPr/>
        </p:nvSpPr>
        <p:spPr>
          <a:xfrm>
            <a:off x="556243" y="0"/>
            <a:ext cx="4692468" cy="46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6" b="1" dirty="0">
                <a:solidFill>
                  <a:schemeClr val="accent3">
                    <a:lumMod val="50000"/>
                  </a:schemeClr>
                </a:solidFill>
              </a:rPr>
              <a:t>프로세스 수행 </a:t>
            </a:r>
            <a:r>
              <a:rPr lang="en-US" altLang="ko-KR" sz="2406" b="1" dirty="0">
                <a:solidFill>
                  <a:schemeClr val="accent3">
                    <a:lumMod val="50000"/>
                  </a:schemeClr>
                </a:solidFill>
              </a:rPr>
              <a:t>3</a:t>
            </a:r>
            <a:endParaRPr lang="ko-KR" altLang="en-US" sz="2406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5B6213-788E-2F95-A9A6-30679C216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88" y="1530163"/>
            <a:ext cx="6383692" cy="348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1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16">
            <a:extLst>
              <a:ext uri="{FF2B5EF4-FFF2-40B4-BE49-F238E27FC236}">
                <a16:creationId xmlns:a16="http://schemas.microsoft.com/office/drawing/2014/main" id="{20725BEC-3B42-445C-BAA1-52B2A7A5F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601887"/>
              </p:ext>
            </p:extLst>
          </p:nvPr>
        </p:nvGraphicFramePr>
        <p:xfrm>
          <a:off x="587230" y="587230"/>
          <a:ext cx="10989578" cy="55728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5067">
                  <a:extLst>
                    <a:ext uri="{9D8B030D-6E8A-4147-A177-3AD203B41FA5}">
                      <a16:colId xmlns:a16="http://schemas.microsoft.com/office/drawing/2014/main" val="3355884661"/>
                    </a:ext>
                  </a:extLst>
                </a:gridCol>
                <a:gridCol w="4781725">
                  <a:extLst>
                    <a:ext uri="{9D8B030D-6E8A-4147-A177-3AD203B41FA5}">
                      <a16:colId xmlns:a16="http://schemas.microsoft.com/office/drawing/2014/main" val="170707524"/>
                    </a:ext>
                  </a:extLst>
                </a:gridCol>
                <a:gridCol w="1022498">
                  <a:extLst>
                    <a:ext uri="{9D8B030D-6E8A-4147-A177-3AD203B41FA5}">
                      <a16:colId xmlns:a16="http://schemas.microsoft.com/office/drawing/2014/main" val="365190211"/>
                    </a:ext>
                  </a:extLst>
                </a:gridCol>
                <a:gridCol w="1292863">
                  <a:extLst>
                    <a:ext uri="{9D8B030D-6E8A-4147-A177-3AD203B41FA5}">
                      <a16:colId xmlns:a16="http://schemas.microsoft.com/office/drawing/2014/main" val="987199902"/>
                    </a:ext>
                  </a:extLst>
                </a:gridCol>
                <a:gridCol w="2877425">
                  <a:extLst>
                    <a:ext uri="{9D8B030D-6E8A-4147-A177-3AD203B41FA5}">
                      <a16:colId xmlns:a16="http://schemas.microsoft.com/office/drawing/2014/main" val="338014259"/>
                    </a:ext>
                  </a:extLst>
                </a:gridCol>
              </a:tblGrid>
              <a:tr h="2768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Malgun Gothic"/>
                        <a:buNone/>
                      </a:pPr>
                      <a:r>
                        <a:rPr lang="ko-KR" altLang="en-US" sz="900" u="none" strike="noStrike" cap="none" dirty="0">
                          <a:solidFill>
                            <a:schemeClr val="dk1"/>
                          </a:solidFill>
                        </a:rPr>
                        <a:t>분석한 정보 입력</a:t>
                      </a:r>
                      <a:endParaRPr lang="ko-KR" altLang="en-US" sz="9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71606"/>
                  </a:ext>
                </a:extLst>
              </a:tr>
              <a:tr h="305080">
                <a:tc rowSpan="4"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작업 상세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691980"/>
                  </a:ext>
                </a:extLst>
              </a:tr>
              <a:tr h="353241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분석 요청한 정보 및 요약을 각 항목에 맞게 기입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640724"/>
                  </a:ext>
                </a:extLst>
              </a:tr>
              <a:tr h="31133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비고 및 특이사항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930953"/>
                  </a:ext>
                </a:extLst>
              </a:tr>
              <a:tr h="113348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6738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6C7BA0-8C2B-476D-928E-E2B61517A6A4}"/>
              </a:ext>
            </a:extLst>
          </p:cNvPr>
          <p:cNvSpPr txBox="1"/>
          <p:nvPr/>
        </p:nvSpPr>
        <p:spPr>
          <a:xfrm>
            <a:off x="556243" y="0"/>
            <a:ext cx="4692468" cy="46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6" b="1" dirty="0">
                <a:solidFill>
                  <a:schemeClr val="accent3">
                    <a:lumMod val="50000"/>
                  </a:schemeClr>
                </a:solidFill>
              </a:rPr>
              <a:t>프로세스 수행 </a:t>
            </a:r>
            <a:r>
              <a:rPr lang="en-US" altLang="ko-KR" sz="2406" b="1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endParaRPr lang="ko-KR" altLang="en-US" sz="2406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D88B38-035C-8B00-3E3E-2E3708032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024" y="2036435"/>
            <a:ext cx="7117976" cy="278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2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5B2A7-AA04-5EDD-6112-C58F1816C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16">
            <a:extLst>
              <a:ext uri="{FF2B5EF4-FFF2-40B4-BE49-F238E27FC236}">
                <a16:creationId xmlns:a16="http://schemas.microsoft.com/office/drawing/2014/main" id="{910E351A-0666-66E6-BC04-B300AC9BC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907892"/>
              </p:ext>
            </p:extLst>
          </p:nvPr>
        </p:nvGraphicFramePr>
        <p:xfrm>
          <a:off x="587230" y="587230"/>
          <a:ext cx="10989578" cy="55728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5067">
                  <a:extLst>
                    <a:ext uri="{9D8B030D-6E8A-4147-A177-3AD203B41FA5}">
                      <a16:colId xmlns:a16="http://schemas.microsoft.com/office/drawing/2014/main" val="3355884661"/>
                    </a:ext>
                  </a:extLst>
                </a:gridCol>
                <a:gridCol w="4781725">
                  <a:extLst>
                    <a:ext uri="{9D8B030D-6E8A-4147-A177-3AD203B41FA5}">
                      <a16:colId xmlns:a16="http://schemas.microsoft.com/office/drawing/2014/main" val="170707524"/>
                    </a:ext>
                  </a:extLst>
                </a:gridCol>
                <a:gridCol w="1022498">
                  <a:extLst>
                    <a:ext uri="{9D8B030D-6E8A-4147-A177-3AD203B41FA5}">
                      <a16:colId xmlns:a16="http://schemas.microsoft.com/office/drawing/2014/main" val="365190211"/>
                    </a:ext>
                  </a:extLst>
                </a:gridCol>
                <a:gridCol w="1292863">
                  <a:extLst>
                    <a:ext uri="{9D8B030D-6E8A-4147-A177-3AD203B41FA5}">
                      <a16:colId xmlns:a16="http://schemas.microsoft.com/office/drawing/2014/main" val="987199902"/>
                    </a:ext>
                  </a:extLst>
                </a:gridCol>
                <a:gridCol w="2877425">
                  <a:extLst>
                    <a:ext uri="{9D8B030D-6E8A-4147-A177-3AD203B41FA5}">
                      <a16:colId xmlns:a16="http://schemas.microsoft.com/office/drawing/2014/main" val="338014259"/>
                    </a:ext>
                  </a:extLst>
                </a:gridCol>
              </a:tblGrid>
              <a:tr h="2768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메일전송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71606"/>
                  </a:ext>
                </a:extLst>
              </a:tr>
              <a:tr h="305080">
                <a:tc rowSpan="4"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작업 상세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691980"/>
                  </a:ext>
                </a:extLst>
              </a:tr>
              <a:tr h="353241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Excel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메일 주소를 읽어와 요청한 사람에게 이미지를 전송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640724"/>
                  </a:ext>
                </a:extLst>
              </a:tr>
              <a:tr h="31133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비고 및 특이사항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930953"/>
                  </a:ext>
                </a:extLst>
              </a:tr>
              <a:tr h="113348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6738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9E94FAB-63CF-6487-3CF0-3A79FA3718DA}"/>
              </a:ext>
            </a:extLst>
          </p:cNvPr>
          <p:cNvSpPr txBox="1"/>
          <p:nvPr/>
        </p:nvSpPr>
        <p:spPr>
          <a:xfrm>
            <a:off x="556243" y="0"/>
            <a:ext cx="4692468" cy="46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6" b="1" dirty="0">
                <a:solidFill>
                  <a:schemeClr val="accent3">
                    <a:lumMod val="50000"/>
                  </a:schemeClr>
                </a:solidFill>
              </a:rPr>
              <a:t>프로세스 수행 </a:t>
            </a:r>
            <a:r>
              <a:rPr lang="en-US" altLang="ko-KR" sz="2406" b="1" dirty="0">
                <a:solidFill>
                  <a:schemeClr val="accent3">
                    <a:lumMod val="50000"/>
                  </a:schemeClr>
                </a:solidFill>
              </a:rPr>
              <a:t>5</a:t>
            </a:r>
            <a:endParaRPr lang="ko-KR" altLang="en-US" sz="2406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11AF91-4BF9-BBDB-6875-0AC0F84B1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36" y="2378856"/>
            <a:ext cx="7333106" cy="210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5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16">
            <a:extLst>
              <a:ext uri="{FF2B5EF4-FFF2-40B4-BE49-F238E27FC236}">
                <a16:creationId xmlns:a16="http://schemas.microsoft.com/office/drawing/2014/main" id="{20725BEC-3B42-445C-BAA1-52B2A7A5F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804248"/>
              </p:ext>
            </p:extLst>
          </p:nvPr>
        </p:nvGraphicFramePr>
        <p:xfrm>
          <a:off x="587230" y="587230"/>
          <a:ext cx="10989578" cy="55728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5067">
                  <a:extLst>
                    <a:ext uri="{9D8B030D-6E8A-4147-A177-3AD203B41FA5}">
                      <a16:colId xmlns:a16="http://schemas.microsoft.com/office/drawing/2014/main" val="3355884661"/>
                    </a:ext>
                  </a:extLst>
                </a:gridCol>
                <a:gridCol w="4781725">
                  <a:extLst>
                    <a:ext uri="{9D8B030D-6E8A-4147-A177-3AD203B41FA5}">
                      <a16:colId xmlns:a16="http://schemas.microsoft.com/office/drawing/2014/main" val="170707524"/>
                    </a:ext>
                  </a:extLst>
                </a:gridCol>
                <a:gridCol w="1022498">
                  <a:extLst>
                    <a:ext uri="{9D8B030D-6E8A-4147-A177-3AD203B41FA5}">
                      <a16:colId xmlns:a16="http://schemas.microsoft.com/office/drawing/2014/main" val="365190211"/>
                    </a:ext>
                  </a:extLst>
                </a:gridCol>
                <a:gridCol w="1292863">
                  <a:extLst>
                    <a:ext uri="{9D8B030D-6E8A-4147-A177-3AD203B41FA5}">
                      <a16:colId xmlns:a16="http://schemas.microsoft.com/office/drawing/2014/main" val="987199902"/>
                    </a:ext>
                  </a:extLst>
                </a:gridCol>
                <a:gridCol w="2877425">
                  <a:extLst>
                    <a:ext uri="{9D8B030D-6E8A-4147-A177-3AD203B41FA5}">
                      <a16:colId xmlns:a16="http://schemas.microsoft.com/office/drawing/2014/main" val="338014259"/>
                    </a:ext>
                  </a:extLst>
                </a:gridCol>
              </a:tblGrid>
              <a:tr h="2768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엑셀 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작업 경로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Excel</a:t>
                      </a:r>
                      <a:endParaRPr lang="en-US" altLang="ko-KR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71606"/>
                  </a:ext>
                </a:extLst>
              </a:tr>
              <a:tr h="305080">
                <a:tc rowSpan="4"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작업 상세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691980"/>
                  </a:ext>
                </a:extLst>
              </a:tr>
              <a:tr h="353241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새로운 이름으로 저장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Chrome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Excel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640724"/>
                  </a:ext>
                </a:extLst>
              </a:tr>
              <a:tr h="31133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비고 및 특이사항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930953"/>
                  </a:ext>
                </a:extLst>
              </a:tr>
              <a:tr h="1133481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6738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6C7BA0-8C2B-476D-928E-E2B61517A6A4}"/>
              </a:ext>
            </a:extLst>
          </p:cNvPr>
          <p:cNvSpPr txBox="1"/>
          <p:nvPr/>
        </p:nvSpPr>
        <p:spPr>
          <a:xfrm>
            <a:off x="556243" y="0"/>
            <a:ext cx="4692468" cy="462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6" b="1" dirty="0">
                <a:solidFill>
                  <a:schemeClr val="accent3">
                    <a:lumMod val="50000"/>
                  </a:schemeClr>
                </a:solidFill>
              </a:rPr>
              <a:t>프로세스 수행 </a:t>
            </a:r>
            <a:r>
              <a:rPr lang="en-US" altLang="ko-KR" sz="2406" b="1" dirty="0">
                <a:solidFill>
                  <a:schemeClr val="accent3">
                    <a:lumMod val="50000"/>
                  </a:schemeClr>
                </a:solidFill>
              </a:rPr>
              <a:t>6</a:t>
            </a:r>
            <a:endParaRPr lang="ko-KR" altLang="en-US" sz="2406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B74E984-67C8-EAE2-B3D6-8C8633330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407" y="1918786"/>
            <a:ext cx="4124901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1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396</Words>
  <Application>Microsoft Office PowerPoint</Application>
  <PresentationFormat>와이드스크린</PresentationFormat>
  <Paragraphs>125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Malgun Gothic</vt:lpstr>
      <vt:lpstr>Malgun Gothic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Class1-000</dc:creator>
  <cp:lastModifiedBy>1Class_017</cp:lastModifiedBy>
  <cp:revision>11</cp:revision>
  <dcterms:created xsi:type="dcterms:W3CDTF">2024-09-10T00:34:26Z</dcterms:created>
  <dcterms:modified xsi:type="dcterms:W3CDTF">2024-12-02T08:37:58Z</dcterms:modified>
</cp:coreProperties>
</file>