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72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6F446-5DDE-4DCB-81A8-AB15054A382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0EF05-7C8B-4A2C-A469-964747F22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3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CDD5-213E-41B8-BA83-CE3C7E601AF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C3E-BBD0-4BF5-9580-ACB39D36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0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CDD5-213E-41B8-BA83-CE3C7E601AF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C3E-BBD0-4BF5-9580-ACB39D36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17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CDD5-213E-41B8-BA83-CE3C7E601AF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C3E-BBD0-4BF5-9580-ACB39D36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593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326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>
          <p15:clr>
            <a:srgbClr val="FBAE40"/>
          </p15:clr>
        </p15:guide>
        <p15:guide id="2" pos="32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CDD5-213E-41B8-BA83-CE3C7E601AF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C3E-BBD0-4BF5-9580-ACB39D36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84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CDD5-213E-41B8-BA83-CE3C7E601AF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C3E-BBD0-4BF5-9580-ACB39D36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95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CDD5-213E-41B8-BA83-CE3C7E601AF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C3E-BBD0-4BF5-9580-ACB39D36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36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CDD5-213E-41B8-BA83-CE3C7E601AF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C3E-BBD0-4BF5-9580-ACB39D36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6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CDD5-213E-41B8-BA83-CE3C7E601AF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C3E-BBD0-4BF5-9580-ACB39D36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30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CDD5-213E-41B8-BA83-CE3C7E601AF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C3E-BBD0-4BF5-9580-ACB39D36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3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CDD5-213E-41B8-BA83-CE3C7E601AF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C3E-BBD0-4BF5-9580-ACB39D36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32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CDD5-213E-41B8-BA83-CE3C7E601AF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C3E-BBD0-4BF5-9580-ACB39D36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4CDD5-213E-41B8-BA83-CE3C7E601AF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6AC3E-BBD0-4BF5-9580-ACB39D36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6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le:///\\Input\&#54032;&#47588;&#47049;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9743" y="3102592"/>
            <a:ext cx="501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제조사별 판매실적 조회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BAB167-EBEB-46DB-057C-4F0479DF2A85}"/>
              </a:ext>
            </a:extLst>
          </p:cNvPr>
          <p:cNvCxnSpPr/>
          <p:nvPr/>
        </p:nvCxnSpPr>
        <p:spPr>
          <a:xfrm>
            <a:off x="1719743" y="2994870"/>
            <a:ext cx="81037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2"/>
          <p:cNvSpPr txBox="1">
            <a:spLocks/>
          </p:cNvSpPr>
          <p:nvPr/>
        </p:nvSpPr>
        <p:spPr>
          <a:xfrm>
            <a:off x="1719743" y="2021748"/>
            <a:ext cx="6535024" cy="8269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800" b="1" dirty="0">
                <a:latin typeface="+mj-ea"/>
              </a:rPr>
              <a:t>미니 프로젝트 </a:t>
            </a:r>
            <a:r>
              <a:rPr lang="en-US" altLang="ko-KR" sz="4800" b="1" dirty="0">
                <a:latin typeface="+mj-ea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6438" y="4666697"/>
            <a:ext cx="5016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훈련생명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장현준</a:t>
            </a:r>
            <a:endParaRPr lang="en-US" altLang="ko-KR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r>
              <a:rPr lang="ko-KR" altLang="en-US" b="1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제출일자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: 2024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년 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12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월 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03910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"/>
          <p:cNvGraphicFramePr/>
          <p:nvPr>
            <p:extLst>
              <p:ext uri="{D42A27DB-BD31-4B8C-83A1-F6EECF244321}">
                <p14:modId xmlns:p14="http://schemas.microsoft.com/office/powerpoint/2010/main" val="3920316771"/>
              </p:ext>
            </p:extLst>
          </p:nvPr>
        </p:nvGraphicFramePr>
        <p:xfrm>
          <a:off x="578841" y="595618"/>
          <a:ext cx="10989575" cy="56038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2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3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2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9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과제명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dk1"/>
                          </a:solidFill>
                        </a:rPr>
                        <a:t>미니 프로젝트 </a:t>
                      </a:r>
                      <a:r>
                        <a:rPr lang="en-US" altLang="ko-KR" sz="1000" b="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 dirty="0">
                          <a:solidFill>
                            <a:schemeClr val="dk1"/>
                          </a:solidFill>
                        </a:rPr>
                        <a:t>부서명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dk1"/>
                          </a:solidFill>
                        </a:rPr>
                        <a:t>RPA 부서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현업담당자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dk1"/>
                          </a:solidFill>
                        </a:rPr>
                        <a:t>신승환 과장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개발 기간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/>
                        <a:t>14</a:t>
                      </a:r>
                      <a:r>
                        <a:rPr lang="ko-KR" sz="1000" dirty="0"/>
                        <a:t>일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사용시스템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err="1">
                          <a:solidFill>
                            <a:schemeClr val="dk1"/>
                          </a:solidFill>
                        </a:rPr>
                        <a:t>Chrome</a:t>
                      </a:r>
                      <a:r>
                        <a:rPr lang="ko-KR" sz="1000" b="0" u="none" strike="noStrike" cap="none" dirty="0">
                          <a:solidFill>
                            <a:schemeClr val="dk1"/>
                          </a:solidFill>
                        </a:rPr>
                        <a:t>, Excel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개발담당자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dk1"/>
                          </a:solidFill>
                        </a:rPr>
                        <a:t>장현준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업무 요약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/>
                        <a:t>제조사별 판매실적 조회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25"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 dirty="0">
                          <a:solidFill>
                            <a:schemeClr val="dk1"/>
                          </a:solidFill>
                        </a:rPr>
                        <a:t>설계 순서도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725">
                <a:tc rowSpan="2"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/>
                        <a:t>비고 및 특이사항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037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u="none" strike="noStrike" cap="none" dirty="0"/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u="none" strike="noStrike" cap="none" dirty="0"/>
                        <a:t>엑셀에 데이터 입력 시 헤더를 현재 조회한 기업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년도</a:t>
                      </a:r>
                      <a:r>
                        <a:rPr lang="en-US" altLang="ko-KR" sz="900" u="none" strike="noStrike" cap="none" dirty="0"/>
                        <a:t> </a:t>
                      </a:r>
                      <a:r>
                        <a:rPr lang="ko-KR" altLang="en-US" sz="900" u="none" strike="noStrike" cap="none" dirty="0"/>
                        <a:t>및 해당 월을 기반으로 작성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900" u="none" strike="noStrike" cap="none" dirty="0"/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 startAt="2"/>
                      </a:pPr>
                      <a:r>
                        <a:rPr lang="ko-KR" altLang="en-US" sz="900" u="none" strike="noStrike" cap="none" dirty="0"/>
                        <a:t>전년</a:t>
                      </a:r>
                      <a:r>
                        <a:rPr lang="en-US" altLang="ko-KR" sz="900" u="none" strike="noStrike" cap="none" dirty="0"/>
                        <a:t>, </a:t>
                      </a:r>
                      <a:r>
                        <a:rPr lang="ko-KR" altLang="en-US" sz="900" u="none" strike="noStrike" cap="none" dirty="0"/>
                        <a:t>전월 대비 비교란은 증가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/>
                        <a:t>      감소량에 따라 폰트 색상 변경</a:t>
                      </a:r>
                      <a:endParaRPr lang="en-US" altLang="ko-KR" sz="9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900" u="none" strike="noStrike" cap="none" dirty="0"/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 startAt="3"/>
                      </a:pPr>
                      <a:r>
                        <a:rPr lang="ko-KR" altLang="en-US" sz="900" u="none" strike="noStrike" cap="none" dirty="0"/>
                        <a:t>새로운 이름으로 저장하고</a:t>
                      </a:r>
                      <a:r>
                        <a:rPr lang="en-US" altLang="ko-KR" sz="900" u="none" strike="noStrike" cap="none" dirty="0"/>
                        <a:t>,</a:t>
                      </a:r>
                      <a:r>
                        <a:rPr lang="ko-KR" altLang="en-US" sz="900" u="none" strike="noStrike" cap="none" dirty="0"/>
                        <a:t> 저장 시 새로운 시트를 생성하고 시트명은 조회 기업명을 참조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 txBox="1"/>
          <p:nvPr/>
        </p:nvSpPr>
        <p:spPr>
          <a:xfrm>
            <a:off x="587230" y="-1450"/>
            <a:ext cx="4692468" cy="462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6" b="1">
                <a:solidFill>
                  <a:srgbClr val="525252"/>
                </a:solidFill>
                <a:latin typeface="Malgun Gothic"/>
                <a:ea typeface="Malgun Gothic"/>
                <a:cs typeface="Malgun Gothic"/>
                <a:sym typeface="Malgun Gothic"/>
              </a:rPr>
              <a:t>PDD – 순서도</a:t>
            </a:r>
            <a:endParaRPr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E1AC3E2-97BB-7D82-D8AD-0C4C05C19504}"/>
              </a:ext>
            </a:extLst>
          </p:cNvPr>
          <p:cNvGrpSpPr/>
          <p:nvPr/>
        </p:nvGrpSpPr>
        <p:grpSpPr>
          <a:xfrm>
            <a:off x="1780662" y="2511239"/>
            <a:ext cx="6223327" cy="2956005"/>
            <a:chOff x="552497" y="2358839"/>
            <a:chExt cx="6223327" cy="2956005"/>
          </a:xfrm>
        </p:grpSpPr>
        <p:sp>
          <p:nvSpPr>
            <p:cNvPr id="101" name="Google Shape;101;p2"/>
            <p:cNvSpPr/>
            <p:nvPr/>
          </p:nvSpPr>
          <p:spPr>
            <a:xfrm>
              <a:off x="552497" y="2722082"/>
              <a:ext cx="385894" cy="35233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시작</a:t>
              </a:r>
              <a:endParaRPr sz="20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292421" y="4650092"/>
              <a:ext cx="387300" cy="33690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종료</a:t>
              </a:r>
              <a:endParaRPr dirty="0"/>
            </a:p>
          </p:txBody>
        </p:sp>
        <p:cxnSp>
          <p:nvCxnSpPr>
            <p:cNvPr id="103" name="Google Shape;103;p2"/>
            <p:cNvCxnSpPr>
              <a:stCxn id="101" idx="6"/>
              <a:endCxn id="104" idx="1"/>
            </p:cNvCxnSpPr>
            <p:nvPr/>
          </p:nvCxnSpPr>
          <p:spPr>
            <a:xfrm>
              <a:off x="938391" y="2898251"/>
              <a:ext cx="277991" cy="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aphicFrame>
          <p:nvGraphicFramePr>
            <p:cNvPr id="104" name="Google Shape;104;p2"/>
            <p:cNvGraphicFramePr/>
            <p:nvPr>
              <p:extLst>
                <p:ext uri="{D42A27DB-BD31-4B8C-83A1-F6EECF244321}">
                  <p14:modId xmlns:p14="http://schemas.microsoft.com/office/powerpoint/2010/main" val="1362941548"/>
                </p:ext>
              </p:extLst>
            </p:nvPr>
          </p:nvGraphicFramePr>
          <p:xfrm>
            <a:off x="1216382" y="2358839"/>
            <a:ext cx="1303800" cy="1078827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3038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01125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800" u="none" strike="noStrike" cap="none" dirty="0">
                            <a:solidFill>
                              <a:schemeClr val="dk1"/>
                            </a:solidFill>
                          </a:rPr>
                          <a:t>1. </a:t>
                        </a:r>
                        <a:r>
                          <a:rPr lang="ko-KR" altLang="en-US" sz="800" u="none" strike="noStrike" cap="none" dirty="0">
                            <a:solidFill>
                              <a:schemeClr val="dk1"/>
                            </a:solidFill>
                          </a:rPr>
                          <a:t>파일생성</a:t>
                        </a:r>
                        <a:endParaRPr sz="800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BDBD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67425">
                  <a:tc>
                    <a:txBody>
                      <a:bodyPr/>
                      <a:lstStyle/>
                      <a:p>
                        <a:pPr marL="0" lvl="0" indent="0" algn="l" rtl="0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ko-KR" altLang="en-US" sz="800" dirty="0"/>
                          <a:t>프로젝트 템플릿</a:t>
                        </a:r>
                        <a:r>
                          <a:rPr lang="en-US" altLang="ko-KR" sz="800" dirty="0"/>
                          <a:t>, Input,</a:t>
                        </a:r>
                        <a:r>
                          <a:rPr lang="ko-KR" altLang="en-US" sz="800" dirty="0"/>
                          <a:t> </a:t>
                        </a:r>
                        <a:r>
                          <a:rPr lang="en-US" altLang="ko-KR" sz="800" dirty="0"/>
                          <a:t>Output</a:t>
                        </a:r>
                        <a:r>
                          <a:rPr lang="ko-KR" altLang="en-US" sz="800" dirty="0"/>
                          <a:t>을 담을 파일을 생성</a:t>
                        </a:r>
                        <a:endParaRPr sz="800" dirty="0"/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48925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 b="1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BDBD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05" name="Google Shape;105;p2"/>
            <p:cNvGraphicFramePr/>
            <p:nvPr>
              <p:extLst>
                <p:ext uri="{D42A27DB-BD31-4B8C-83A1-F6EECF244321}">
                  <p14:modId xmlns:p14="http://schemas.microsoft.com/office/powerpoint/2010/main" val="2047892547"/>
                </p:ext>
              </p:extLst>
            </p:nvPr>
          </p:nvGraphicFramePr>
          <p:xfrm>
            <a:off x="3142137" y="2359226"/>
            <a:ext cx="1261100" cy="1039275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261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14925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800" u="none" strike="noStrike" cap="none" dirty="0">
                            <a:solidFill>
                              <a:schemeClr val="dk1"/>
                            </a:solidFill>
                          </a:rPr>
                          <a:t>2.</a:t>
                        </a:r>
                        <a:r>
                          <a:rPr lang="en-US" altLang="ko-KR" sz="800" u="none" strike="noStrike" cap="none" dirty="0">
                            <a:solidFill>
                              <a:schemeClr val="dk1"/>
                            </a:solidFill>
                          </a:rPr>
                          <a:t> </a:t>
                        </a:r>
                        <a:r>
                          <a:rPr lang="ko-KR" altLang="en-US" sz="800" u="none" strike="noStrike" cap="none" dirty="0">
                            <a:solidFill>
                              <a:schemeClr val="dk1"/>
                            </a:solidFill>
                          </a:rPr>
                          <a:t>조건 설정 및 검색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BDBD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848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800" dirty="0"/>
                          <a:t>요청 받은 </a:t>
                        </a:r>
                        <a:r>
                          <a:rPr lang="ko-KR" altLang="en-US" sz="800" b="0" dirty="0"/>
                          <a:t>조건에 맞게 설정 </a:t>
                        </a:r>
                        <a:r>
                          <a:rPr lang="ko-KR" altLang="en-US" sz="800" dirty="0"/>
                          <a:t>후 검색</a:t>
                        </a:r>
                        <a:endParaRPr dirty="0"/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395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en-US" sz="800" b="1" u="none" strike="noStrike" cap="none" dirty="0">
                            <a:solidFill>
                              <a:schemeClr val="dk1"/>
                            </a:solidFill>
                          </a:rPr>
                          <a:t>Chrome</a:t>
                        </a:r>
                        <a:endParaRPr sz="800" b="1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BDBD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cxnSp>
          <p:nvCxnSpPr>
            <p:cNvPr id="106" name="Google Shape;106;p2"/>
            <p:cNvCxnSpPr>
              <a:cxnSpLocks/>
            </p:cNvCxnSpPr>
            <p:nvPr/>
          </p:nvCxnSpPr>
          <p:spPr>
            <a:xfrm flipV="1">
              <a:off x="2520182" y="2898251"/>
              <a:ext cx="621955" cy="1938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aphicFrame>
          <p:nvGraphicFramePr>
            <p:cNvPr id="107" name="Google Shape;107;p2"/>
            <p:cNvGraphicFramePr/>
            <p:nvPr>
              <p:extLst>
                <p:ext uri="{D42A27DB-BD31-4B8C-83A1-F6EECF244321}">
                  <p14:modId xmlns:p14="http://schemas.microsoft.com/office/powerpoint/2010/main" val="3601267659"/>
                </p:ext>
              </p:extLst>
            </p:nvPr>
          </p:nvGraphicFramePr>
          <p:xfrm>
            <a:off x="5069515" y="2358839"/>
            <a:ext cx="1706309" cy="1039275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70630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152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800" u="none" strike="noStrike" cap="none" dirty="0">
                            <a:solidFill>
                              <a:schemeClr val="dk1"/>
                            </a:solidFill>
                          </a:rPr>
                          <a:t>3. </a:t>
                        </a:r>
                        <a:r>
                          <a:rPr lang="ko-KR" altLang="en-US" sz="800" u="none" strike="noStrike" cap="none" dirty="0">
                            <a:solidFill>
                              <a:schemeClr val="dk1"/>
                            </a:solidFill>
                          </a:rPr>
                          <a:t>데이터 추출 및 이미지 저장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BDBD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84625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800" dirty="0"/>
                          <a:t>검색한 내용의 데이터</a:t>
                        </a:r>
                        <a:r>
                          <a:rPr lang="en-US" altLang="ko-KR" sz="800" dirty="0"/>
                          <a:t>, </a:t>
                        </a:r>
                        <a:r>
                          <a:rPr lang="ko-KR" altLang="en-US" sz="800" dirty="0"/>
                          <a:t>이미지 추출 및 저장</a:t>
                        </a:r>
                        <a:endParaRPr lang="ko-KR" altLang="en-US" dirty="0"/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3940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800" b="1" dirty="0"/>
                          <a:t>Chrome</a:t>
                        </a:r>
                        <a:endParaRPr sz="800" b="1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BDBD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08" name="Google Shape;108;p2"/>
            <p:cNvGraphicFramePr/>
            <p:nvPr>
              <p:extLst>
                <p:ext uri="{D42A27DB-BD31-4B8C-83A1-F6EECF244321}">
                  <p14:modId xmlns:p14="http://schemas.microsoft.com/office/powerpoint/2010/main" val="3110143387"/>
                </p:ext>
              </p:extLst>
            </p:nvPr>
          </p:nvGraphicFramePr>
          <p:xfrm>
            <a:off x="5250356" y="4277124"/>
            <a:ext cx="1344625" cy="103772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3446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133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800" u="none" strike="noStrike" cap="none" dirty="0">
                            <a:solidFill>
                              <a:schemeClr val="dk1"/>
                            </a:solidFill>
                          </a:rPr>
                          <a:t>4. </a:t>
                        </a:r>
                        <a:r>
                          <a:rPr lang="ko-KR" altLang="en-US" sz="800" u="none" strike="noStrike" cap="none" dirty="0">
                            <a:solidFill>
                              <a:schemeClr val="dk1"/>
                            </a:solidFill>
                          </a:rPr>
                          <a:t>추출된 데이터 기입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BDBD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848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800" dirty="0"/>
                          <a:t>추출한 데이터 및 이미지를 엑셀에 작성</a:t>
                        </a:r>
                        <a:endParaRPr dirty="0"/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395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ko-KR" sz="800" b="1" dirty="0"/>
                          <a:t>Excel</a:t>
                        </a:r>
                        <a:endParaRPr sz="800" b="1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BDBD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09" name="Google Shape;109;p2"/>
            <p:cNvGraphicFramePr/>
            <p:nvPr>
              <p:extLst>
                <p:ext uri="{D42A27DB-BD31-4B8C-83A1-F6EECF244321}">
                  <p14:modId xmlns:p14="http://schemas.microsoft.com/office/powerpoint/2010/main" val="2418451646"/>
                </p:ext>
              </p:extLst>
            </p:nvPr>
          </p:nvGraphicFramePr>
          <p:xfrm>
            <a:off x="3233520" y="4276165"/>
            <a:ext cx="1344525" cy="103772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3445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800" u="none" strike="noStrike" cap="none" dirty="0">
                            <a:solidFill>
                              <a:schemeClr val="dk1"/>
                            </a:solidFill>
                          </a:rPr>
                          <a:t>5. </a:t>
                        </a:r>
                        <a:r>
                          <a:rPr lang="ko-KR" sz="800" dirty="0">
                            <a:solidFill>
                              <a:schemeClr val="dk1"/>
                            </a:solidFill>
                          </a:rPr>
                          <a:t>엑셀 저장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BDBD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8485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ko-KR" altLang="en-US" sz="800" dirty="0"/>
                          <a:t>수행 완료된</a:t>
                        </a:r>
                        <a:endParaRPr lang="en-US" altLang="ko-KR" sz="800" dirty="0"/>
                      </a:p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ko-KR" altLang="en-US" sz="800" dirty="0"/>
                          <a:t>파일을 저장</a:t>
                        </a:r>
                        <a:endParaRPr sz="800" dirty="0"/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395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ko-KR" sz="800" b="1" dirty="0"/>
                          <a:t>Excel</a:t>
                        </a:r>
                        <a:endParaRPr sz="800" b="1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BDBD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cxnSp>
          <p:nvCxnSpPr>
            <p:cNvPr id="112" name="Google Shape;112;p2"/>
            <p:cNvCxnSpPr>
              <a:stCxn id="105" idx="3"/>
              <a:endCxn id="107" idx="1"/>
            </p:cNvCxnSpPr>
            <p:nvPr/>
          </p:nvCxnSpPr>
          <p:spPr>
            <a:xfrm flipV="1">
              <a:off x="4403237" y="2878476"/>
              <a:ext cx="666278" cy="38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" name="Google Shape;115;p2"/>
            <p:cNvCxnSpPr>
              <a:cxnSpLocks/>
            </p:cNvCxnSpPr>
            <p:nvPr/>
          </p:nvCxnSpPr>
          <p:spPr>
            <a:xfrm>
              <a:off x="5922669" y="3397518"/>
              <a:ext cx="0" cy="87864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6" name="직선 화살표 연결선 95"/>
            <p:cNvCxnSpPr>
              <a:cxnSpLocks/>
              <a:stCxn id="108" idx="1"/>
              <a:endCxn id="109" idx="3"/>
            </p:cNvCxnSpPr>
            <p:nvPr/>
          </p:nvCxnSpPr>
          <p:spPr>
            <a:xfrm flipH="1" flipV="1">
              <a:off x="4578045" y="4795025"/>
              <a:ext cx="672311" cy="9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3F16A1A-204A-2097-11B5-1867430345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21" y="4786060"/>
              <a:ext cx="5537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3"/>
          <p:cNvGraphicFramePr/>
          <p:nvPr>
            <p:extLst>
              <p:ext uri="{D42A27DB-BD31-4B8C-83A1-F6EECF244321}">
                <p14:modId xmlns:p14="http://schemas.microsoft.com/office/powerpoint/2010/main" val="2021399209"/>
              </p:ext>
            </p:extLst>
          </p:nvPr>
        </p:nvGraphicFramePr>
        <p:xfrm>
          <a:off x="596195" y="1959400"/>
          <a:ext cx="10740525" cy="2939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 err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 Activity</a:t>
                      </a:r>
                      <a:endParaRPr sz="14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b="1" i="0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 설명</a:t>
                      </a:r>
                      <a:endParaRPr dirty="0"/>
                    </a:p>
                  </a:txBody>
                  <a:tcPr marL="36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36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u="none" strike="noStrike" cap="none" dirty="0">
                          <a:solidFill>
                            <a:schemeClr val="dk1"/>
                          </a:solidFill>
                        </a:rPr>
                        <a:t>파일생성</a:t>
                      </a:r>
                      <a:endParaRPr sz="105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템플릿</a:t>
                      </a:r>
                      <a:r>
                        <a:rPr lang="en-US" altLang="ko-KR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Input, Output</a:t>
                      </a:r>
                      <a:r>
                        <a:rPr lang="ko-KR" alt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담을 파일을 생성</a:t>
                      </a:r>
                    </a:p>
                  </a:txBody>
                  <a:tcPr marL="108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조건 설정 및 검색</a:t>
                      </a:r>
                      <a:endParaRPr sz="105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 받은 조건에 맞게 설정 후 검색</a:t>
                      </a:r>
                    </a:p>
                  </a:txBody>
                  <a:tcPr marL="108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000" dirty="0"/>
                        <a:t>Chrome</a:t>
                      </a:r>
                      <a:endParaRPr dirty="0"/>
                    </a:p>
                  </a:txBody>
                  <a:tcPr marL="36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추출 및 이미지 저장</a:t>
                      </a:r>
                      <a:endParaRPr sz="105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검색한 내용의 데이터</a:t>
                      </a:r>
                      <a:r>
                        <a:rPr lang="en-US" altLang="ko-KR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추출 및 저장</a:t>
                      </a:r>
                    </a:p>
                  </a:txBody>
                  <a:tcPr marL="108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050" dirty="0"/>
                        <a:t>Chrome</a:t>
                      </a:r>
                    </a:p>
                  </a:txBody>
                  <a:tcPr marL="36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ko-KR" alt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추출된 데이터 기입</a:t>
                      </a:r>
                      <a:endParaRPr sz="105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엑셀에 추출 데이터 입력</a:t>
                      </a:r>
                      <a:r>
                        <a:rPr lang="en-US" altLang="ko-KR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헤더 및 폰트 색상도 설정</a:t>
                      </a:r>
                      <a:r>
                        <a:rPr lang="en-US" altLang="ko-KR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105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dirty="0"/>
                        <a:t>Excel</a:t>
                      </a:r>
                      <a:endParaRPr sz="105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ko-KR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 저장</a:t>
                      </a:r>
                      <a:endParaRPr sz="105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50"/>
                        <a:buNone/>
                      </a:pPr>
                      <a:r>
                        <a:rPr lang="ko-KR" alt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 새로운 파일명으로 저장</a:t>
                      </a:r>
                      <a:r>
                        <a:rPr lang="en-US" altLang="ko-KR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시트도 작성</a:t>
                      </a:r>
                      <a:r>
                        <a:rPr lang="en-US" altLang="ko-KR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105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dirty="0"/>
                        <a:t>Excel</a:t>
                      </a:r>
                      <a:endParaRPr sz="105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0" name="Google Shape;130;p3"/>
          <p:cNvSpPr txBox="1"/>
          <p:nvPr/>
        </p:nvSpPr>
        <p:spPr>
          <a:xfrm>
            <a:off x="587230" y="-1450"/>
            <a:ext cx="4692468" cy="462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6" b="1">
                <a:solidFill>
                  <a:srgbClr val="525252"/>
                </a:solidFill>
                <a:latin typeface="Malgun Gothic"/>
                <a:ea typeface="Malgun Gothic"/>
                <a:cs typeface="Malgun Gothic"/>
                <a:sym typeface="Malgun Gothic"/>
              </a:rPr>
              <a:t>PDD – 순서도 세부 사항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20725BEC-3B42-445C-BAA1-52B2A7A5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97728"/>
              </p:ext>
            </p:extLst>
          </p:nvPr>
        </p:nvGraphicFramePr>
        <p:xfrm>
          <a:off x="587229" y="587230"/>
          <a:ext cx="11522175" cy="54370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4261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  <a:gridCol w="5013466">
                  <a:extLst>
                    <a:ext uri="{9D8B030D-6E8A-4147-A177-3AD203B41FA5}">
                      <a16:colId xmlns:a16="http://schemas.microsoft.com/office/drawing/2014/main" val="170707524"/>
                    </a:ext>
                  </a:extLst>
                </a:gridCol>
                <a:gridCol w="1072052">
                  <a:extLst>
                    <a:ext uri="{9D8B030D-6E8A-4147-A177-3AD203B41FA5}">
                      <a16:colId xmlns:a16="http://schemas.microsoft.com/office/drawing/2014/main" val="365190211"/>
                    </a:ext>
                  </a:extLst>
                </a:gridCol>
                <a:gridCol w="1355520">
                  <a:extLst>
                    <a:ext uri="{9D8B030D-6E8A-4147-A177-3AD203B41FA5}">
                      <a16:colId xmlns:a16="http://schemas.microsoft.com/office/drawing/2014/main" val="987199902"/>
                    </a:ext>
                  </a:extLst>
                </a:gridCol>
                <a:gridCol w="3016876">
                  <a:extLst>
                    <a:ext uri="{9D8B030D-6E8A-4147-A177-3AD203B41FA5}">
                      <a16:colId xmlns:a16="http://schemas.microsoft.com/office/drawing/2014/main" val="338014259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폴더 및 파일정리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C:\RPA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305080">
                <a:tc rowSpan="4"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작업 상세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91980"/>
                  </a:ext>
                </a:extLst>
              </a:tr>
              <a:tr h="353241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‘C:\RPA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\’+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과제명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디렉토리 생성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‘C:\RPA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\’+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과제명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內 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Input, Output, Temp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생성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40724"/>
                  </a:ext>
                </a:extLst>
              </a:tr>
              <a:tr h="31133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비고 및 특이사항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30953"/>
                  </a:ext>
                </a:extLst>
              </a:tr>
              <a:tr h="997654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dirty="0"/>
                        <a:t>경로는 변수로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738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6C7BA0-8C2B-476D-928E-E2B61517A6A4}"/>
              </a:ext>
            </a:extLst>
          </p:cNvPr>
          <p:cNvSpPr txBox="1"/>
          <p:nvPr/>
        </p:nvSpPr>
        <p:spPr>
          <a:xfrm>
            <a:off x="556243" y="0"/>
            <a:ext cx="4692468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6" b="1" dirty="0">
                <a:solidFill>
                  <a:schemeClr val="accent3">
                    <a:lumMod val="50000"/>
                  </a:schemeClr>
                </a:solidFill>
              </a:rPr>
              <a:t>프로세스 수행 </a:t>
            </a:r>
            <a:r>
              <a:rPr lang="en-US" altLang="ko-KR" sz="2406" b="1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ko-KR" altLang="en-US" sz="2406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9059671-144C-48EF-C25A-36E3D4C832FD}"/>
              </a:ext>
            </a:extLst>
          </p:cNvPr>
          <p:cNvGrpSpPr/>
          <p:nvPr/>
        </p:nvGrpSpPr>
        <p:grpSpPr>
          <a:xfrm>
            <a:off x="1479709" y="1698380"/>
            <a:ext cx="6156415" cy="1313762"/>
            <a:chOff x="1522619" y="1017062"/>
            <a:chExt cx="6156415" cy="131376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C76282A-DD19-7C9E-D4D0-672BE734AF82}"/>
                </a:ext>
              </a:extLst>
            </p:cNvPr>
            <p:cNvSpPr/>
            <p:nvPr/>
          </p:nvSpPr>
          <p:spPr>
            <a:xfrm>
              <a:off x="1644259" y="1157587"/>
              <a:ext cx="6034775" cy="11732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B23CDA1-A153-A472-337B-C185A10ED897}"/>
                </a:ext>
              </a:extLst>
            </p:cNvPr>
            <p:cNvSpPr/>
            <p:nvPr/>
          </p:nvSpPr>
          <p:spPr>
            <a:xfrm>
              <a:off x="1522619" y="1017062"/>
              <a:ext cx="243280" cy="2432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1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230F93E-4BEC-80DD-78B6-00B6A54FA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6590" y="1220341"/>
              <a:ext cx="5830114" cy="1028844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D2E750-483E-501B-46ED-E94823426C15}"/>
              </a:ext>
            </a:extLst>
          </p:cNvPr>
          <p:cNvGrpSpPr/>
          <p:nvPr/>
        </p:nvGrpSpPr>
        <p:grpSpPr>
          <a:xfrm>
            <a:off x="2185861" y="3429000"/>
            <a:ext cx="4744112" cy="752580"/>
            <a:chOff x="1746590" y="2957645"/>
            <a:chExt cx="4744112" cy="75258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61BFAAF-CF8C-D874-2741-84CAF25A9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6590" y="2957645"/>
              <a:ext cx="4744112" cy="75258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C599827-1DAF-01F4-EF75-5A6092CBC82D}"/>
                </a:ext>
              </a:extLst>
            </p:cNvPr>
            <p:cNvSpPr/>
            <p:nvPr/>
          </p:nvSpPr>
          <p:spPr>
            <a:xfrm>
              <a:off x="1909481" y="2957645"/>
              <a:ext cx="4446495" cy="6730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51E8039E-44A8-0D51-BF3F-A8C4E68BB8AD}"/>
              </a:ext>
            </a:extLst>
          </p:cNvPr>
          <p:cNvSpPr/>
          <p:nvPr/>
        </p:nvSpPr>
        <p:spPr>
          <a:xfrm>
            <a:off x="2185861" y="3305756"/>
            <a:ext cx="243280" cy="24328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20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20725BEC-3B42-445C-BAA1-52B2A7A5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282277"/>
              </p:ext>
            </p:extLst>
          </p:nvPr>
        </p:nvGraphicFramePr>
        <p:xfrm>
          <a:off x="587230" y="587230"/>
          <a:ext cx="10989578" cy="5572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067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  <a:gridCol w="4781725">
                  <a:extLst>
                    <a:ext uri="{9D8B030D-6E8A-4147-A177-3AD203B41FA5}">
                      <a16:colId xmlns:a16="http://schemas.microsoft.com/office/drawing/2014/main" val="170707524"/>
                    </a:ext>
                  </a:extLst>
                </a:gridCol>
                <a:gridCol w="1022498">
                  <a:extLst>
                    <a:ext uri="{9D8B030D-6E8A-4147-A177-3AD203B41FA5}">
                      <a16:colId xmlns:a16="http://schemas.microsoft.com/office/drawing/2014/main" val="365190211"/>
                    </a:ext>
                  </a:extLst>
                </a:gridCol>
                <a:gridCol w="1292863">
                  <a:extLst>
                    <a:ext uri="{9D8B030D-6E8A-4147-A177-3AD203B41FA5}">
                      <a16:colId xmlns:a16="http://schemas.microsoft.com/office/drawing/2014/main" val="987199902"/>
                    </a:ext>
                  </a:extLst>
                </a:gridCol>
                <a:gridCol w="2877425">
                  <a:extLst>
                    <a:ext uri="{9D8B030D-6E8A-4147-A177-3AD203B41FA5}">
                      <a16:colId xmlns:a16="http://schemas.microsoft.com/office/drawing/2014/main" val="338014259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u="none" strike="noStrike" cap="none" dirty="0">
                          <a:solidFill>
                            <a:schemeClr val="dk1"/>
                          </a:solidFill>
                        </a:rPr>
                        <a:t>조건 설정 및 검색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Chrome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305080">
                <a:tc rowSpan="4"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작업 상세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91980"/>
                  </a:ext>
                </a:extLst>
              </a:tr>
              <a:tr h="353241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조건에 맞게 </a:t>
                      </a: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InputBox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검색항목 입력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40724"/>
                  </a:ext>
                </a:extLst>
              </a:tr>
              <a:tr h="31133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비고 및 특이사항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30953"/>
                  </a:ext>
                </a:extLst>
              </a:tr>
              <a:tr h="113348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dirty="0"/>
                        <a:t>검색 조건이 유효하지 않을 시 </a:t>
                      </a:r>
                      <a:r>
                        <a:rPr lang="en-US" altLang="ko-KR" sz="900" dirty="0" err="1"/>
                        <a:t>BrityRPA</a:t>
                      </a:r>
                      <a:r>
                        <a:rPr lang="ko-KR" altLang="en-US" sz="900" dirty="0"/>
                        <a:t>내에 있는 </a:t>
                      </a:r>
                      <a:r>
                        <a:rPr lang="en-US" altLang="ko-KR" sz="900" dirty="0"/>
                        <a:t>On Error</a:t>
                      </a:r>
                      <a:r>
                        <a:rPr lang="ko-KR" altLang="en-US" sz="900" dirty="0"/>
                        <a:t>의 </a:t>
                      </a:r>
                      <a:r>
                        <a:rPr lang="en-US" altLang="ko-KR" sz="900" dirty="0"/>
                        <a:t>Goto</a:t>
                      </a:r>
                      <a:r>
                        <a:rPr lang="ko-KR" altLang="en-US" sz="900" dirty="0"/>
                        <a:t>를 활용하여 다시 </a:t>
                      </a:r>
                      <a:r>
                        <a:rPr lang="en-US" altLang="ko-KR" sz="900" dirty="0" err="1"/>
                        <a:t>InputBox</a:t>
                      </a:r>
                      <a:r>
                        <a:rPr lang="ko-KR" altLang="en-US" sz="900" dirty="0"/>
                        <a:t>를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738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6C7BA0-8C2B-476D-928E-E2B61517A6A4}"/>
              </a:ext>
            </a:extLst>
          </p:cNvPr>
          <p:cNvSpPr txBox="1"/>
          <p:nvPr/>
        </p:nvSpPr>
        <p:spPr>
          <a:xfrm>
            <a:off x="556243" y="0"/>
            <a:ext cx="4692468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6" b="1" dirty="0">
                <a:solidFill>
                  <a:schemeClr val="accent3">
                    <a:lumMod val="50000"/>
                  </a:schemeClr>
                </a:solidFill>
              </a:rPr>
              <a:t>프로세스 수행 </a:t>
            </a:r>
            <a:r>
              <a:rPr lang="en-US" altLang="ko-KR" sz="2406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ko-KR" altLang="en-US" sz="2406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B23CDA1-A153-A472-337B-C185A10ED897}"/>
              </a:ext>
            </a:extLst>
          </p:cNvPr>
          <p:cNvSpPr/>
          <p:nvPr/>
        </p:nvSpPr>
        <p:spPr>
          <a:xfrm>
            <a:off x="1237221" y="2012418"/>
            <a:ext cx="243280" cy="24328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76282A-DD19-7C9E-D4D0-672BE734AF82}"/>
              </a:ext>
            </a:extLst>
          </p:cNvPr>
          <p:cNvSpPr/>
          <p:nvPr/>
        </p:nvSpPr>
        <p:spPr>
          <a:xfrm>
            <a:off x="1115301" y="1261269"/>
            <a:ext cx="6907035" cy="17725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B23CDA1-A153-A472-337B-C185A10ED897}"/>
              </a:ext>
            </a:extLst>
          </p:cNvPr>
          <p:cNvSpPr/>
          <p:nvPr/>
        </p:nvSpPr>
        <p:spPr>
          <a:xfrm>
            <a:off x="1011012" y="1075057"/>
            <a:ext cx="243280" cy="24328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A6F3CB6-67E6-1325-6FAD-66B90E3DB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62" y="1350782"/>
            <a:ext cx="2123740" cy="165062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8607390-6F9E-2DA5-E1DF-9B302A3E0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250" y="1350783"/>
            <a:ext cx="2123740" cy="160588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AF1420B-722F-D20B-91FF-20A528D48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438" y="1350782"/>
            <a:ext cx="2123741" cy="160588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160C6E6-5B53-2A97-36B4-86B89543B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389" y="3254306"/>
            <a:ext cx="6244857" cy="268535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55823A-C067-E6B6-E782-0CEB4AF02BED}"/>
              </a:ext>
            </a:extLst>
          </p:cNvPr>
          <p:cNvSpPr/>
          <p:nvPr/>
        </p:nvSpPr>
        <p:spPr>
          <a:xfrm>
            <a:off x="1446389" y="3177115"/>
            <a:ext cx="6244857" cy="27625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52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20725BEC-3B42-445C-BAA1-52B2A7A5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894573"/>
              </p:ext>
            </p:extLst>
          </p:nvPr>
        </p:nvGraphicFramePr>
        <p:xfrm>
          <a:off x="587230" y="587230"/>
          <a:ext cx="10989578" cy="5572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067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  <a:gridCol w="4781725">
                  <a:extLst>
                    <a:ext uri="{9D8B030D-6E8A-4147-A177-3AD203B41FA5}">
                      <a16:colId xmlns:a16="http://schemas.microsoft.com/office/drawing/2014/main" val="170707524"/>
                    </a:ext>
                  </a:extLst>
                </a:gridCol>
                <a:gridCol w="1022498">
                  <a:extLst>
                    <a:ext uri="{9D8B030D-6E8A-4147-A177-3AD203B41FA5}">
                      <a16:colId xmlns:a16="http://schemas.microsoft.com/office/drawing/2014/main" val="365190211"/>
                    </a:ext>
                  </a:extLst>
                </a:gridCol>
                <a:gridCol w="1292863">
                  <a:extLst>
                    <a:ext uri="{9D8B030D-6E8A-4147-A177-3AD203B41FA5}">
                      <a16:colId xmlns:a16="http://schemas.microsoft.com/office/drawing/2014/main" val="987199902"/>
                    </a:ext>
                  </a:extLst>
                </a:gridCol>
                <a:gridCol w="2877425">
                  <a:extLst>
                    <a:ext uri="{9D8B030D-6E8A-4147-A177-3AD203B41FA5}">
                      <a16:colId xmlns:a16="http://schemas.microsoft.com/office/drawing/2014/main" val="338014259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검색한 내용의 데이터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이미지 추출 및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Chrome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305080">
                <a:tc rowSpan="4"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작업 상세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91980"/>
                  </a:ext>
                </a:extLst>
              </a:tr>
              <a:tr h="353241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GetGridItems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ChromeGetListData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템플릿에 작성할 데이터를 추출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KeyInput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화면 조정한 뒤 </a:t>
                      </a: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CaptureBounds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이미지 추출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40724"/>
                  </a:ext>
                </a:extLst>
              </a:tr>
              <a:tr h="31133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비고 및 특이사항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30953"/>
                  </a:ext>
                </a:extLst>
              </a:tr>
              <a:tr h="113348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900" dirty="0"/>
                        <a:t>Inspector</a:t>
                      </a:r>
                      <a:r>
                        <a:rPr lang="ko-KR" altLang="en-US" sz="900" dirty="0"/>
                        <a:t>로 미리 </a:t>
                      </a:r>
                      <a:r>
                        <a:rPr lang="ko-KR" altLang="en-US" sz="900" dirty="0" err="1"/>
                        <a:t>캡쳐할</a:t>
                      </a:r>
                      <a:r>
                        <a:rPr lang="ko-KR" altLang="en-US" sz="900" dirty="0"/>
                        <a:t> 이미지의 영역을 확보 후 저장 경로를 </a:t>
                      </a:r>
                      <a:r>
                        <a:rPr lang="en-US" altLang="ko-KR" sz="900" dirty="0"/>
                        <a:t>C:\\RPA</a:t>
                      </a:r>
                      <a:r>
                        <a:rPr lang="ko-KR" altLang="en-US" sz="900" dirty="0"/>
                        <a:t>교육</a:t>
                      </a:r>
                      <a:r>
                        <a:rPr lang="en-US" altLang="ko-KR" sz="900" dirty="0"/>
                        <a:t>\\</a:t>
                      </a:r>
                      <a:r>
                        <a:rPr lang="ko-KR" altLang="en-US" sz="900" dirty="0" err="1"/>
                        <a:t>제조사별판매실적조회</a:t>
                      </a:r>
                      <a:r>
                        <a:rPr lang="en-US" altLang="ko-KR" sz="900" dirty="0">
                          <a:hlinkClick r:id="rId2" action="ppaction://hlinkfile"/>
                        </a:rPr>
                        <a:t>\\Input\\</a:t>
                      </a:r>
                      <a:r>
                        <a:rPr lang="ko-KR" altLang="en-US" sz="900" dirty="0">
                          <a:hlinkClick r:id="rId2" action="ppaction://hlinkfile"/>
                        </a:rPr>
                        <a:t>판매량</a:t>
                      </a:r>
                      <a:r>
                        <a:rPr lang="en-US" altLang="ko-KR" sz="900" dirty="0">
                          <a:hlinkClick r:id="rId2" action="ppaction://hlinkfile"/>
                        </a:rPr>
                        <a:t>.jpg</a:t>
                      </a:r>
                      <a:r>
                        <a:rPr lang="ko-KR" altLang="en-US" sz="900" dirty="0"/>
                        <a:t>으로 지정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738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6C7BA0-8C2B-476D-928E-E2B61517A6A4}"/>
              </a:ext>
            </a:extLst>
          </p:cNvPr>
          <p:cNvSpPr txBox="1"/>
          <p:nvPr/>
        </p:nvSpPr>
        <p:spPr>
          <a:xfrm>
            <a:off x="556243" y="0"/>
            <a:ext cx="4692468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6" b="1" dirty="0">
                <a:solidFill>
                  <a:schemeClr val="accent3">
                    <a:lumMod val="50000"/>
                  </a:schemeClr>
                </a:solidFill>
              </a:rPr>
              <a:t>프로세스 수행 </a:t>
            </a:r>
            <a:r>
              <a:rPr lang="en-US" altLang="ko-KR" sz="2406" b="1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endParaRPr lang="ko-KR" altLang="en-US" sz="2406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235818-2570-B9F3-C05C-51CE81313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882" y="1506070"/>
            <a:ext cx="5325106" cy="351096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116C1E4-7A4D-A260-37D8-83CF624B5FEE}"/>
              </a:ext>
            </a:extLst>
          </p:cNvPr>
          <p:cNvSpPr/>
          <p:nvPr/>
        </p:nvSpPr>
        <p:spPr>
          <a:xfrm>
            <a:off x="2043882" y="1506070"/>
            <a:ext cx="5325106" cy="35109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11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20725BEC-3B42-445C-BAA1-52B2A7A5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40213"/>
              </p:ext>
            </p:extLst>
          </p:nvPr>
        </p:nvGraphicFramePr>
        <p:xfrm>
          <a:off x="587230" y="587230"/>
          <a:ext cx="10989578" cy="5572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067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  <a:gridCol w="4781725">
                  <a:extLst>
                    <a:ext uri="{9D8B030D-6E8A-4147-A177-3AD203B41FA5}">
                      <a16:colId xmlns:a16="http://schemas.microsoft.com/office/drawing/2014/main" val="170707524"/>
                    </a:ext>
                  </a:extLst>
                </a:gridCol>
                <a:gridCol w="1022498">
                  <a:extLst>
                    <a:ext uri="{9D8B030D-6E8A-4147-A177-3AD203B41FA5}">
                      <a16:colId xmlns:a16="http://schemas.microsoft.com/office/drawing/2014/main" val="365190211"/>
                    </a:ext>
                  </a:extLst>
                </a:gridCol>
                <a:gridCol w="1292863">
                  <a:extLst>
                    <a:ext uri="{9D8B030D-6E8A-4147-A177-3AD203B41FA5}">
                      <a16:colId xmlns:a16="http://schemas.microsoft.com/office/drawing/2014/main" val="987199902"/>
                    </a:ext>
                  </a:extLst>
                </a:gridCol>
                <a:gridCol w="2877425">
                  <a:extLst>
                    <a:ext uri="{9D8B030D-6E8A-4147-A177-3AD203B41FA5}">
                      <a16:colId xmlns:a16="http://schemas.microsoft.com/office/drawing/2014/main" val="338014259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추출된 데이터 기입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305080">
                <a:tc rowSpan="4"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작업 상세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91980"/>
                  </a:ext>
                </a:extLst>
              </a:tr>
              <a:tr h="353241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헤더를 </a:t>
                      </a: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InputBox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기입한 정보를 기반으로 작성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GetGridItems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가져온 데이터를 기입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ChromeGetListItems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가져온 데이터를 입력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CaptureBounds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저장한 이미지를 각 항목에 맞게 입력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40724"/>
                  </a:ext>
                </a:extLst>
              </a:tr>
              <a:tr h="31133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비고 및 특이사항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30953"/>
                  </a:ext>
                </a:extLst>
              </a:tr>
              <a:tr h="113348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/>
                        <a:t>번 작업 시 전월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년 대비 상승 및 하락에 따라 색으로 구분</a:t>
                      </a:r>
                      <a:endParaRPr lang="en-US" altLang="ko-KR" sz="900" dirty="0"/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endParaRPr lang="en-US" altLang="ko-KR" sz="900" dirty="0"/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900" dirty="0"/>
                        <a:t>4</a:t>
                      </a:r>
                      <a:r>
                        <a:rPr lang="ko-KR" altLang="en-US" sz="900" dirty="0"/>
                        <a:t>번 작업 시 </a:t>
                      </a:r>
                      <a:r>
                        <a:rPr lang="en-US" altLang="ko-KR" sz="900" dirty="0"/>
                        <a:t>Delay</a:t>
                      </a:r>
                      <a:r>
                        <a:rPr lang="ko-KR" altLang="en-US" sz="900" dirty="0"/>
                        <a:t>를 활용해 태스크 속도가 빨라 중간에 </a:t>
                      </a:r>
                      <a:r>
                        <a:rPr lang="en-US" altLang="ko-KR" sz="900" dirty="0"/>
                        <a:t>Select</a:t>
                      </a:r>
                      <a:r>
                        <a:rPr lang="ko-KR" altLang="en-US" sz="900" dirty="0"/>
                        <a:t>를 인지하지 못 하고 넘어가는 걸 방지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738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6C7BA0-8C2B-476D-928E-E2B61517A6A4}"/>
              </a:ext>
            </a:extLst>
          </p:cNvPr>
          <p:cNvSpPr txBox="1"/>
          <p:nvPr/>
        </p:nvSpPr>
        <p:spPr>
          <a:xfrm>
            <a:off x="556243" y="0"/>
            <a:ext cx="4692468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6" b="1" dirty="0">
                <a:solidFill>
                  <a:schemeClr val="accent3">
                    <a:lumMod val="50000"/>
                  </a:schemeClr>
                </a:solidFill>
              </a:rPr>
              <a:t>프로세스 수행 </a:t>
            </a:r>
            <a:r>
              <a:rPr lang="en-US" altLang="ko-KR" sz="2406" b="1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endParaRPr lang="ko-KR" altLang="en-US" sz="2406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851938-153A-BF45-F7EA-FECB83614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65" y="1737942"/>
            <a:ext cx="7802182" cy="305410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7EC5B8-D62C-34C1-7CEB-08A9C13E602A}"/>
              </a:ext>
            </a:extLst>
          </p:cNvPr>
          <p:cNvSpPr/>
          <p:nvPr/>
        </p:nvSpPr>
        <p:spPr>
          <a:xfrm>
            <a:off x="770964" y="1737942"/>
            <a:ext cx="7802181" cy="30541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76282A-DD19-7C9E-D4D0-672BE734AF82}"/>
              </a:ext>
            </a:extLst>
          </p:cNvPr>
          <p:cNvSpPr/>
          <p:nvPr/>
        </p:nvSpPr>
        <p:spPr>
          <a:xfrm>
            <a:off x="914400" y="1826544"/>
            <a:ext cx="3397624" cy="1725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B23CDA1-A153-A472-337B-C185A10ED897}"/>
              </a:ext>
            </a:extLst>
          </p:cNvPr>
          <p:cNvSpPr/>
          <p:nvPr/>
        </p:nvSpPr>
        <p:spPr>
          <a:xfrm>
            <a:off x="752458" y="1642711"/>
            <a:ext cx="243280" cy="24328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CA3798-8D82-298E-E526-E4B16022B138}"/>
              </a:ext>
            </a:extLst>
          </p:cNvPr>
          <p:cNvSpPr/>
          <p:nvPr/>
        </p:nvSpPr>
        <p:spPr>
          <a:xfrm>
            <a:off x="914400" y="1981222"/>
            <a:ext cx="3397624" cy="28108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5F45353-C2A9-F34D-44FD-6CC325683879}"/>
              </a:ext>
            </a:extLst>
          </p:cNvPr>
          <p:cNvSpPr/>
          <p:nvPr/>
        </p:nvSpPr>
        <p:spPr>
          <a:xfrm>
            <a:off x="788970" y="1858634"/>
            <a:ext cx="243280" cy="24328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7D6EF6-1FD6-BDBD-1EAD-21CC6E3607FA}"/>
              </a:ext>
            </a:extLst>
          </p:cNvPr>
          <p:cNvSpPr/>
          <p:nvPr/>
        </p:nvSpPr>
        <p:spPr>
          <a:xfrm>
            <a:off x="4383207" y="1999042"/>
            <a:ext cx="2412040" cy="2779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FCB0D2F-49F1-2686-9B4B-65B1D90AF394}"/>
              </a:ext>
            </a:extLst>
          </p:cNvPr>
          <p:cNvSpPr/>
          <p:nvPr/>
        </p:nvSpPr>
        <p:spPr>
          <a:xfrm>
            <a:off x="4244747" y="1851080"/>
            <a:ext cx="243280" cy="24328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3507D2-AF78-0943-4C8E-1436411F24F4}"/>
              </a:ext>
            </a:extLst>
          </p:cNvPr>
          <p:cNvSpPr/>
          <p:nvPr/>
        </p:nvSpPr>
        <p:spPr>
          <a:xfrm>
            <a:off x="4366387" y="2388018"/>
            <a:ext cx="3020532" cy="2264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7D6976A-9540-8824-A987-1EADCA56D3DC}"/>
              </a:ext>
            </a:extLst>
          </p:cNvPr>
          <p:cNvSpPr/>
          <p:nvPr/>
        </p:nvSpPr>
        <p:spPr>
          <a:xfrm>
            <a:off x="4244747" y="2233820"/>
            <a:ext cx="243280" cy="24328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2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20725BEC-3B42-445C-BAA1-52B2A7A5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778203"/>
              </p:ext>
            </p:extLst>
          </p:nvPr>
        </p:nvGraphicFramePr>
        <p:xfrm>
          <a:off x="587230" y="587230"/>
          <a:ext cx="10989578" cy="5572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067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  <a:gridCol w="4781725">
                  <a:extLst>
                    <a:ext uri="{9D8B030D-6E8A-4147-A177-3AD203B41FA5}">
                      <a16:colId xmlns:a16="http://schemas.microsoft.com/office/drawing/2014/main" val="170707524"/>
                    </a:ext>
                  </a:extLst>
                </a:gridCol>
                <a:gridCol w="1022498">
                  <a:extLst>
                    <a:ext uri="{9D8B030D-6E8A-4147-A177-3AD203B41FA5}">
                      <a16:colId xmlns:a16="http://schemas.microsoft.com/office/drawing/2014/main" val="365190211"/>
                    </a:ext>
                  </a:extLst>
                </a:gridCol>
                <a:gridCol w="1292863">
                  <a:extLst>
                    <a:ext uri="{9D8B030D-6E8A-4147-A177-3AD203B41FA5}">
                      <a16:colId xmlns:a16="http://schemas.microsoft.com/office/drawing/2014/main" val="987199902"/>
                    </a:ext>
                  </a:extLst>
                </a:gridCol>
                <a:gridCol w="2877425">
                  <a:extLst>
                    <a:ext uri="{9D8B030D-6E8A-4147-A177-3AD203B41FA5}">
                      <a16:colId xmlns:a16="http://schemas.microsoft.com/office/drawing/2014/main" val="338014259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엑셀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Excel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305080">
                <a:tc rowSpan="4"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작업 상세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91980"/>
                  </a:ext>
                </a:extLst>
              </a:tr>
              <a:tr h="353241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새로운 시트에 작업한 정보들을 옮겨 담는다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새로운 이름으로 저장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40724"/>
                  </a:ext>
                </a:extLst>
              </a:tr>
              <a:tr h="31133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비고 및 특이사항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30953"/>
                  </a:ext>
                </a:extLst>
              </a:tr>
              <a:tr h="113348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번 작업을 수행할 때는 시트명을 검색한 기업명으로 지정</a:t>
                      </a:r>
                      <a:endParaRPr lang="en-US" altLang="ko-KR" sz="900" dirty="0"/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/>
                        <a:t>번 작업을 수행할 때는 저장명을 </a:t>
                      </a:r>
                      <a:r>
                        <a:rPr lang="en-US" altLang="ko-KR" sz="900" dirty="0" err="1"/>
                        <a:t>InputBox</a:t>
                      </a:r>
                      <a:r>
                        <a:rPr lang="ko-KR" altLang="en-US" sz="900" dirty="0"/>
                        <a:t>에서 기입한 정보를 바탕으로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738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6C7BA0-8C2B-476D-928E-E2B61517A6A4}"/>
              </a:ext>
            </a:extLst>
          </p:cNvPr>
          <p:cNvSpPr txBox="1"/>
          <p:nvPr/>
        </p:nvSpPr>
        <p:spPr>
          <a:xfrm>
            <a:off x="556243" y="0"/>
            <a:ext cx="4692468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6" b="1" dirty="0">
                <a:solidFill>
                  <a:schemeClr val="accent3">
                    <a:lumMod val="50000"/>
                  </a:schemeClr>
                </a:solidFill>
              </a:rPr>
              <a:t>프로세스 수행 </a:t>
            </a:r>
            <a:r>
              <a:rPr lang="en-US" altLang="ko-KR" sz="2406" b="1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endParaRPr lang="ko-KR" altLang="en-US" sz="2406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23487" y="3003996"/>
            <a:ext cx="2131811" cy="73894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 동작 없음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3EB39E-AA72-87C0-11BC-9AB3FDCD2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58" y="1409119"/>
            <a:ext cx="6933090" cy="375181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774673D-27E5-0984-57D2-6F13C34A6886}"/>
              </a:ext>
            </a:extLst>
          </p:cNvPr>
          <p:cNvSpPr/>
          <p:nvPr/>
        </p:nvSpPr>
        <p:spPr>
          <a:xfrm>
            <a:off x="1233758" y="1409119"/>
            <a:ext cx="6933090" cy="37518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FD6D88-79C4-0F0D-F9C5-2CAAA4E7A55B}"/>
              </a:ext>
            </a:extLst>
          </p:cNvPr>
          <p:cNvSpPr/>
          <p:nvPr/>
        </p:nvSpPr>
        <p:spPr>
          <a:xfrm>
            <a:off x="1659045" y="4975412"/>
            <a:ext cx="151826" cy="986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8FF4A2-B638-D5DA-8D9E-883DF5219DBB}"/>
              </a:ext>
            </a:extLst>
          </p:cNvPr>
          <p:cNvSpPr/>
          <p:nvPr/>
        </p:nvSpPr>
        <p:spPr>
          <a:xfrm>
            <a:off x="1876306" y="1409119"/>
            <a:ext cx="777247" cy="141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03C6393-2CAC-BE35-C5C9-59C8B90001B7}"/>
              </a:ext>
            </a:extLst>
          </p:cNvPr>
          <p:cNvSpPr/>
          <p:nvPr/>
        </p:nvSpPr>
        <p:spPr>
          <a:xfrm>
            <a:off x="1734958" y="1236726"/>
            <a:ext cx="243280" cy="24328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51C0141-3CD8-F3FF-36EA-FFFFCC3B62AB}"/>
              </a:ext>
            </a:extLst>
          </p:cNvPr>
          <p:cNvSpPr/>
          <p:nvPr/>
        </p:nvSpPr>
        <p:spPr>
          <a:xfrm>
            <a:off x="1491678" y="4767576"/>
            <a:ext cx="243280" cy="24328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51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525</Words>
  <Application>Microsoft Office PowerPoint</Application>
  <PresentationFormat>와이드스크린</PresentationFormat>
  <Paragraphs>140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Malgun Gothic</vt:lpstr>
      <vt:lpstr>Malgun Gothic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Class1-000</dc:creator>
  <cp:lastModifiedBy>1Class_017</cp:lastModifiedBy>
  <cp:revision>10</cp:revision>
  <dcterms:created xsi:type="dcterms:W3CDTF">2024-09-10T00:34:26Z</dcterms:created>
  <dcterms:modified xsi:type="dcterms:W3CDTF">2024-12-02T07:58:51Z</dcterms:modified>
</cp:coreProperties>
</file>