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414" r:id="rId2"/>
    <p:sldId id="420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A5BE93F-4FB0-4B2F-B9C9-36A75CCC8CD0}">
          <p14:sldIdLst>
            <p14:sldId id="414"/>
            <p14:sldId id="42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76"/>
    <a:srgbClr val="C7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3" autoAdjust="0"/>
    <p:restoredTop sz="96197"/>
  </p:normalViewPr>
  <p:slideViewPr>
    <p:cSldViewPr snapToGrid="0">
      <p:cViewPr varScale="1">
        <p:scale>
          <a:sx n="124" d="100"/>
          <a:sy n="124" d="100"/>
        </p:scale>
        <p:origin x="5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262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74E32-9E3F-4B35-9717-708B2A2B8C77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18B7-7B8F-4D0B-A301-0DF98A4EA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6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FE44190-0740-34F9-B4CC-3F4A2E0977A3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EB8D6-518E-2166-56BA-ED6CBCDC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0DE62-5EA5-E84E-2046-B2B3BA76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28A43-F10E-A04A-A8AF-6307CCFA1CC7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58CC6BD7-8BF6-E652-6D17-FBDBD13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1506572"/>
            <a:ext cx="10515600" cy="188122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328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6A7CF-9DE7-DA75-2DF2-66CE9F89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C645A-F19E-52D8-749D-91577953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E44C-1FFB-4ECA-96AB-5F96E4EC0F55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75AA8-00AC-2B04-F6A5-16CEE11D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1DC82-B6E7-ED0A-D7AD-4D144FB7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35DAA-899A-8989-8880-87CCA829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0F1E-6E57-4D79-A480-E74AE2D558E9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E5F03-90D1-2782-BF28-9FC16E01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E4AA5-F813-5F34-89AD-AF7D5B46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8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55ACC-2044-A138-6670-AB310F88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D832C-932F-6C0F-F4A9-47C7AB54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6B464-C38A-5BFC-0A21-92771CE2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C77EE-AC91-8E7D-7412-B1A5E650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27A5-5162-4532-B933-EE74A8D82C39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8C1FD-D948-9AE6-7186-BF85049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C7FED-4B73-100E-12CC-829C4FB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7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01C3-2657-704A-A9D4-CEBABE3C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5DAA9-0905-E5C0-4A22-91A1FD26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D3388-28BB-5DC1-2F99-20004EF1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9330C-45AD-FDD0-C902-B85A77BA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753-6DA2-4A7C-B495-4001C7F5259F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55FEA-1ED7-19FD-2B41-B3D8DD87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A7D46-DCBC-CDB2-1DCA-9BA9DB8E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6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7CE03-9373-C44E-F70A-8E804D0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3C3E4-5E2C-F224-63E9-38CFAC9E1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742A8-FF1C-FE7C-D446-036962F8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006-7BC9-47C1-8360-7821553F4890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072F1-D9D3-3DC6-A1BB-663A13F1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6AAB-46CB-B2F8-2862-22B9015B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98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0E5FE0-54AA-C226-4283-FB6084C45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BDF6E-A0B2-F6F8-5CA5-69DD41A3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90148-D5E4-2A0F-59F6-5F3407EA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96B3-EF7F-4F86-A940-2EC8A52E9110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A54D5-C3D9-E2EB-A427-7C775894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010EF-A959-8B4A-9D17-1320A20D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BFBF8A-136D-4EEC-8873-C34B5FF93130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6C175-374F-D072-1181-5B7E6490C15A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6EF15C1-423B-A9D6-0589-30E6B623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8790C42-DA6D-4BDD-9765-5769A00A5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723" y="174671"/>
            <a:ext cx="8702103" cy="426813"/>
          </a:xfrm>
        </p:spPr>
        <p:txBody>
          <a:bodyPr/>
          <a:lstStyle>
            <a:lvl1pPr>
              <a:defRPr sz="3000" b="1"/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3149C584-75B2-4856-87D6-DDBBFE2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31182E2B-859C-454D-9C58-CD89655AF564}"/>
              </a:ext>
            </a:extLst>
          </p:cNvPr>
          <p:cNvSpPr txBox="1">
            <a:spLocks/>
          </p:cNvSpPr>
          <p:nvPr userDrawn="1"/>
        </p:nvSpPr>
        <p:spPr>
          <a:xfrm>
            <a:off x="4724395" y="6316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00387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7C8CA"/>
                </a:solidFill>
              </a:rPr>
              <a:t>&lt;</a:t>
            </a:r>
            <a:r>
              <a:rPr lang="ko-KR" altLang="en-US" dirty="0">
                <a:solidFill>
                  <a:srgbClr val="C7C8CA"/>
                </a:solidFill>
              </a:rPr>
              <a:t>    </a:t>
            </a:r>
            <a:r>
              <a:rPr lang="en-US" altLang="ko-KR" dirty="0">
                <a:solidFill>
                  <a:srgbClr val="C7C8CA"/>
                </a:solidFill>
              </a:rPr>
              <a:t>&gt;</a:t>
            </a:r>
            <a:endParaRPr lang="ko-KR" altLang="en-US" dirty="0">
              <a:solidFill>
                <a:srgbClr val="C7C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4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BFBF8A-136D-4EEC-8873-C34B5FF93130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6C175-374F-D072-1181-5B7E6490C15A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6EF15C1-423B-A9D6-0589-30E6B623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3149C584-75B2-4856-87D6-DDBBFE2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31182E2B-859C-454D-9C58-CD89655AF564}"/>
              </a:ext>
            </a:extLst>
          </p:cNvPr>
          <p:cNvSpPr txBox="1">
            <a:spLocks/>
          </p:cNvSpPr>
          <p:nvPr userDrawn="1"/>
        </p:nvSpPr>
        <p:spPr>
          <a:xfrm>
            <a:off x="4724395" y="6316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00387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7C8CA"/>
                </a:solidFill>
              </a:rPr>
              <a:t>&lt;</a:t>
            </a:r>
            <a:r>
              <a:rPr lang="ko-KR" altLang="en-US" dirty="0">
                <a:solidFill>
                  <a:srgbClr val="C7C8CA"/>
                </a:solidFill>
              </a:rPr>
              <a:t>    </a:t>
            </a:r>
            <a:r>
              <a:rPr lang="en-US" altLang="ko-KR" dirty="0">
                <a:solidFill>
                  <a:srgbClr val="C7C8CA"/>
                </a:solidFill>
              </a:rPr>
              <a:t>&gt;</a:t>
            </a:r>
            <a:endParaRPr lang="ko-KR" altLang="en-US" dirty="0">
              <a:solidFill>
                <a:srgbClr val="C7C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7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46C175-374F-D072-1181-5B7E6490C15A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6EF15C1-423B-A9D6-0589-30E6B623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8790C42-DA6D-4BDD-9765-5769A00A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3" y="174671"/>
            <a:ext cx="8702103" cy="426813"/>
          </a:xfrm>
        </p:spPr>
        <p:txBody>
          <a:bodyPr/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슬라이드 번호 개체 틀 5">
            <a:extLst>
              <a:ext uri="{FF2B5EF4-FFF2-40B4-BE49-F238E27FC236}">
                <a16:creationId xmlns:a16="http://schemas.microsoft.com/office/drawing/2014/main" id="{19F1C520-914D-460C-82C7-50C1B3BF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C7C8CA"/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01269AF8-19A2-42A5-B001-E48A0D57E628}"/>
              </a:ext>
            </a:extLst>
          </p:cNvPr>
          <p:cNvSpPr txBox="1">
            <a:spLocks/>
          </p:cNvSpPr>
          <p:nvPr userDrawn="1"/>
        </p:nvSpPr>
        <p:spPr>
          <a:xfrm>
            <a:off x="4724395" y="6316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b="1" kern="1200">
                <a:solidFill>
                  <a:srgbClr val="00387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7C8CA"/>
                </a:solidFill>
              </a:rPr>
              <a:t>&lt;</a:t>
            </a:r>
            <a:r>
              <a:rPr lang="ko-KR" altLang="en-US" dirty="0">
                <a:solidFill>
                  <a:srgbClr val="C7C8CA"/>
                </a:solidFill>
              </a:rPr>
              <a:t>    </a:t>
            </a:r>
            <a:r>
              <a:rPr lang="en-US" altLang="ko-KR" dirty="0">
                <a:solidFill>
                  <a:srgbClr val="C7C8CA"/>
                </a:solidFill>
              </a:rPr>
              <a:t>&gt;</a:t>
            </a:r>
            <a:endParaRPr lang="ko-KR" altLang="en-US" dirty="0">
              <a:solidFill>
                <a:srgbClr val="C7C8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D47B8-3AE1-0DBE-B5E5-E0875DB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40398-C556-37BF-1BAC-E9BD6EA0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DE3B0-4890-6DD3-953A-06E1454A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8772-3EFA-41D8-AF07-E5E2156E62C7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C6E3A-3F9E-1C6D-B196-E2FC217E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0F2EF-5DC2-B49F-91BE-79C06C63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FE44190-0740-34F9-B4CC-3F4A2E0977A3}"/>
              </a:ext>
            </a:extLst>
          </p:cNvPr>
          <p:cNvSpPr/>
          <p:nvPr userDrawn="1"/>
        </p:nvSpPr>
        <p:spPr>
          <a:xfrm>
            <a:off x="-5" y="718748"/>
            <a:ext cx="12192000" cy="51923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0DE62-5EA5-E84E-2046-B2B3BA76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E4EC694-7351-4DE7-A345-19B3966E93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28A43-F10E-A04A-A8AF-6307CCFA1CC7}"/>
              </a:ext>
            </a:extLst>
          </p:cNvPr>
          <p:cNvSpPr/>
          <p:nvPr userDrawn="1"/>
        </p:nvSpPr>
        <p:spPr>
          <a:xfrm>
            <a:off x="-5" y="718748"/>
            <a:ext cx="12192000" cy="72622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CD60A-3DBA-F773-A0AC-6751C135F1D1}"/>
              </a:ext>
            </a:extLst>
          </p:cNvPr>
          <p:cNvSpPr/>
          <p:nvPr userDrawn="1"/>
        </p:nvSpPr>
        <p:spPr>
          <a:xfrm>
            <a:off x="-5" y="5969395"/>
            <a:ext cx="12192005" cy="242009"/>
          </a:xfrm>
          <a:prstGeom prst="rect">
            <a:avLst/>
          </a:prstGeom>
          <a:solidFill>
            <a:srgbClr val="C7C8CA"/>
          </a:solidFill>
          <a:ln>
            <a:solidFill>
              <a:srgbClr val="C7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85AA5C-7AA3-9F97-FA00-40F12A2EAF1E}"/>
              </a:ext>
            </a:extLst>
          </p:cNvPr>
          <p:cNvSpPr/>
          <p:nvPr userDrawn="1"/>
        </p:nvSpPr>
        <p:spPr>
          <a:xfrm>
            <a:off x="0" y="5911121"/>
            <a:ext cx="12192000" cy="205273"/>
          </a:xfrm>
          <a:prstGeom prst="rect">
            <a:avLst/>
          </a:prstGeom>
          <a:solidFill>
            <a:srgbClr val="003876"/>
          </a:solidFill>
          <a:ln>
            <a:solidFill>
              <a:srgbClr val="003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C06F31-5AF0-FE53-6848-E08364F6CA86}"/>
              </a:ext>
            </a:extLst>
          </p:cNvPr>
          <p:cNvGrpSpPr/>
          <p:nvPr userDrawn="1"/>
        </p:nvGrpSpPr>
        <p:grpSpPr>
          <a:xfrm>
            <a:off x="87061" y="6256747"/>
            <a:ext cx="1370264" cy="562531"/>
            <a:chOff x="19050" y="6231723"/>
            <a:chExt cx="1370264" cy="562531"/>
          </a:xfrm>
        </p:grpSpPr>
        <p:pic>
          <p:nvPicPr>
            <p:cNvPr id="18" name="Picture 4" descr="색상활용 SILVER">
              <a:extLst>
                <a:ext uri="{FF2B5EF4-FFF2-40B4-BE49-F238E27FC236}">
                  <a16:creationId xmlns:a16="http://schemas.microsoft.com/office/drawing/2014/main" id="{DC68D787-B2CC-0A12-AE97-2E4BAC30D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4" t="19282" r="28162" b="19062"/>
            <a:stretch/>
          </p:blipFill>
          <p:spPr bwMode="auto">
            <a:xfrm>
              <a:off x="19050" y="6231723"/>
              <a:ext cx="497299" cy="56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국문 로고타입">
              <a:extLst>
                <a:ext uri="{FF2B5EF4-FFF2-40B4-BE49-F238E27FC236}">
                  <a16:creationId xmlns:a16="http://schemas.microsoft.com/office/drawing/2014/main" id="{ABE41707-912A-5994-B627-50168E9C9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5" t="35105" r="23264" b="30795"/>
            <a:stretch/>
          </p:blipFill>
          <p:spPr bwMode="auto">
            <a:xfrm>
              <a:off x="561546" y="6400627"/>
              <a:ext cx="571515" cy="14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연세 로고체">
              <a:extLst>
                <a:ext uri="{FF2B5EF4-FFF2-40B4-BE49-F238E27FC236}">
                  <a16:creationId xmlns:a16="http://schemas.microsoft.com/office/drawing/2014/main" id="{A09A4191-C8C0-A8C5-3A04-CECCF2640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0702" r="5743" b="39343"/>
            <a:stretch/>
          </p:blipFill>
          <p:spPr bwMode="auto">
            <a:xfrm>
              <a:off x="531729" y="6566670"/>
              <a:ext cx="857585" cy="7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8F3FA876-969A-5D25-A3E5-0EA22B097808}"/>
              </a:ext>
            </a:extLst>
          </p:cNvPr>
          <p:cNvSpPr txBox="1">
            <a:spLocks/>
          </p:cNvSpPr>
          <p:nvPr userDrawn="1"/>
        </p:nvSpPr>
        <p:spPr>
          <a:xfrm>
            <a:off x="87062" y="111972"/>
            <a:ext cx="10903527" cy="623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Contents </a:t>
            </a:r>
            <a:endParaRPr lang="ko-KR" altLang="en-US" sz="3200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8B1E54A-36DE-8CA2-5E64-339750FC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88" y="1005618"/>
            <a:ext cx="11125885" cy="4691255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§"/>
              <a:defRPr sz="2400" b="1"/>
            </a:lvl1pPr>
            <a:lvl2pPr marL="685783" indent="-228594">
              <a:buFont typeface="맑은 고딕" panose="020B0503020000020004" pitchFamily="50" charset="-127"/>
              <a:buChar char="–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61195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7D4D3-A028-1A4B-1473-4474729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507DC-4732-FC43-0045-2BAA9B3B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29367-2AF1-82FA-DB02-485FD5AB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7580-F2D8-4DFD-87B5-08887A8F1F67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41360-E0FF-3CE5-E72B-6400C1E8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51449-DBB5-906F-8BB0-027B9CA8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552BA-2A99-8960-C228-B6FB66AD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609D-0F7C-538D-612A-C2628A80A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2A821-FEA5-7C20-A5D6-106C0E8B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611E2-DD4B-2481-DD31-0D028E2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7B4D-9328-49FB-A427-F1C1783B02D6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F59B2E-77BC-14A8-2863-A12818B3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971C0-8F66-69A2-F7AE-D56237E5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3BB45-447A-4D46-E899-DAB0D7A6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4B379-D6BB-6DE0-DA19-08844BB8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EBE3A-2AE1-2037-EE4E-0732BAE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01F77-F1B1-1E3C-73E9-BE367297A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BC6ED-D1E6-91A1-2CEA-6F58022A3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0FA62-2B3C-AE89-70ED-9C68B2F6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9378-E067-407F-A424-C4A0098C8233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BD44CE-3C2E-1803-23B9-6DDCF38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298A7-D547-606C-3945-52664483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23E52C-21DC-C46F-8521-E51119D6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BFB3-BE58-B3DC-96E7-99719A50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ABD87-F6B5-9D22-6F03-5C51A2D5F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75FA-0747-44C3-97D8-D9026EC137B5}" type="datetime1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5261D-7041-3DD8-5DE1-9F9BF2DD9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35703-9E55-073B-9D6C-4ACFDE796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C694-7351-4DE7-A345-19B3966E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0" r:id="rId4"/>
    <p:sldLayoutId id="214748365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5632-6E2E-DC3B-9215-4572E97C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07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atin typeface="Avenir"/>
              </a:rPr>
              <a:t>Bayesian Filter</a:t>
            </a:r>
            <a:br>
              <a:rPr lang="en-US" altLang="ko-KR" sz="2800" dirty="0"/>
            </a:br>
            <a:r>
              <a:rPr lang="en-US" altLang="ko-KR" sz="2800" dirty="0"/>
              <a:t>Robotics Algorithm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B978-0557-1E3B-0B84-8EA34E1578DD}"/>
              </a:ext>
            </a:extLst>
          </p:cNvPr>
          <p:cNvSpPr txBox="1"/>
          <p:nvPr/>
        </p:nvSpPr>
        <p:spPr>
          <a:xfrm>
            <a:off x="9421090" y="5172302"/>
            <a:ext cx="267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2023.05.14</a:t>
            </a:r>
          </a:p>
          <a:p>
            <a:pPr algn="r"/>
            <a:r>
              <a:rPr lang="en-US" altLang="ko-KR" b="1" dirty="0"/>
              <a:t>Hyeon-</a:t>
            </a:r>
            <a:r>
              <a:rPr lang="en-US" altLang="ko-KR" b="1" dirty="0" err="1"/>
              <a:t>Jin</a:t>
            </a:r>
            <a:r>
              <a:rPr lang="en-US" altLang="ko-KR" b="1" dirty="0"/>
              <a:t> Jung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8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"/>
    </mc:Choice>
    <mc:Fallback xmlns="">
      <p:transition spd="slow" advTm="14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1ACCFC-D4F8-42DE-9561-1706F610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26" y="180568"/>
            <a:ext cx="8702103" cy="426813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Bayesian Filter – 1D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BE5796-6130-4C77-8EA9-0B9E8255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5" y="6328670"/>
            <a:ext cx="2743200" cy="365125"/>
          </a:xfrm>
        </p:spPr>
        <p:txBody>
          <a:bodyPr/>
          <a:lstStyle/>
          <a:p>
            <a:fld id="{4E4EC694-7351-4DE7-A345-19B3966E93B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3E36FC-5624-2812-0496-7B29C11CF9B7}"/>
              </a:ext>
            </a:extLst>
          </p:cNvPr>
          <p:cNvSpPr txBox="1"/>
          <p:nvPr/>
        </p:nvSpPr>
        <p:spPr>
          <a:xfrm>
            <a:off x="5639823" y="297333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6E288614-9CCC-C9D9-1BF8-E7CD63BE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99" y="995385"/>
            <a:ext cx="11543263" cy="1433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i="0" dirty="0" err="1">
                <a:effectLst/>
                <a:latin typeface="Arial" panose="020B0604020202020204" pitchFamily="34" charset="0"/>
              </a:rPr>
              <a:t>베이시안</a:t>
            </a:r>
            <a:r>
              <a:rPr lang="ko-KR" altLang="en-US" sz="2000" i="0" dirty="0">
                <a:effectLst/>
                <a:latin typeface="Arial" panose="020B0604020202020204" pitchFamily="34" charset="0"/>
              </a:rPr>
              <a:t> 필터</a:t>
            </a:r>
            <a:endParaRPr lang="en-US" altLang="ko-KR" sz="2000" i="0" dirty="0">
              <a:effectLst/>
              <a:latin typeface="Arial" panose="020B0604020202020204" pitchFamily="34" charset="0"/>
            </a:endParaRPr>
          </a:p>
          <a:p>
            <a:r>
              <a:rPr lang="ko-KR" alt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가우시안</a:t>
            </a:r>
            <a:r>
              <a:rPr lang="ko-KR" alt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 분포를 따르는 </a:t>
            </a:r>
            <a:r>
              <a:rPr lang="en-US" altLang="ko-KR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sensor_model</a:t>
            </a:r>
            <a:r>
              <a:rPr lang="ko-KR" alt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이 </a:t>
            </a:r>
            <a:r>
              <a:rPr lang="en-US" altLang="ko-KR" sz="1500" dirty="0">
                <a:solidFill>
                  <a:srgbClr val="222222"/>
                </a:solidFill>
                <a:latin typeface="Arial" panose="020B0604020202020204" pitchFamily="34" charset="0"/>
              </a:rPr>
              <a:t>sensor</a:t>
            </a:r>
            <a:r>
              <a:rPr lang="ko-KR" alt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에 닿으면 </a:t>
            </a:r>
            <a:r>
              <a:rPr lang="en-US" altLang="ko-KR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bayesian</a:t>
            </a:r>
            <a:r>
              <a:rPr lang="en-US" altLang="ko-KR" sz="1500" dirty="0">
                <a:solidFill>
                  <a:srgbClr val="222222"/>
                </a:solidFill>
                <a:latin typeface="Arial" panose="020B0604020202020204" pitchFamily="34" charset="0"/>
              </a:rPr>
              <a:t> filter</a:t>
            </a:r>
            <a:r>
              <a:rPr lang="ko-KR" alt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에 의해 현재 로봇의 위치를 확률적으로 파악</a:t>
            </a:r>
            <a:endParaRPr lang="en-US" altLang="ko-KR" sz="15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화면 기록 2023-05-14 오후 10.51.59">
            <a:hlinkClick r:id="" action="ppaction://media"/>
            <a:extLst>
              <a:ext uri="{FF2B5EF4-FFF2-40B4-BE49-F238E27FC236}">
                <a16:creationId xmlns:a16="http://schemas.microsoft.com/office/drawing/2014/main" id="{B77C267F-AA17-F7F3-500A-007F3066C3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3665" y="1712190"/>
            <a:ext cx="7709130" cy="48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ACE646-1814-40DE-171A-227023812F2C}"/>
              </a:ext>
            </a:extLst>
          </p:cNvPr>
          <p:cNvSpPr txBox="1"/>
          <p:nvPr/>
        </p:nvSpPr>
        <p:spPr>
          <a:xfrm>
            <a:off x="2175879" y="2229956"/>
            <a:ext cx="7840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003876"/>
                </a:solidFill>
              </a:rPr>
              <a:t>Q&amp;A</a:t>
            </a:r>
            <a:endParaRPr lang="ko-KR" altLang="en-US" sz="9600" b="1" dirty="0">
              <a:solidFill>
                <a:srgbClr val="003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9096</TotalTime>
  <Words>37</Words>
  <Application>Microsoft Macintosh PowerPoint</Application>
  <PresentationFormat>와이드스크린</PresentationFormat>
  <Paragraphs>8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Avenir</vt:lpstr>
      <vt:lpstr>Wingdings</vt:lpstr>
      <vt:lpstr>Office 테마</vt:lpstr>
      <vt:lpstr>Bayesian Filter Robotics Algorithm</vt:lpstr>
      <vt:lpstr>Bayesian Filter – 1D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석환</dc:creator>
  <cp:lastModifiedBy>정현진</cp:lastModifiedBy>
  <cp:revision>597</cp:revision>
  <dcterms:created xsi:type="dcterms:W3CDTF">2022-08-15T09:26:51Z</dcterms:created>
  <dcterms:modified xsi:type="dcterms:W3CDTF">2023-05-14T13:53:44Z</dcterms:modified>
</cp:coreProperties>
</file>