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" initials="박현" lastIdx="1" clrIdx="0">
    <p:extLst>
      <p:ext uri="{19B8F6BF-5375-455C-9EA6-DF929625EA0E}">
        <p15:presenceInfo xmlns:p15="http://schemas.microsoft.com/office/powerpoint/2012/main" userId="a2b74a13f544c5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F904-9433-4DC8-95CB-4CB93362E0F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AF03C-096B-46FD-975B-F959A7726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9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1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8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2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6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7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5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고양이 귀 씌우기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4B288-3170-47FF-8961-CF0E440D7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34799671/14669574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8B1C0-84E5-4785-8BE5-9FDAA7E75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고양이 귀 씌우기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80BE7-5B23-4D24-955E-9702E2263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872132" cy="6858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20205178 </a:t>
            </a:r>
            <a:r>
              <a:rPr lang="ko-KR" altLang="en-US" sz="1800" dirty="0">
                <a:latin typeface="+mj-ea"/>
                <a:ea typeface="+mj-ea"/>
              </a:rPr>
              <a:t>박  현</a:t>
            </a:r>
            <a:r>
              <a:rPr lang="en-US" altLang="ko-KR" sz="1800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606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CFFF8-4414-4247-B3AE-702E737D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   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67988-BCFE-4111-8708-80C5FC44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프로그램 개요 및 다이어그램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단일 이미지 실행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함수에 관한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시연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42CF5-4412-4027-B375-5FEA839C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고양이 귀 씌우기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25042-1B32-43FB-BB5C-1405F89A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22D97-EC69-467A-B08C-6AB2C995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A7E1F-B60C-41B8-AFE0-4A7529D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E6314-5F78-4E3B-9065-14FBAB23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FD32-CD8D-4D4F-82FC-AE4ECF3D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4158B-CF33-443D-9275-21EF8FDA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2E0C2D32-80E0-4211-B4ED-6C0031CF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1104"/>
            <a:ext cx="10972800" cy="4264155"/>
          </a:xfrm>
        </p:spPr>
      </p:pic>
    </p:spTree>
    <p:extLst>
      <p:ext uri="{BB962C8B-B14F-4D97-AF65-F5344CB8AC3E}">
        <p14:creationId xmlns:p14="http://schemas.microsoft.com/office/powerpoint/2010/main" val="158824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4D10A-1CC2-4CF9-AFE8-A1A84110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이미지 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93EDE6E-458C-4236-9D7C-7BAC10E0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45125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import cv2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import </a:t>
            </a:r>
            <a:r>
              <a:rPr lang="en-US" altLang="ko-KR" sz="800" dirty="0" err="1">
                <a:latin typeface="Consolas" panose="020B0609020204030204" pitchFamily="49" charset="0"/>
              </a:rPr>
              <a:t>dlib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import </a:t>
            </a:r>
            <a:r>
              <a:rPr lang="en-US" altLang="ko-KR" sz="800" dirty="0" err="1">
                <a:latin typeface="Consolas" panose="020B0609020204030204" pitchFamily="49" charset="0"/>
              </a:rPr>
              <a:t>matplotlib.pyplot</a:t>
            </a:r>
            <a:r>
              <a:rPr lang="en-US" altLang="ko-KR" sz="800" dirty="0">
                <a:latin typeface="Consolas" panose="020B0609020204030204" pitchFamily="49" charset="0"/>
              </a:rPr>
              <a:t> as </a:t>
            </a:r>
            <a:r>
              <a:rPr lang="en-US" altLang="ko-KR" sz="800" dirty="0" err="1">
                <a:latin typeface="Consolas" panose="020B0609020204030204" pitchFamily="49" charset="0"/>
              </a:rPr>
              <a:t>plt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import </a:t>
            </a:r>
            <a:r>
              <a:rPr lang="en-US" altLang="ko-KR" sz="800" dirty="0" err="1">
                <a:latin typeface="Consolas" panose="020B0609020204030204" pitchFamily="49" charset="0"/>
              </a:rPr>
              <a:t>numpy</a:t>
            </a:r>
            <a:r>
              <a:rPr lang="en-US" altLang="ko-KR" sz="80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import sys, </a:t>
            </a:r>
            <a:r>
              <a:rPr lang="en-US" altLang="ko-KR" sz="800" dirty="0" err="1">
                <a:latin typeface="Consolas" panose="020B0609020204030204" pitchFamily="49" charset="0"/>
              </a:rPr>
              <a:t>os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sys.path.append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os.path.dirname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os.getcwd</a:t>
            </a:r>
            <a:r>
              <a:rPr lang="en-US" altLang="ko-KR" sz="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from </a:t>
            </a:r>
            <a:r>
              <a:rPr lang="en-US" altLang="ko-KR" sz="800" dirty="0" err="1">
                <a:latin typeface="Consolas" panose="020B0609020204030204" pitchFamily="49" charset="0"/>
              </a:rPr>
              <a:t>toolkit.transformation</a:t>
            </a:r>
            <a:r>
              <a:rPr lang="en-US" altLang="ko-KR" sz="800" dirty="0">
                <a:latin typeface="Consolas" panose="020B0609020204030204" pitchFamily="49" charset="0"/>
              </a:rPr>
              <a:t> import </a:t>
            </a:r>
            <a:r>
              <a:rPr lang="en-US" altLang="ko-KR" sz="800" dirty="0" err="1">
                <a:latin typeface="Consolas" panose="020B0609020204030204" pitchFamily="49" charset="0"/>
              </a:rPr>
              <a:t>rotate_image</a:t>
            </a:r>
            <a:r>
              <a:rPr lang="en-US" altLang="ko-KR" sz="800" dirty="0">
                <a:latin typeface="Consolas" panose="020B0609020204030204" pitchFamily="49" charset="0"/>
              </a:rPr>
              <a:t>, </a:t>
            </a:r>
            <a:r>
              <a:rPr lang="en-US" altLang="ko-KR" sz="800" dirty="0" err="1">
                <a:latin typeface="Consolas" panose="020B0609020204030204" pitchFamily="49" charset="0"/>
              </a:rPr>
              <a:t>paste_image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from </a:t>
            </a:r>
            <a:r>
              <a:rPr lang="en-US" altLang="ko-KR" sz="800" dirty="0" err="1">
                <a:latin typeface="Consolas" panose="020B0609020204030204" pitchFamily="49" charset="0"/>
              </a:rPr>
              <a:t>toolkit.measurement</a:t>
            </a:r>
            <a:r>
              <a:rPr lang="en-US" altLang="ko-KR" sz="800" dirty="0">
                <a:latin typeface="Consolas" panose="020B0609020204030204" pitchFamily="49" charset="0"/>
              </a:rPr>
              <a:t> import </a:t>
            </a:r>
            <a:r>
              <a:rPr lang="en-US" altLang="ko-KR" sz="800" dirty="0" err="1">
                <a:latin typeface="Consolas" panose="020B0609020204030204" pitchFamily="49" charset="0"/>
              </a:rPr>
              <a:t>get_rotation</a:t>
            </a:r>
            <a:endParaRPr lang="en-US" altLang="ko-KR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from math import sin, radians</a:t>
            </a:r>
          </a:p>
          <a:p>
            <a:pPr marL="0" indent="0">
              <a:buNone/>
            </a:pPr>
            <a:endParaRPr lang="en-US" altLang="ko-KR" sz="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detector = </a:t>
            </a:r>
            <a:r>
              <a:rPr lang="en-US" altLang="ko-KR" sz="800" dirty="0" err="1">
                <a:latin typeface="Consolas" panose="020B0609020204030204" pitchFamily="49" charset="0"/>
              </a:rPr>
              <a:t>dlib.get_frontal_face_detector</a:t>
            </a:r>
            <a:r>
              <a:rPr lang="en-US" altLang="ko-KR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predictor = </a:t>
            </a:r>
            <a:r>
              <a:rPr lang="en-US" altLang="ko-KR" sz="800" dirty="0" err="1">
                <a:latin typeface="Consolas" panose="020B0609020204030204" pitchFamily="49" charset="0"/>
              </a:rPr>
              <a:t>dlib.shape_predictor</a:t>
            </a:r>
            <a:r>
              <a:rPr lang="en-US" altLang="ko-KR" sz="800" dirty="0">
                <a:latin typeface="Consolas" panose="020B0609020204030204" pitchFamily="49" charset="0"/>
              </a:rPr>
              <a:t>("..\landmarks\shape_predictor_68_face_landmarks.dat")</a:t>
            </a:r>
            <a:br>
              <a:rPr lang="en-US" altLang="ko-KR" sz="800" dirty="0">
                <a:latin typeface="Consolas" panose="020B0609020204030204" pitchFamily="49" charset="0"/>
              </a:rPr>
            </a:br>
            <a:br>
              <a:rPr lang="en-US" altLang="ko-KR" sz="800" dirty="0">
                <a:latin typeface="Consolas" panose="020B0609020204030204" pitchFamily="49" charset="0"/>
              </a:rPr>
            </a:br>
            <a:r>
              <a:rPr lang="en-US" altLang="ko-KR" sz="800" dirty="0">
                <a:latin typeface="Consolas" panose="020B0609020204030204" pitchFamily="49" charset="0"/>
              </a:rPr>
              <a:t>image = cv2.imread("../sample.jpg")</a:t>
            </a:r>
          </a:p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plt.imshow</a:t>
            </a:r>
            <a:r>
              <a:rPr lang="en-US" altLang="ko-KR" sz="800" dirty="0">
                <a:latin typeface="Consolas" panose="020B0609020204030204" pitchFamily="49" charset="0"/>
              </a:rPr>
              <a:t>(cv2.cvtColor(image, cv2.COLOR_BGR2RGB))</a:t>
            </a:r>
          </a:p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plt.show</a:t>
            </a:r>
            <a:r>
              <a:rPr lang="en-US" altLang="ko-KR" sz="800" dirty="0">
                <a:latin typeface="Consolas" panose="020B0609020204030204" pitchFamily="49" charset="0"/>
              </a:rPr>
              <a:t>()</a:t>
            </a:r>
            <a:br>
              <a:rPr lang="en-US" altLang="ko-KR" sz="800" dirty="0">
                <a:latin typeface="Consolas" panose="020B0609020204030204" pitchFamily="49" charset="0"/>
              </a:rPr>
            </a:br>
            <a:endParaRPr lang="en-US" altLang="ko-KR" sz="800" dirty="0">
              <a:latin typeface="Consolas" panose="020B0609020204030204" pitchFamily="49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4981730-5B71-480D-A4A5-6F0D178001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56558"/>
            <a:ext cx="1419387" cy="1561946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8EA66-ECFC-464E-8F4F-B8D82D23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34B05-B183-4849-BE3F-21039AE2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F30AB-A732-484E-A1C8-00A7D2B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E17553-3CEC-413A-9F16-7FA3AF5B2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2" y="4764766"/>
            <a:ext cx="2461109" cy="1424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4E37FA-E0C6-470B-B924-B36231DE6F57}"/>
              </a:ext>
            </a:extLst>
          </p:cNvPr>
          <p:cNvSpPr txBox="1"/>
          <p:nvPr/>
        </p:nvSpPr>
        <p:spPr>
          <a:xfrm>
            <a:off x="6091936" y="1678026"/>
            <a:ext cx="45125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landmarked_image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image.copy</a:t>
            </a:r>
            <a:r>
              <a:rPr lang="en-US" altLang="ko-KR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masked_image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image.copy</a:t>
            </a:r>
            <a:r>
              <a:rPr lang="en-US" altLang="ko-KR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ears_orig</a:t>
            </a:r>
            <a:r>
              <a:rPr lang="en-US" altLang="ko-KR" sz="800" dirty="0">
                <a:latin typeface="Consolas" panose="020B0609020204030204" pitchFamily="49" charset="0"/>
              </a:rPr>
              <a:t> = cv2.imread(r"..\dataset\</a:t>
            </a:r>
            <a:r>
              <a:rPr lang="en-US" altLang="ko-KR" sz="800" dirty="0" err="1">
                <a:latin typeface="Consolas" panose="020B0609020204030204" pitchFamily="49" charset="0"/>
              </a:rPr>
              <a:t>neko_ears</a:t>
            </a:r>
            <a:r>
              <a:rPr lang="en-US" altLang="ko-KR" sz="800" dirty="0">
                <a:latin typeface="Consolas" panose="020B0609020204030204" pitchFamily="49" charset="0"/>
              </a:rPr>
              <a:t>\6570766_preview.png")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faces = detector(</a:t>
            </a:r>
            <a:r>
              <a:rPr lang="en-US" altLang="ko-KR" sz="800" dirty="0" err="1">
                <a:latin typeface="Consolas" panose="020B0609020204030204" pitchFamily="49" charset="0"/>
              </a:rPr>
              <a:t>landmarked_image</a:t>
            </a:r>
            <a:r>
              <a:rPr lang="en-US" altLang="ko-KR" sz="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for </a:t>
            </a:r>
            <a:r>
              <a:rPr lang="en-US" altLang="ko-KR" sz="800" dirty="0" err="1">
                <a:latin typeface="Consolas" panose="020B0609020204030204" pitchFamily="49" charset="0"/>
              </a:rPr>
              <a:t>face_index</a:t>
            </a:r>
            <a:r>
              <a:rPr lang="en-US" altLang="ko-KR" sz="800" dirty="0">
                <a:latin typeface="Consolas" panose="020B0609020204030204" pitchFamily="49" charset="0"/>
              </a:rPr>
              <a:t>, face in enumerate(faces):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landmark = predictor(</a:t>
            </a:r>
            <a:r>
              <a:rPr lang="en-US" altLang="ko-KR" sz="800" dirty="0" err="1">
                <a:latin typeface="Consolas" panose="020B0609020204030204" pitchFamily="49" charset="0"/>
              </a:rPr>
              <a:t>landmarked_image</a:t>
            </a:r>
            <a:r>
              <a:rPr lang="en-US" altLang="ko-KR" sz="800" dirty="0">
                <a:latin typeface="Consolas" panose="020B0609020204030204" pitchFamily="49" charset="0"/>
              </a:rPr>
              <a:t>, face)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for 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 in range(</a:t>
            </a:r>
            <a:r>
              <a:rPr lang="en-US" altLang="ko-KR" sz="800" dirty="0" err="1">
                <a:latin typeface="Consolas" panose="020B0609020204030204" pitchFamily="49" charset="0"/>
              </a:rPr>
              <a:t>landmark.num_parts</a:t>
            </a:r>
            <a:r>
              <a:rPr lang="en-US" altLang="ko-KR" sz="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    x = </a:t>
            </a:r>
            <a:r>
              <a:rPr lang="en-US" altLang="ko-KR" sz="800" dirty="0" err="1">
                <a:latin typeface="Consolas" panose="020B0609020204030204" pitchFamily="49" charset="0"/>
              </a:rPr>
              <a:t>landmark.part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).x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    y = </a:t>
            </a:r>
            <a:r>
              <a:rPr lang="en-US" altLang="ko-KR" sz="800" dirty="0" err="1">
                <a:latin typeface="Consolas" panose="020B0609020204030204" pitchFamily="49" charset="0"/>
              </a:rPr>
              <a:t>landmark.part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).y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    cv2.putText(</a:t>
            </a:r>
            <a:r>
              <a:rPr lang="en-US" altLang="ko-KR" sz="800" dirty="0" err="1">
                <a:latin typeface="Consolas" panose="020B0609020204030204" pitchFamily="49" charset="0"/>
              </a:rPr>
              <a:t>landmarked_image</a:t>
            </a:r>
            <a:r>
              <a:rPr lang="en-US" altLang="ko-KR" sz="800" dirty="0">
                <a:latin typeface="Consolas" panose="020B0609020204030204" pitchFamily="49" charset="0"/>
              </a:rPr>
              <a:t>, str(</a:t>
            </a:r>
            <a:r>
              <a:rPr lang="en-US" altLang="ko-KR" sz="800" dirty="0" err="1">
                <a:latin typeface="Consolas" panose="020B0609020204030204" pitchFamily="49" charset="0"/>
              </a:rPr>
              <a:t>i</a:t>
            </a:r>
            <a:r>
              <a:rPr lang="en-US" altLang="ko-KR" sz="800" dirty="0">
                <a:latin typeface="Consolas" panose="020B0609020204030204" pitchFamily="49" charset="0"/>
              </a:rPr>
              <a:t>), (x, y),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                cv2.FONT_HERSHEY_SCRIPT_SIMPLEX, 0.3, (0, 255, 0))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ears = </a:t>
            </a:r>
            <a:r>
              <a:rPr lang="en-US" altLang="ko-KR" sz="800" dirty="0" err="1">
                <a:latin typeface="Consolas" panose="020B0609020204030204" pitchFamily="49" charset="0"/>
              </a:rPr>
              <a:t>ears_orig.copy</a:t>
            </a:r>
            <a:r>
              <a:rPr lang="en-US" altLang="ko-KR" sz="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p1 = (</a:t>
            </a:r>
            <a:r>
              <a:rPr lang="en-US" altLang="ko-KR" sz="800" dirty="0" err="1">
                <a:latin typeface="Consolas" panose="020B0609020204030204" pitchFamily="49" charset="0"/>
              </a:rPr>
              <a:t>landmark.part</a:t>
            </a:r>
            <a:r>
              <a:rPr lang="en-US" altLang="ko-KR" sz="800" dirty="0">
                <a:latin typeface="Consolas" panose="020B0609020204030204" pitchFamily="49" charset="0"/>
              </a:rPr>
              <a:t>(0).x, </a:t>
            </a:r>
            <a:r>
              <a:rPr lang="en-US" altLang="ko-KR" sz="800" dirty="0" err="1">
                <a:latin typeface="Consolas" panose="020B0609020204030204" pitchFamily="49" charset="0"/>
              </a:rPr>
              <a:t>landmark.part</a:t>
            </a:r>
            <a:r>
              <a:rPr lang="en-US" altLang="ko-KR" sz="800" dirty="0">
                <a:latin typeface="Consolas" panose="020B0609020204030204" pitchFamily="49" charset="0"/>
              </a:rPr>
              <a:t>(0).y)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p2 = (</a:t>
            </a:r>
            <a:r>
              <a:rPr lang="en-US" altLang="ko-KR" sz="800" dirty="0" err="1">
                <a:latin typeface="Consolas" panose="020B0609020204030204" pitchFamily="49" charset="0"/>
              </a:rPr>
              <a:t>landmark.part</a:t>
            </a:r>
            <a:r>
              <a:rPr lang="en-US" altLang="ko-KR" sz="800" dirty="0">
                <a:latin typeface="Consolas" panose="020B0609020204030204" pitchFamily="49" charset="0"/>
              </a:rPr>
              <a:t>(16).x, </a:t>
            </a:r>
            <a:r>
              <a:rPr lang="en-US" altLang="ko-KR" sz="800" dirty="0" err="1">
                <a:latin typeface="Consolas" panose="020B0609020204030204" pitchFamily="49" charset="0"/>
              </a:rPr>
              <a:t>landmark.part</a:t>
            </a:r>
            <a:r>
              <a:rPr lang="en-US" altLang="ko-KR" sz="800" dirty="0">
                <a:latin typeface="Consolas" panose="020B0609020204030204" pitchFamily="49" charset="0"/>
              </a:rPr>
              <a:t>(16).y)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distance = ((p1[0]-p2[0])**2 + (p1[1]-p2[1])**2) ** 0.5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distance = int(distance)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ratio = distance / </a:t>
            </a:r>
            <a:r>
              <a:rPr lang="en-US" altLang="ko-KR" sz="800" dirty="0" err="1">
                <a:latin typeface="Consolas" panose="020B0609020204030204" pitchFamily="49" charset="0"/>
              </a:rPr>
              <a:t>ears.shape</a:t>
            </a:r>
            <a:r>
              <a:rPr lang="en-US" altLang="ko-KR" sz="800" dirty="0">
                <a:latin typeface="Consolas" panose="020B0609020204030204" pitchFamily="49" charset="0"/>
              </a:rPr>
              <a:t>[1]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dim = (distance, int(</a:t>
            </a:r>
            <a:r>
              <a:rPr lang="en-US" altLang="ko-KR" sz="800" dirty="0" err="1">
                <a:latin typeface="Consolas" panose="020B0609020204030204" pitchFamily="49" charset="0"/>
              </a:rPr>
              <a:t>ears.shape</a:t>
            </a:r>
            <a:r>
              <a:rPr lang="en-US" altLang="ko-KR" sz="800" dirty="0">
                <a:latin typeface="Consolas" panose="020B0609020204030204" pitchFamily="49" charset="0"/>
              </a:rPr>
              <a:t>[0] * ratio))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resized = cv2.resize(ears, dim, interpolation=cv2.INTER_NEAREST)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rot = </a:t>
            </a:r>
            <a:r>
              <a:rPr lang="en-US" altLang="ko-KR" sz="800" dirty="0" err="1">
                <a:latin typeface="Consolas" panose="020B0609020204030204" pitchFamily="49" charset="0"/>
              </a:rPr>
              <a:t>get_rotation</a:t>
            </a:r>
            <a:r>
              <a:rPr lang="en-US" altLang="ko-KR" sz="800" dirty="0">
                <a:latin typeface="Consolas" panose="020B0609020204030204" pitchFamily="49" charset="0"/>
              </a:rPr>
              <a:t>(image)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ears = </a:t>
            </a:r>
            <a:r>
              <a:rPr lang="en-US" altLang="ko-KR" sz="800" dirty="0" err="1">
                <a:latin typeface="Consolas" panose="020B0609020204030204" pitchFamily="49" charset="0"/>
              </a:rPr>
              <a:t>rotate_image</a:t>
            </a:r>
            <a:r>
              <a:rPr lang="en-US" altLang="ko-KR" sz="800" dirty="0">
                <a:latin typeface="Consolas" panose="020B0609020204030204" pitchFamily="49" charset="0"/>
              </a:rPr>
              <a:t>(resized, rot)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start = p1[0]-int(</a:t>
            </a:r>
            <a:r>
              <a:rPr lang="en-US" altLang="ko-KR" sz="800" dirty="0" err="1">
                <a:latin typeface="Consolas" panose="020B0609020204030204" pitchFamily="49" charset="0"/>
              </a:rPr>
              <a:t>resized.shape</a:t>
            </a:r>
            <a:r>
              <a:rPr lang="en-US" altLang="ko-KR" sz="800" dirty="0">
                <a:latin typeface="Consolas" panose="020B0609020204030204" pitchFamily="49" charset="0"/>
              </a:rPr>
              <a:t>[1]*sin(radians(rot)))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    </a:t>
            </a:r>
            <a:r>
              <a:rPr lang="en-US" altLang="ko-KR" sz="800" dirty="0" err="1">
                <a:latin typeface="Consolas" panose="020B0609020204030204" pitchFamily="49" charset="0"/>
              </a:rPr>
              <a:t>masked_image</a:t>
            </a:r>
            <a:r>
              <a:rPr lang="en-US" altLang="ko-KR" sz="800" dirty="0">
                <a:latin typeface="Consolas" panose="020B0609020204030204" pitchFamily="49" charset="0"/>
              </a:rPr>
              <a:t> = </a:t>
            </a:r>
            <a:r>
              <a:rPr lang="en-US" altLang="ko-KR" sz="800" dirty="0" err="1">
                <a:latin typeface="Consolas" panose="020B0609020204030204" pitchFamily="49" charset="0"/>
              </a:rPr>
              <a:t>paste_image</a:t>
            </a:r>
            <a:r>
              <a:rPr lang="en-US" altLang="ko-KR" sz="800" dirty="0">
                <a:latin typeface="Consolas" panose="020B0609020204030204" pitchFamily="49" charset="0"/>
              </a:rPr>
              <a:t>(image, ears, [start, 60])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fig = </a:t>
            </a:r>
            <a:r>
              <a:rPr lang="en-US" altLang="ko-KR" sz="800" dirty="0" err="1">
                <a:latin typeface="Consolas" panose="020B0609020204030204" pitchFamily="49" charset="0"/>
              </a:rPr>
              <a:t>plt.figure</a:t>
            </a:r>
            <a:r>
              <a:rPr lang="en-US" altLang="ko-KR" sz="800" dirty="0">
                <a:latin typeface="Consolas" panose="020B0609020204030204" pitchFamily="49" charset="0"/>
              </a:rPr>
              <a:t>(</a:t>
            </a:r>
            <a:r>
              <a:rPr lang="en-US" altLang="ko-KR" sz="800" dirty="0" err="1">
                <a:latin typeface="Consolas" panose="020B0609020204030204" pitchFamily="49" charset="0"/>
              </a:rPr>
              <a:t>figsize</a:t>
            </a:r>
            <a:r>
              <a:rPr lang="en-US" altLang="ko-KR" sz="800" dirty="0">
                <a:latin typeface="Consolas" panose="020B0609020204030204" pitchFamily="49" charset="0"/>
              </a:rPr>
              <a:t>=(15, 10))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ax1 = </a:t>
            </a:r>
            <a:r>
              <a:rPr lang="en-US" altLang="ko-KR" sz="800" dirty="0" err="1">
                <a:latin typeface="Consolas" panose="020B0609020204030204" pitchFamily="49" charset="0"/>
              </a:rPr>
              <a:t>fig.add_subplot</a:t>
            </a:r>
            <a:r>
              <a:rPr lang="en-US" altLang="ko-KR" sz="800" dirty="0">
                <a:latin typeface="Consolas" panose="020B0609020204030204" pitchFamily="49" charset="0"/>
              </a:rPr>
              <a:t>(121)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ax1.imshow(cv2.cvtColor(</a:t>
            </a:r>
            <a:r>
              <a:rPr lang="en-US" altLang="ko-KR" sz="800" dirty="0" err="1">
                <a:latin typeface="Consolas" panose="020B0609020204030204" pitchFamily="49" charset="0"/>
              </a:rPr>
              <a:t>landmarked_image</a:t>
            </a:r>
            <a:r>
              <a:rPr lang="en-US" altLang="ko-KR" sz="800" dirty="0">
                <a:latin typeface="Consolas" panose="020B0609020204030204" pitchFamily="49" charset="0"/>
              </a:rPr>
              <a:t>, cv2.COLOR_BGR2RGB))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ax2 = </a:t>
            </a:r>
            <a:r>
              <a:rPr lang="en-US" altLang="ko-KR" sz="800" dirty="0" err="1">
                <a:latin typeface="Consolas" panose="020B0609020204030204" pitchFamily="49" charset="0"/>
              </a:rPr>
              <a:t>fig.add_subplot</a:t>
            </a:r>
            <a:r>
              <a:rPr lang="en-US" altLang="ko-KR" sz="800" dirty="0">
                <a:latin typeface="Consolas" panose="020B0609020204030204" pitchFamily="49" charset="0"/>
              </a:rPr>
              <a:t>(122)</a:t>
            </a:r>
          </a:p>
          <a:p>
            <a:pPr marL="0" indent="0">
              <a:buNone/>
            </a:pPr>
            <a:r>
              <a:rPr lang="en-US" altLang="ko-KR" sz="800" dirty="0">
                <a:latin typeface="Consolas" panose="020B0609020204030204" pitchFamily="49" charset="0"/>
              </a:rPr>
              <a:t>ax2.imshow(cv2.cvtColor(</a:t>
            </a:r>
            <a:r>
              <a:rPr lang="en-US" altLang="ko-KR" sz="800" dirty="0" err="1">
                <a:latin typeface="Consolas" panose="020B0609020204030204" pitchFamily="49" charset="0"/>
              </a:rPr>
              <a:t>masked_image</a:t>
            </a:r>
            <a:r>
              <a:rPr lang="en-US" altLang="ko-KR" sz="800" dirty="0">
                <a:latin typeface="Consolas" panose="020B0609020204030204" pitchFamily="49" charset="0"/>
              </a:rPr>
              <a:t>, cv2.COLOR_BGR2RGB))</a:t>
            </a:r>
          </a:p>
          <a:p>
            <a:pPr marL="0" indent="0">
              <a:buNone/>
            </a:pPr>
            <a:r>
              <a:rPr lang="en-US" altLang="ko-KR" sz="800" dirty="0" err="1">
                <a:latin typeface="Consolas" panose="020B0609020204030204" pitchFamily="49" charset="0"/>
              </a:rPr>
              <a:t>plt.show</a:t>
            </a:r>
            <a:r>
              <a:rPr lang="en-US" altLang="ko-KR" sz="8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9BA93-D8C1-432A-B9FC-16D325BE4CC8}"/>
              </a:ext>
            </a:extLst>
          </p:cNvPr>
          <p:cNvSpPr txBox="1"/>
          <p:nvPr/>
        </p:nvSpPr>
        <p:spPr>
          <a:xfrm>
            <a:off x="609600" y="448776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Out [1]: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6CC23-FFDD-4E30-978F-31ED85EC6C3A}"/>
              </a:ext>
            </a:extLst>
          </p:cNvPr>
          <p:cNvSpPr txBox="1"/>
          <p:nvPr/>
        </p:nvSpPr>
        <p:spPr>
          <a:xfrm>
            <a:off x="2371577" y="448776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Out [2]: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6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04AB7-0D2C-42CC-B7DC-389A02E4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4FC4E-55E4-4A0B-B1E6-5DE1EFE7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74941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050" b="0" dirty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import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dlib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import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math</a:t>
            </a:r>
          </a:p>
          <a:p>
            <a:pPr marL="0" indent="0">
              <a:buNone/>
            </a:pPr>
            <a:b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faceDetector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dlib.get_frontal_face_detector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landmarkDetector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dlib.shape_predictor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"landmarks/shape_predictor_5_face_landmarks.dat"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lang="en-US" altLang="ko-KR" sz="1050" b="0" dirty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def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get_rotation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faceRects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faceDetector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landmarks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landmarkDetector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faceRects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rightEye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landmarks.part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leftEye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landmarks.part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deg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math.atan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 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leftEye.y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-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rightEye.y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 / 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leftEye.x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-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rightEye.x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 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return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-deg*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180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/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math.pi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b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197D1-B1A0-4E9D-88D2-2B526017C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7990" y="1678026"/>
            <a:ext cx="33444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 File ]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toolkit/measurement.py</a:t>
            </a: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 Reference ]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https://stackoverflow.com/a/34799671/14669574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Consolas" panose="020B0609020204030204" pitchFamily="49" charset="0"/>
              </a:rPr>
              <a:t>myFace_Alignment.ipynb</a:t>
            </a:r>
            <a:r>
              <a:rPr lang="en-US" altLang="ko-KR" sz="1400" dirty="0">
                <a:latin typeface="Consolas" panose="020B0609020204030204" pitchFamily="49" charset="0"/>
              </a:rPr>
              <a:t> (week 13)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6A3A5-E20E-49C9-8C9C-3A64B0C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661F7-F9C3-461E-B250-6B03652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CF26E-7749-4B87-BF66-49DA65E6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5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04AB7-0D2C-42CC-B7DC-389A02E4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4FC4E-55E4-4A0B-B1E6-5DE1EFE7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74941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0" dirty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def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paste_image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to, location):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"""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Args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: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        </a:t>
            </a:r>
            <a:r>
              <a:rPr lang="en-US" altLang="ko-KR" sz="1050" b="0" dirty="0" err="1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img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: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이미지</a:t>
            </a:r>
            <a:endParaRPr lang="ko-KR" altLang="en-US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       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to: </a:t>
            </a:r>
            <a:r>
              <a:rPr lang="en-US" altLang="ko-KR" sz="1050" b="0" dirty="0" err="1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img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위에 덮을 투명 이미지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.</a:t>
            </a:r>
            <a:endParaRPr lang="ko-KR" altLang="en-US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       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location: </a:t>
            </a:r>
            <a:r>
              <a:rPr lang="ko-KR" altLang="en-US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덮을 위치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.</a:t>
            </a:r>
            <a:endParaRPr lang="ko-KR" altLang="en-US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"""</a:t>
            </a:r>
            <a:endParaRPr lang="ko-KR" altLang="en-US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result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img.copy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np.zeros_like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(to,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dtype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en-US" altLang="ko-KR" sz="1050" b="0" dirty="0">
                <a:solidFill>
                  <a:srgbClr val="A31515"/>
                </a:solidFill>
                <a:effectLst/>
                <a:latin typeface="Jetbrains Mono" panose="020B0509020102050004" pitchFamily="49" charset="0"/>
              </a:rPr>
              <a:t>'uint8'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np.where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(to[:,:,:]!=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)]=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Jetbrains Mono" panose="020B0509020102050004" pitchFamily="49" charset="0"/>
              </a:rPr>
              <a:t>255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cv2.bitwise_not(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</a:b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orig_rows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orig_cols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orig_channels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img.shape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mask_rows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mask_cols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mask_channels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mask_img.shape</a:t>
            </a:r>
            <a:endParaRPr lang="en-US" altLang="ko-KR" sz="1050" b="0" dirty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loc_x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loc_y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= location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temp = result[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loc_y:loc_y+mask_rows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loc_x:loc_x+mask_cols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:]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temp = cv2.bitwise_and(temp,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mask_img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temp = cv2.add(temp, to)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result[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loc_y:loc_y+mask_rows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loc_x:loc_x+mask_cols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, :] = temp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  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Jetbrains Mono" panose="020B0509020102050004" pitchFamily="49" charset="0"/>
              </a:rPr>
              <a:t>return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 result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197D1-B1A0-4E9D-88D2-2B526017C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7990" y="1678026"/>
            <a:ext cx="33444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 File ]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toolkit/transformation.py</a:t>
            </a: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 Reference ]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https://blog.naver.com/samsjang/220503082434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6A3A5-E20E-49C9-8C9C-3A64B0C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661F7-F9C3-461E-B250-6B03652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CF26E-7749-4B87-BF66-49DA65E6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4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04AB7-0D2C-42CC-B7DC-389A02E4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4FC4E-55E4-4A0B-B1E6-5DE1EFE7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749416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50" b="0" dirty="0">
                <a:solidFill>
                  <a:srgbClr val="0000FF"/>
                </a:solidFill>
                <a:effectLst/>
                <a:latin typeface=" Jetbrains Mono"/>
              </a:rPr>
              <a:t>def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rotate_image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(mat, angle):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mat :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입력 영상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angle :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회전 각도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</a:t>
            </a: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height, width 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mat.shape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[: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image_center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(width/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 height/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회전 행렬 생성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rotation_mat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cv2.getRotationMatrix2D(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image_center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 angle, 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1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.)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angle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만큼 회전 했을 때의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cos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값과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sin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값의 절댓값을 구함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abs_cos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abs(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rotation_mat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abs_sin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abs(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rotation_mat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1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각 꼭짓점이 변에 </a:t>
            </a:r>
            <a:r>
              <a:rPr lang="ko-KR" altLang="en-US" sz="1050" b="0" dirty="0" err="1">
                <a:solidFill>
                  <a:srgbClr val="008000"/>
                </a:solidFill>
                <a:effectLst/>
                <a:latin typeface=" Jetbrains Mono"/>
              </a:rPr>
              <a:t>맞떨어지게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 끔 </a:t>
            </a:r>
            <a:r>
              <a:rPr lang="ko-KR" altLang="en-US" sz="1050" b="0" dirty="0" err="1">
                <a:solidFill>
                  <a:srgbClr val="008000"/>
                </a:solidFill>
                <a:effectLst/>
                <a:latin typeface=" Jetbrains Mono"/>
              </a:rPr>
              <a:t>할려구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 사이즈 조절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.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bound_w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int(height *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abs_sin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+ width *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abs_cos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bound_h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int(height *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abs_cos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+ width *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abs_sin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그대로 쓰면 이미지가 이상한 곳에 있어서 잘려버리니까 </a:t>
            </a:r>
            <a:r>
              <a:rPr lang="ko-KR" altLang="en-US" sz="1050" b="0" dirty="0" err="1">
                <a:solidFill>
                  <a:srgbClr val="008000"/>
                </a:solidFill>
                <a:effectLst/>
                <a:latin typeface=" Jetbrains Mono"/>
              </a:rPr>
              <a:t>안잘리도록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 이미지를 정중앙으로 평행이동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rotation_mat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 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 +=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bound_w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/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-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image_center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0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rotation_mat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1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 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 +=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bound_h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/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2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-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image_center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[</a:t>
            </a:r>
            <a:r>
              <a:rPr lang="en-US" altLang="ko-KR" sz="1050" b="0" dirty="0">
                <a:solidFill>
                  <a:srgbClr val="098658"/>
                </a:solidFill>
                <a:effectLst/>
                <a:latin typeface=" Jetbrains Mono"/>
              </a:rPr>
              <a:t>1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]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8000"/>
                </a:solidFill>
                <a:effectLst/>
                <a:latin typeface=" Jetbrains Mono"/>
              </a:rPr>
              <a:t># </a:t>
            </a:r>
            <a:r>
              <a:rPr lang="ko-KR" altLang="en-US" sz="1050" b="0" dirty="0">
                <a:solidFill>
                  <a:srgbClr val="008000"/>
                </a:solidFill>
                <a:effectLst/>
                <a:latin typeface=" Jetbrains Mono"/>
              </a:rPr>
              <a:t>이미지를 위에서 구한 행렬을 이용해 변환</a:t>
            </a:r>
            <a:endParaRPr lang="ko-KR" altLang="en-US" sz="1050" b="0" dirty="0">
              <a:solidFill>
                <a:srgbClr val="000000"/>
              </a:solidFill>
              <a:effectLst/>
              <a:latin typeface=" Jetbrains Mono"/>
            </a:endParaRPr>
          </a:p>
          <a:p>
            <a:pPr marL="0" indent="0">
              <a:buNone/>
            </a:pPr>
            <a:r>
              <a:rPr lang="ko-KR" altLang="en-US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rotated_mat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= cv2.warpAffine(mat,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rotation_mat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 (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bound_w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,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bound_h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))</a:t>
            </a:r>
          </a:p>
          <a:p>
            <a:pPr marL="0" indent="0">
              <a:buNone/>
            </a:pP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   </a:t>
            </a:r>
            <a:r>
              <a:rPr lang="en-US" altLang="ko-KR" sz="1050" b="0" dirty="0">
                <a:solidFill>
                  <a:srgbClr val="0000FF"/>
                </a:solidFill>
                <a:effectLst/>
                <a:latin typeface=" Jetbrains Mono"/>
              </a:rPr>
              <a:t>return</a:t>
            </a:r>
            <a:r>
              <a:rPr lang="en-US" altLang="ko-KR" sz="1050" b="0" dirty="0">
                <a:solidFill>
                  <a:srgbClr val="000000"/>
                </a:solidFill>
                <a:effectLst/>
                <a:latin typeface=" Jetbrains Mono"/>
              </a:rPr>
              <a:t> </a:t>
            </a:r>
            <a:r>
              <a:rPr lang="en-US" altLang="ko-KR" sz="1050" b="0" dirty="0" err="1">
                <a:solidFill>
                  <a:srgbClr val="000000"/>
                </a:solidFill>
                <a:effectLst/>
                <a:latin typeface=" Jetbrains Mono"/>
              </a:rPr>
              <a:t>rotated_mat</a:t>
            </a:r>
            <a:endParaRPr lang="en-US" altLang="ko-KR" sz="1050" b="0" dirty="0">
              <a:solidFill>
                <a:srgbClr val="000000"/>
              </a:solidFill>
              <a:effectLst/>
              <a:latin typeface=" Jetbrains Mono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197D1-B1A0-4E9D-88D2-2B526017C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7990" y="1678026"/>
            <a:ext cx="33444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 File ]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toolkit/transformation.py</a:t>
            </a: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[ Reference ]</a:t>
            </a:r>
          </a:p>
          <a:p>
            <a:pPr marL="0" indent="0">
              <a:buNone/>
            </a:pPr>
            <a:r>
              <a:rPr lang="en-US" altLang="ko-KR" sz="1400" dirty="0">
                <a:latin typeface="Consolas" panose="020B0609020204030204" pitchFamily="49" charset="0"/>
              </a:rPr>
              <a:t>7_GeometricXorm.ipynb (week 7)</a:t>
            </a:r>
            <a:br>
              <a:rPr lang="en-US" altLang="ko-KR" sz="1400" dirty="0">
                <a:latin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</a:rPr>
              <a:t>  | Assignments 2 : </a:t>
            </a:r>
            <a:r>
              <a:rPr lang="en-US" altLang="ko-KR" sz="1400" dirty="0" err="1">
                <a:latin typeface="Consolas" panose="020B0609020204030204" pitchFamily="49" charset="0"/>
              </a:rPr>
              <a:t>rotate_image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6A3A5-E20E-49C9-8C9C-3A64B0C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고양이 귀 씌우기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9661F7-F9C3-461E-B250-6B03652B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영상처리프로그래밍 기말 프로젝트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CF26E-7749-4B87-BF66-49DA65E6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B288-3170-47FF-8961-CF0E440D7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243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466</TotalTime>
  <Words>1444</Words>
  <Application>Microsoft Office PowerPoint</Application>
  <PresentationFormat>와이드스크린</PresentationFormat>
  <Paragraphs>158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 Jetbrains Mono</vt:lpstr>
      <vt:lpstr>맑은 고딕</vt:lpstr>
      <vt:lpstr>Arial</vt:lpstr>
      <vt:lpstr>Consolas</vt:lpstr>
      <vt:lpstr>Jetbrains Mono</vt:lpstr>
      <vt:lpstr>Tw Cen MT</vt:lpstr>
      <vt:lpstr>Wingdings 3</vt:lpstr>
      <vt:lpstr>New_Simple01</vt:lpstr>
      <vt:lpstr>고양이 귀 씌우기</vt:lpstr>
      <vt:lpstr>목    차</vt:lpstr>
      <vt:lpstr>프로그램 개요</vt:lpstr>
      <vt:lpstr>단일 이미지 실행 결과</vt:lpstr>
      <vt:lpstr>함수 설명</vt:lpstr>
      <vt:lpstr>함수 설명</vt:lpstr>
      <vt:lpstr>함수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귀 씌우기</dc:title>
  <dc:creator>박 현</dc:creator>
  <cp:lastModifiedBy>박 현</cp:lastModifiedBy>
  <cp:revision>18</cp:revision>
  <dcterms:created xsi:type="dcterms:W3CDTF">2021-05-30T14:01:07Z</dcterms:created>
  <dcterms:modified xsi:type="dcterms:W3CDTF">2021-06-03T01:03:52Z</dcterms:modified>
</cp:coreProperties>
</file>