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4163" r:id="rId1"/>
    <p:sldMasterId id="2147484165" r:id="rId2"/>
    <p:sldMasterId id="2147484170" r:id="rId3"/>
    <p:sldMasterId id="2147484167" r:id="rId4"/>
    <p:sldMasterId id="2147484183" r:id="rId5"/>
  </p:sldMasterIdLst>
  <p:notesMasterIdLst>
    <p:notesMasterId r:id="rId9"/>
  </p:notesMasterIdLst>
  <p:handoutMasterIdLst>
    <p:handoutMasterId r:id="rId10"/>
  </p:handoutMasterIdLst>
  <p:sldIdLst>
    <p:sldId id="1214" r:id="rId6"/>
    <p:sldId id="1215" r:id="rId7"/>
    <p:sldId id="1216" r:id="rId8"/>
  </p:sldIdLst>
  <p:sldSz cx="9906000" cy="6858000" type="A4"/>
  <p:notesSz cx="6797675" cy="9928225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1pPr>
    <a:lvl2pPr marL="536433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2pPr>
    <a:lvl3pPr marL="1072866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3pPr>
    <a:lvl4pPr marL="1609298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4pPr>
    <a:lvl5pPr marL="2145731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5pPr>
    <a:lvl6pPr marL="2682164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6pPr>
    <a:lvl7pPr marL="3218597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7pPr>
    <a:lvl8pPr marL="3755029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8pPr>
    <a:lvl9pPr marL="4291462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026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orient="horz" pos="1298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orient="horz" pos="3838">
          <p15:clr>
            <a:srgbClr val="A4A3A4"/>
          </p15:clr>
        </p15:guide>
        <p15:guide id="8" pos="3755">
          <p15:clr>
            <a:srgbClr val="A4A3A4"/>
          </p15:clr>
        </p15:guide>
        <p15:guide id="9" pos="6068">
          <p15:clr>
            <a:srgbClr val="A4A3A4"/>
          </p15:clr>
        </p15:guide>
        <p15:guide id="10" pos="5887">
          <p15:clr>
            <a:srgbClr val="A4A3A4"/>
          </p15:clr>
        </p15:guide>
        <p15:guide id="11" pos="262">
          <p15:clr>
            <a:srgbClr val="A4A3A4"/>
          </p15:clr>
        </p15:guide>
        <p15:guide id="12" pos="5978">
          <p15:clr>
            <a:srgbClr val="A4A3A4"/>
          </p15:clr>
        </p15:guide>
        <p15:guide id="13" pos="2349">
          <p15:clr>
            <a:srgbClr val="A4A3A4"/>
          </p15:clr>
        </p15:guide>
        <p15:guide id="14" pos="1850">
          <p15:clr>
            <a:srgbClr val="A4A3A4"/>
          </p15:clr>
        </p15:guide>
        <p15:guide id="15" pos="4390">
          <p15:clr>
            <a:srgbClr val="A4A3A4"/>
          </p15:clr>
        </p15:guide>
        <p15:guide id="16" pos="3120">
          <p15:clr>
            <a:srgbClr val="A4A3A4"/>
          </p15:clr>
        </p15:guide>
        <p15:guide id="17" pos="716">
          <p15:clr>
            <a:srgbClr val="A4A3A4"/>
          </p15:clr>
        </p15:guide>
        <p15:guide id="18" pos="353">
          <p15:clr>
            <a:srgbClr val="A4A3A4"/>
          </p15:clr>
        </p15:guide>
        <p15:guide id="19" pos="2984">
          <p15:clr>
            <a:srgbClr val="A4A3A4"/>
          </p15:clr>
        </p15:guide>
        <p15:guide id="20" pos="3257">
          <p15:clr>
            <a:srgbClr val="A4A3A4"/>
          </p15:clr>
        </p15:guide>
        <p15:guide id="21" orient="horz" pos="527">
          <p15:clr>
            <a:srgbClr val="A4A3A4"/>
          </p15:clr>
        </p15:guide>
        <p15:guide id="22" orient="horz" pos="3975">
          <p15:clr>
            <a:srgbClr val="A4A3A4"/>
          </p15:clr>
        </p15:guide>
        <p15:guide id="23" orient="horz" pos="1027">
          <p15:clr>
            <a:srgbClr val="A4A3A4"/>
          </p15:clr>
        </p15:guide>
        <p15:guide id="24" orient="horz" pos="1299">
          <p15:clr>
            <a:srgbClr val="A4A3A4"/>
          </p15:clr>
        </p15:guide>
        <p15:guide id="25" orient="horz" pos="2976">
          <p15:clr>
            <a:srgbClr val="A4A3A4"/>
          </p15:clr>
        </p15:guide>
        <p15:guide id="26" orient="horz" pos="3657">
          <p15:clr>
            <a:srgbClr val="A4A3A4"/>
          </p15:clr>
        </p15:guide>
        <p15:guide id="27" orient="horz" pos="3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939393"/>
    <a:srgbClr val="959595"/>
    <a:srgbClr val="00AAAA"/>
    <a:srgbClr val="CCFFCC"/>
    <a:srgbClr val="99FFCC"/>
    <a:srgbClr val="66FF99"/>
    <a:srgbClr val="CC0000"/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97" autoAdjust="0"/>
    <p:restoredTop sz="95282" autoAdjust="0"/>
  </p:normalViewPr>
  <p:slideViewPr>
    <p:cSldViewPr>
      <p:cViewPr varScale="1">
        <p:scale>
          <a:sx n="87" d="100"/>
          <a:sy n="87" d="100"/>
        </p:scale>
        <p:origin x="828" y="40"/>
      </p:cViewPr>
      <p:guideLst>
        <p:guide orient="horz" pos="618"/>
        <p:guide orient="horz" pos="3929"/>
        <p:guide orient="horz" pos="1026"/>
        <p:guide orient="horz" pos="2931"/>
        <p:guide orient="horz" pos="1298"/>
        <p:guide orient="horz" pos="799"/>
        <p:guide orient="horz" pos="3838"/>
        <p:guide pos="3755"/>
        <p:guide pos="6068"/>
        <p:guide pos="5887"/>
        <p:guide pos="262"/>
        <p:guide pos="5978"/>
        <p:guide pos="2349"/>
        <p:guide pos="1850"/>
        <p:guide pos="4390"/>
        <p:guide pos="3120"/>
        <p:guide pos="716"/>
        <p:guide pos="353"/>
        <p:guide pos="2984"/>
        <p:guide pos="3257"/>
        <p:guide orient="horz" pos="527"/>
        <p:guide orient="horz" pos="3975"/>
        <p:guide orient="horz" pos="1027"/>
        <p:guide orient="horz" pos="1299"/>
        <p:guide orient="horz" pos="2976"/>
        <p:guide orient="horz" pos="3657"/>
        <p:guide orient="horz" pos="35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64" y="7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font" Target="fonts/font1.fntdata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/>
          <a:lstStyle>
            <a:lvl1pPr algn="l">
              <a:defRPr sz="8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858" y="0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/>
          <a:lstStyle>
            <a:lvl1pPr algn="r">
              <a:defRPr sz="800"/>
            </a:lvl1pPr>
          </a:lstStyle>
          <a:p>
            <a:fld id="{C036B14C-1EE6-40CC-B47F-D850A52A37F2}" type="datetimeFigureOut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618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 anchor="b"/>
          <a:lstStyle>
            <a:lvl1pPr algn="l">
              <a:defRPr sz="8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858" y="9429618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 anchor="b"/>
          <a:lstStyle>
            <a:lvl1pPr algn="r">
              <a:defRPr sz="800"/>
            </a:lvl1pPr>
          </a:lstStyle>
          <a:p>
            <a:fld id="{52D96F69-F3FB-4587-9C2F-D5A628577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695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294481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>
            <a:lvl1pPr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8" y="2"/>
            <a:ext cx="294481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6125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5631"/>
            <a:ext cx="5438775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29673"/>
            <a:ext cx="294481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b" anchorCtr="0" compatLnSpc="1">
            <a:prstTxWarp prst="textNoShape">
              <a:avLst/>
            </a:prstTxWarp>
          </a:bodyPr>
          <a:lstStyle>
            <a:lvl1pPr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8" y="9429673"/>
            <a:ext cx="294481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23D5C5-DC6F-42D4-8F9E-C0945C629F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6701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36433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072866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9298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145731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 algn="ctr">
              <a:buNone/>
              <a:defRPr/>
            </a:lvl1pPr>
            <a:lvl2pPr marL="457148" indent="0" algn="ctr">
              <a:buNone/>
              <a:defRPr/>
            </a:lvl2pPr>
            <a:lvl3pPr marL="914296" indent="0" algn="ctr">
              <a:buNone/>
              <a:defRPr/>
            </a:lvl3pPr>
            <a:lvl4pPr marL="1371445" indent="0" algn="ctr">
              <a:buNone/>
              <a:defRPr/>
            </a:lvl4pPr>
            <a:lvl5pPr marL="1828592" indent="0" algn="ctr">
              <a:buNone/>
              <a:defRPr/>
            </a:lvl5pPr>
            <a:lvl6pPr marL="2285740" indent="0" algn="ctr">
              <a:buNone/>
              <a:defRPr/>
            </a:lvl6pPr>
            <a:lvl7pPr marL="2742888" indent="0" algn="ctr">
              <a:buNone/>
              <a:defRPr/>
            </a:lvl7pPr>
            <a:lvl8pPr marL="3200036" indent="0" algn="ctr">
              <a:buNone/>
              <a:defRPr/>
            </a:lvl8pPr>
            <a:lvl9pPr marL="3657184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3045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1C86-2C5B-EB43-BE75-C1CF31CC9443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49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B0C1-D31C-2C4E-87C8-D33CB6019974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3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D9AB-C603-1F47-8CC7-C2DC03A70B08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FFBC-BA29-034A-B378-F9B169232D6B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86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C4CB-EA9A-7043-A0E9-88EACA751849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041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BFC9E-27D3-44ED-94CF-C0BE96932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06422D-FFE6-46C0-A7B4-42B8A53A0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D67E7-F0A2-40C8-9840-CA033AF7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53B3F64-277D-4441-BC5D-2FE3F62AC76E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E1370-FCDB-41C8-B1CE-EE928505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AEDBD-E0FB-415F-8588-A656428E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25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A6F24-179F-4FC4-82A6-5DACCBB9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3750F-6AB2-4039-90EE-4379F7F7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CFFCC-D757-4051-8C45-1D3A8085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4DFDC0C-3D50-A845-A5C0-CAA9FC928EB4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4B5A8-5D4D-46B2-ACE0-D50CD56B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E0D20-394C-4906-A11A-34238842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9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B3C9-5CA2-4593-8974-A6B760C4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FB905-78D8-4040-87BF-BB106422A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27314-3D3B-43E5-9AAF-278CCBFF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D199F70-D683-734C-A8C5-87F26417ABAD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D143B-4954-461D-8C81-377C00C9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8F46C-CE58-42E7-9299-5FCFEA40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86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4DA5C-4CA5-4719-BEF2-2AEAF233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F32A6-9896-430C-80A9-77922D77D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8E5F4B-566F-4926-A69B-482E41D74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B842FA-6C20-4041-925C-08215513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960CF2B0-DA2E-1A42-B8B9-BA427F910D95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C1B84-2A9E-48C3-986A-A8350776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1C499-5376-45C2-AA44-CE4637B4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73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85331-5E87-4B0E-9FD2-9A74BE6F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7C1FCD-4D56-4946-A4E6-F240ED29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4A3F32-8107-41E2-91DB-FA7CA118F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F23972-EA93-47BA-B7B0-312C9F3F3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077CFC-8CF8-40A6-AF9E-AE1330EDB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2C066A-8D3C-4453-B614-5590752C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A46EEB6-2CD5-FE46-A18E-C13DD1993F9D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F3E3D-80A7-46EF-8301-CA9E4BDE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740B10-9DBD-4FC3-A8A3-C0C486E9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87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773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59FD3-0A3A-48A8-8D3C-974A6DA6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65FEDC-4841-4C69-AE46-2FA2F198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9BA65E2A-BF59-814B-B4C8-F8BB7B392DA7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661383-5EC5-4ADD-BA6D-59F04796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F5D2DB-2CA1-4560-BE5D-A7DCC241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95245E-17E1-4E36-A0E9-B868E411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06FBA2F-95FD-3043-80B4-FEF90E9BDAE5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AB243E-2203-4E57-938A-6BCBFBF5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58A0B-E054-4265-93F2-20DD89D6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844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D505A-C6CD-4571-80B0-D31C3ABC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8572F-4EFE-4228-BC8E-4BB65392C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3DFFBD-8C78-49BB-91AD-AF5B5ECFA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2C794-0809-465B-9492-7031B227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A72648C-8F1F-974F-AB70-B3AC295DE470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2D973E-B922-4972-A7E8-311FF5EA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E3AFFD-5A87-4AB3-8FD9-F03CCB77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56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D7724-7ED2-4C03-B615-340126FFC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1D37B4-463B-4421-B4DD-198E923F3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8D0CB8-7DFF-4E56-9D55-E4284B238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1EB53-6841-4441-BD14-C2C0654C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8E04696-D4C8-4A48-B253-48FEE500B95F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4F627E-BBBB-43EA-8D08-141F5C65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77AB45-E5F3-413B-A44F-A1A60F70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1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8503B-060D-4371-961A-C531AF6C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FEE2C9-D27E-48C1-8DDD-69D751DAD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38349-1FE2-471E-920D-181904D4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2B331756-4AFB-DF44-A946-80057EFACDDE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D7410-8274-4975-8E39-279732F9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AC1C7-A08B-47A1-AFE4-F5DDE32E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6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DBE5AA-E70A-46E0-AAAD-C04180739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C6B125-5D03-4909-B21E-2BD28FB9A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D5603-1A81-4EA7-9697-A4A0F234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8C2EF14-9A85-044D-9E0D-CD60CFDAE00C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E5F5B-0BAE-43C2-8343-8F7B6F8D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95725-0EE8-44EC-B35B-8AF779A8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100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5E7DFC15-5941-A048-8C41-5DB4C57DF04B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0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E568-C3F1-FF4D-94CB-CFEF044AD879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4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33C8-06B1-D74D-925C-D5B79117A52B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1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711-7130-694F-A36F-AE0AE5BBF389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09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997B-A5F9-5249-A3BE-C0FFADAA8AD5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9A76-5AC8-A340-9F87-D4B239793FBE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20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3C1-E2DE-4342-8A94-641BD87BCA57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96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모서리가 둥근 직사각형 1">
            <a:extLst>
              <a:ext uri="{FF2B5EF4-FFF2-40B4-BE49-F238E27FC236}">
                <a16:creationId xmlns:a16="http://schemas.microsoft.com/office/drawing/2014/main" id="{243D1364-B77C-4570-A2C8-C9FCA1F15E4C}"/>
              </a:ext>
            </a:extLst>
          </p:cNvPr>
          <p:cNvSpPr/>
          <p:nvPr userDrawn="1"/>
        </p:nvSpPr>
        <p:spPr bwMode="auto">
          <a:xfrm>
            <a:off x="233363" y="215900"/>
            <a:ext cx="9456737" cy="3724275"/>
          </a:xfrm>
          <a:prstGeom prst="roundRect">
            <a:avLst>
              <a:gd name="adj" fmla="val 4026"/>
            </a:avLst>
          </a:prstGeom>
          <a:solidFill>
            <a:srgbClr val="00AA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latinLnBrk="0" hangingPunct="0">
              <a:buSzPct val="80000"/>
              <a:buFont typeface="Wingdings" pitchFamily="2" charset="2"/>
              <a:buNone/>
              <a:defRPr/>
            </a:pPr>
            <a:endParaRPr kumimoji="0" lang="ko-KR" alt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59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148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296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445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592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861" indent="-342861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866" indent="-285717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870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2300">
          <a:solidFill>
            <a:schemeClr val="tx1"/>
          </a:solidFill>
          <a:latin typeface="+mn-lt"/>
          <a:ea typeface="+mn-ea"/>
        </a:defRPr>
      </a:lvl3pPr>
      <a:lvl4pPr marL="1600017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166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314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462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610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5758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624001"/>
            <a:ext cx="990600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직사각형 5"/>
          <p:cNvSpPr/>
          <p:nvPr userDrawn="1"/>
        </p:nvSpPr>
        <p:spPr>
          <a:xfrm>
            <a:off x="4" y="-3313"/>
            <a:ext cx="128460" cy="630555"/>
          </a:xfrm>
          <a:prstGeom prst="rect">
            <a:avLst/>
          </a:prstGeom>
          <a:solidFill>
            <a:srgbClr val="13A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5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8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36433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072866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09298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145731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02325" indent="-40232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52DC-6DE1-DA4E-B38A-16E700344C5F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45.png"/>
          <p:cNvPicPr>
            <a:picLocks/>
          </p:cNvPicPr>
          <p:nvPr userDrawn="1"/>
        </p:nvPicPr>
        <p:blipFill>
          <a:blip r:embed="rId13" cstate="print">
            <a:lum bright="-5000"/>
          </a:blip>
          <a:srcRect l="779" t="939" r="1295" b="1825"/>
          <a:stretch>
            <a:fillRect/>
          </a:stretch>
        </p:blipFill>
        <p:spPr>
          <a:xfrm>
            <a:off x="631827" y="0"/>
            <a:ext cx="1800288" cy="1483200"/>
          </a:xfrm>
          <a:prstGeom prst="rect">
            <a:avLst/>
          </a:prstGeom>
        </p:spPr>
      </p:pic>
      <p:cxnSp>
        <p:nvCxnSpPr>
          <p:cNvPr id="8" name="bar"/>
          <p:cNvCxnSpPr>
            <a:cxnSpLocks noChangeShapeType="1"/>
          </p:cNvCxnSpPr>
          <p:nvPr userDrawn="1"/>
        </p:nvCxnSpPr>
        <p:spPr bwMode="auto">
          <a:xfrm>
            <a:off x="-1586" y="7939"/>
            <a:ext cx="9906001" cy="0"/>
          </a:xfrm>
          <a:prstGeom prst="line">
            <a:avLst/>
          </a:prstGeom>
          <a:noFill/>
          <a:ln w="44450" algn="ctr">
            <a:solidFill>
              <a:srgbClr val="13AD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4638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63379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F4F3BE91-ECC3-4655-B526-ACE0A19BD51A}"/>
              </a:ext>
            </a:extLst>
          </p:cNvPr>
          <p:cNvSpPr/>
          <p:nvPr userDrawn="1"/>
        </p:nvSpPr>
        <p:spPr bwMode="auto">
          <a:xfrm>
            <a:off x="96838" y="69850"/>
            <a:ext cx="9712325" cy="657225"/>
          </a:xfrm>
          <a:prstGeom prst="roundRect">
            <a:avLst>
              <a:gd name="adj" fmla="val 9690"/>
            </a:avLst>
          </a:prstGeom>
          <a:solidFill>
            <a:srgbClr val="00AA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latinLnBrk="0" hangingPunct="0">
              <a:buSzPct val="80000"/>
              <a:buFont typeface="Wingdings" pitchFamily="2" charset="2"/>
              <a:buNone/>
              <a:defRPr/>
            </a:pPr>
            <a:endParaRPr kumimoji="0" lang="ko-KR" alt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02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newbie.tistory.com/3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48139859-439D-4C01-A3D0-7596BFE33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1662113"/>
            <a:ext cx="8347075" cy="71096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5988" eaLnBrk="0" latinLnBrk="0" hangingPunct="0">
              <a:lnSpc>
                <a:spcPct val="130000"/>
              </a:lnSpc>
              <a:buSzPct val="80000"/>
              <a:buFont typeface="Wingdings" pitchFamily="2" charset="2"/>
              <a:buNone/>
            </a:pPr>
            <a:r>
              <a:rPr kumimoji="0" lang="ko-KR" altLang="en-US" sz="3600" dirty="0" smtClean="0">
                <a:solidFill>
                  <a:srgbClr val="FFFFFF"/>
                </a:solidFill>
                <a:latin typeface="+mj-ea"/>
                <a:ea typeface="+mj-ea"/>
              </a:rPr>
              <a:t>모델 검증 및 평가</a:t>
            </a:r>
            <a:endParaRPr kumimoji="0" lang="en-US" altLang="ko-KR" sz="3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415BD172-C670-484A-BEEE-AD910E94F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4871482"/>
            <a:ext cx="4906962" cy="86177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3675" indent="-193675" algn="ctr" defTabSz="708025" eaLnBrk="0" latinLnBrk="0" hangingPunct="0">
              <a:spcBef>
                <a:spcPct val="50000"/>
              </a:spcBef>
            </a:pPr>
            <a:r>
              <a:rPr kumimoji="0" lang="ko-KR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오 현 </a:t>
            </a:r>
            <a:r>
              <a:rPr kumimoji="0" lang="ko-KR" altLang="en-US" sz="2000" dirty="0" err="1" smtClean="0">
                <a:solidFill>
                  <a:srgbClr val="000000"/>
                </a:solidFill>
                <a:latin typeface="+mj-ea"/>
                <a:ea typeface="+mj-ea"/>
              </a:rPr>
              <a:t>규</a:t>
            </a:r>
            <a:endParaRPr kumimoji="0" lang="en-US" altLang="ko-KR" sz="20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3675" indent="-193675" algn="ctr" defTabSz="708025" eaLnBrk="0" latinLnBrk="0" hangingPunct="0">
              <a:spcBef>
                <a:spcPct val="50000"/>
              </a:spcBef>
            </a:pPr>
            <a:r>
              <a:rPr kumimoji="0" lang="en-US" altLang="ko-KR" sz="2000" dirty="0" smtClean="0">
                <a:solidFill>
                  <a:srgbClr val="000000"/>
                </a:solidFill>
                <a:latin typeface="+mj-ea"/>
                <a:ea typeface="+mj-ea"/>
              </a:rPr>
              <a:t>2020.01.17</a:t>
            </a:r>
            <a:endParaRPr kumimoji="0" lang="en-US" altLang="ko-KR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81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6576" y="1196752"/>
            <a:ext cx="18722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선택된 모델이 데이터를 얼마나 정확하게 설명하고 있는지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정확성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그리고 새로운 데이터에 대해 해당 모델이 얼마나 유사한 결과를 낼 수 있는지</a:t>
            </a:r>
            <a:r>
              <a:rPr lang="en-US" altLang="ko-KR" dirty="0" smtClean="0"/>
              <a:t>(Robustness)</a:t>
            </a:r>
            <a:r>
              <a:rPr lang="ko-KR" altLang="en-US" dirty="0" smtClean="0"/>
              <a:t> 판단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2560" y="4005064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교차 검증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cross_validation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Overfitting</a:t>
            </a:r>
            <a:r>
              <a:rPr lang="ko-KR" altLang="en-US" dirty="0" smtClean="0"/>
              <a:t>을 방지하기 위해 </a:t>
            </a:r>
            <a:r>
              <a:rPr lang="ko-KR" altLang="en-US" dirty="0" err="1" smtClean="0"/>
              <a:t>검증용</a:t>
            </a:r>
            <a:r>
              <a:rPr lang="ko-KR" altLang="en-US" dirty="0" smtClean="0"/>
              <a:t> 데이터 집합을 만들어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20952" y="378904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K-fold </a:t>
            </a:r>
            <a:r>
              <a:rPr lang="ko-KR" altLang="en-US" dirty="0" smtClean="0"/>
              <a:t>교차 검증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01662" y="4618920"/>
            <a:ext cx="18722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평가 점수</a:t>
            </a:r>
            <a:endParaRPr lang="en-US" altLang="ko-KR" dirty="0" smtClean="0"/>
          </a:p>
          <a:p>
            <a:r>
              <a:rPr lang="en-US" altLang="ko-KR" dirty="0" smtClean="0"/>
              <a:t>r2_score : </a:t>
            </a:r>
            <a:r>
              <a:rPr lang="ko-KR" altLang="en-US" dirty="0" err="1" smtClean="0"/>
              <a:t>결정계수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mean_squared_error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평균 제곱 오차</a:t>
            </a:r>
            <a:endParaRPr lang="en-US" altLang="ko-KR" dirty="0" smtClean="0"/>
          </a:p>
          <a:p>
            <a:r>
              <a:rPr lang="en-US" altLang="ko-KR" dirty="0" err="1" smtClean="0"/>
              <a:t>median_absolute_error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절대 오차 중앙값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033792" y="1268760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confusion matrix</a:t>
            </a:r>
          </a:p>
          <a:p>
            <a:r>
              <a:rPr lang="ko-KR" altLang="en-US" dirty="0" smtClean="0"/>
              <a:t>이진 분류 평가 결과를 나타낼 때 가장 널리 사용하는 방법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304" y="2374388"/>
            <a:ext cx="2052080" cy="127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0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576" y="4437112"/>
            <a:ext cx="7200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재현율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민감도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적중률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진짜 양성 비율</a:t>
            </a:r>
            <a:endParaRPr lang="en-US" altLang="ko-KR" dirty="0" smtClean="0"/>
          </a:p>
          <a:p>
            <a:r>
              <a:rPr lang="ko-KR" altLang="en-US" dirty="0" err="1" smtClean="0"/>
              <a:t>재현율의</a:t>
            </a:r>
            <a:r>
              <a:rPr lang="ko-KR" altLang="en-US" dirty="0" smtClean="0"/>
              <a:t> 최적화와 정밀도의 최적화는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상충</a:t>
            </a:r>
            <a:r>
              <a:rPr lang="en-US" altLang="ko-KR" dirty="0" smtClean="0"/>
              <a:t>’</a:t>
            </a:r>
          </a:p>
          <a:p>
            <a:endParaRPr lang="en-US" altLang="ko-KR" dirty="0"/>
          </a:p>
          <a:p>
            <a:r>
              <a:rPr lang="en-US" altLang="ko-KR" dirty="0" smtClean="0"/>
              <a:t>if&gt;  </a:t>
            </a:r>
            <a:r>
              <a:rPr lang="en-US" altLang="ko-KR" dirty="0" err="1" smtClean="0"/>
              <a:t>fn</a:t>
            </a:r>
            <a:r>
              <a:rPr lang="ko-KR" altLang="en-US" dirty="0" smtClean="0"/>
              <a:t>을 없애서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재현율</a:t>
            </a:r>
            <a:r>
              <a:rPr lang="ko-KR" altLang="en-US" dirty="0" smtClean="0">
                <a:sym typeface="Wingdings" panose="05000000000000000000" pitchFamily="2" charset="2"/>
              </a:rPr>
              <a:t> 완벽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샘플 양성으로 예측하면 </a:t>
            </a:r>
            <a:r>
              <a:rPr lang="en-US" altLang="ko-KR" dirty="0" smtClean="0">
                <a:sym typeface="Wingdings" panose="05000000000000000000" pitchFamily="2" charset="2"/>
              </a:rPr>
              <a:t> FP </a:t>
            </a:r>
            <a:r>
              <a:rPr lang="ko-KR" altLang="en-US" dirty="0" smtClean="0">
                <a:sym typeface="Wingdings" panose="05000000000000000000" pitchFamily="2" charset="2"/>
              </a:rPr>
              <a:t>증가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정밀도 떨어짐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FP</a:t>
            </a:r>
            <a:r>
              <a:rPr lang="ko-KR" altLang="en-US" dirty="0" smtClean="0">
                <a:sym typeface="Wingdings" panose="05000000000000000000" pitchFamily="2" charset="2"/>
              </a:rPr>
              <a:t>를 없애면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정밀도 완벽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재현율</a:t>
            </a:r>
            <a:r>
              <a:rPr lang="ko-KR" altLang="en-US" dirty="0" smtClean="0">
                <a:sym typeface="Wingdings" panose="05000000000000000000" pitchFamily="2" charset="2"/>
              </a:rPr>
              <a:t> 떨어짐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정밀도와 </a:t>
            </a:r>
            <a:r>
              <a:rPr lang="ko-KR" altLang="en-US" dirty="0" err="1" smtClean="0">
                <a:sym typeface="Wingdings" panose="05000000000000000000" pitchFamily="2" charset="2"/>
              </a:rPr>
              <a:t>재현율의</a:t>
            </a:r>
            <a:r>
              <a:rPr lang="ko-KR" altLang="en-US" dirty="0" smtClean="0">
                <a:sym typeface="Wingdings" panose="05000000000000000000" pitchFamily="2" charset="2"/>
              </a:rPr>
              <a:t> 조화 평균인 </a:t>
            </a:r>
            <a:r>
              <a:rPr lang="en-US" altLang="ko-KR" dirty="0" smtClean="0">
                <a:sym typeface="Wingdings" panose="05000000000000000000" pitchFamily="2" charset="2"/>
              </a:rPr>
              <a:t>f-score </a:t>
            </a:r>
            <a:r>
              <a:rPr lang="ko-KR" altLang="en-US" dirty="0" smtClean="0">
                <a:sym typeface="Wingdings" panose="05000000000000000000" pitchFamily="2" charset="2"/>
              </a:rPr>
              <a:t>사용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92" y="1052736"/>
            <a:ext cx="5069508" cy="29834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6456" y="6858000"/>
            <a:ext cx="31005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https://data-newbie.tistory.com/31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706235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테마">
  <a:themeElements>
    <a:clrScheme name="4_Office 테마 1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C5003D"/>
      </a:accent1>
      <a:accent2>
        <a:srgbClr val="D8037F"/>
      </a:accent2>
      <a:accent3>
        <a:srgbClr val="FFFFFF"/>
      </a:accent3>
      <a:accent4>
        <a:srgbClr val="000000"/>
      </a:accent4>
      <a:accent5>
        <a:srgbClr val="DFAAAF"/>
      </a:accent5>
      <a:accent6>
        <a:srgbClr val="C40272"/>
      </a:accent6>
      <a:hlink>
        <a:srgbClr val="72166B"/>
      </a:hlink>
      <a:folHlink>
        <a:srgbClr val="EC0034"/>
      </a:folHlink>
    </a:clrScheme>
    <a:fontScheme name="4_Office 테마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테마 1">
        <a:dk1>
          <a:srgbClr val="000000"/>
        </a:dk1>
        <a:lt1>
          <a:srgbClr val="FFFFFF"/>
        </a:lt1>
        <a:dk2>
          <a:srgbClr val="595959"/>
        </a:dk2>
        <a:lt2>
          <a:srgbClr val="D8D8D8"/>
        </a:lt2>
        <a:accent1>
          <a:srgbClr val="C5003D"/>
        </a:accent1>
        <a:accent2>
          <a:srgbClr val="D8037F"/>
        </a:accent2>
        <a:accent3>
          <a:srgbClr val="FFFFFF"/>
        </a:accent3>
        <a:accent4>
          <a:srgbClr val="000000"/>
        </a:accent4>
        <a:accent5>
          <a:srgbClr val="DFAAAF"/>
        </a:accent5>
        <a:accent6>
          <a:srgbClr val="C40272"/>
        </a:accent6>
        <a:hlink>
          <a:srgbClr val="72166B"/>
        </a:hlink>
        <a:folHlink>
          <a:srgbClr val="EC003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wrap="none" lIns="18000" rIns="18000" rtlCol="0" anchor="ctr" anchorCtr="0"/>
      <a:lstStyle>
        <a:defPPr marL="0" marR="0" indent="0" algn="ctr" defTabSz="914400" eaLnBrk="1" fontAlgn="auto" latinLnBrk="0" hangingPunct="1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맑은 고딕" pitchFamily="50" charset="-127"/>
            <a:ea typeface="맑은 고딕" pitchFamily="50" charset="-127"/>
          </a:defRPr>
        </a:defPPr>
      </a:lstStyle>
    </a:spDef>
    <a:lnDef>
      <a:spPr>
        <a:ln w="3175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181326</TotalTime>
  <Words>134</Words>
  <Application>Microsoft Office PowerPoint</Application>
  <PresentationFormat>A4 용지(210x297mm)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굴림</vt:lpstr>
      <vt:lpstr>돋움</vt:lpstr>
      <vt:lpstr>맑은 고딕</vt:lpstr>
      <vt:lpstr>Wingdings</vt:lpstr>
      <vt:lpstr>Arial</vt:lpstr>
      <vt:lpstr>4_Office 테마</vt:lpstr>
      <vt:lpstr>2_Office 테마</vt:lpstr>
      <vt:lpstr>1_디자인 사용자 지정</vt:lpstr>
      <vt:lpstr>디자인 사용자 지정</vt:lpstr>
      <vt:lpstr>2_디자인 사용자 지정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negis</dc:creator>
  <cp:lastModifiedBy>HIT-오현규</cp:lastModifiedBy>
  <cp:revision>6473</cp:revision>
  <cp:lastPrinted>2018-09-17T06:04:01Z</cp:lastPrinted>
  <dcterms:created xsi:type="dcterms:W3CDTF">2008-03-25T01:14:47Z</dcterms:created>
  <dcterms:modified xsi:type="dcterms:W3CDTF">2020-01-15T09:18:32Z</dcterms:modified>
</cp:coreProperties>
</file>