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4163" r:id="rId1"/>
    <p:sldMasterId id="2147484165" r:id="rId2"/>
    <p:sldMasterId id="2147484170" r:id="rId3"/>
    <p:sldMasterId id="2147484167" r:id="rId4"/>
    <p:sldMasterId id="2147484183" r:id="rId5"/>
  </p:sldMasterIdLst>
  <p:notesMasterIdLst>
    <p:notesMasterId r:id="rId15"/>
  </p:notesMasterIdLst>
  <p:handoutMasterIdLst>
    <p:handoutMasterId r:id="rId16"/>
  </p:handoutMasterIdLst>
  <p:sldIdLst>
    <p:sldId id="1214" r:id="rId6"/>
    <p:sldId id="1287" r:id="rId7"/>
    <p:sldId id="1288" r:id="rId8"/>
    <p:sldId id="1289" r:id="rId9"/>
    <p:sldId id="1290" r:id="rId10"/>
    <p:sldId id="1291" r:id="rId11"/>
    <p:sldId id="1292" r:id="rId12"/>
    <p:sldId id="1293" r:id="rId13"/>
    <p:sldId id="1294" r:id="rId14"/>
  </p:sldIdLst>
  <p:sldSz cx="9906000" cy="6858000" type="A4"/>
  <p:notesSz cx="6797675" cy="9928225"/>
  <p:embeddedFontLs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1pPr>
    <a:lvl2pPr marL="536433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2pPr>
    <a:lvl3pPr marL="1072866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3pPr>
    <a:lvl4pPr marL="1609298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4pPr>
    <a:lvl5pPr marL="2145731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6pPr>
    <a:lvl7pPr marL="3218597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7pPr>
    <a:lvl8pPr marL="3755029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8pPr>
    <a:lvl9pPr marL="4291462" algn="l" defTabSz="1072866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026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orient="horz" pos="1298">
          <p15:clr>
            <a:srgbClr val="A4A3A4"/>
          </p15:clr>
        </p15:guide>
        <p15:guide id="6" orient="horz" pos="799">
          <p15:clr>
            <a:srgbClr val="A4A3A4"/>
          </p15:clr>
        </p15:guide>
        <p15:guide id="7" orient="horz" pos="3838">
          <p15:clr>
            <a:srgbClr val="A4A3A4"/>
          </p15:clr>
        </p15:guide>
        <p15:guide id="8" pos="3755">
          <p15:clr>
            <a:srgbClr val="A4A3A4"/>
          </p15:clr>
        </p15:guide>
        <p15:guide id="9" pos="6068">
          <p15:clr>
            <a:srgbClr val="A4A3A4"/>
          </p15:clr>
        </p15:guide>
        <p15:guide id="10" pos="5887">
          <p15:clr>
            <a:srgbClr val="A4A3A4"/>
          </p15:clr>
        </p15:guide>
        <p15:guide id="11" pos="262">
          <p15:clr>
            <a:srgbClr val="A4A3A4"/>
          </p15:clr>
        </p15:guide>
        <p15:guide id="12" pos="5978">
          <p15:clr>
            <a:srgbClr val="A4A3A4"/>
          </p15:clr>
        </p15:guide>
        <p15:guide id="13" pos="2349">
          <p15:clr>
            <a:srgbClr val="A4A3A4"/>
          </p15:clr>
        </p15:guide>
        <p15:guide id="14" pos="1850">
          <p15:clr>
            <a:srgbClr val="A4A3A4"/>
          </p15:clr>
        </p15:guide>
        <p15:guide id="15" pos="4390">
          <p15:clr>
            <a:srgbClr val="A4A3A4"/>
          </p15:clr>
        </p15:guide>
        <p15:guide id="16" pos="3120">
          <p15:clr>
            <a:srgbClr val="A4A3A4"/>
          </p15:clr>
        </p15:guide>
        <p15:guide id="17" pos="716">
          <p15:clr>
            <a:srgbClr val="A4A3A4"/>
          </p15:clr>
        </p15:guide>
        <p15:guide id="18" pos="353">
          <p15:clr>
            <a:srgbClr val="A4A3A4"/>
          </p15:clr>
        </p15:guide>
        <p15:guide id="19" pos="2984">
          <p15:clr>
            <a:srgbClr val="A4A3A4"/>
          </p15:clr>
        </p15:guide>
        <p15:guide id="20" pos="3257">
          <p15:clr>
            <a:srgbClr val="A4A3A4"/>
          </p15:clr>
        </p15:guide>
        <p15:guide id="21" orient="horz" pos="527">
          <p15:clr>
            <a:srgbClr val="A4A3A4"/>
          </p15:clr>
        </p15:guide>
        <p15:guide id="22" orient="horz" pos="3975">
          <p15:clr>
            <a:srgbClr val="A4A3A4"/>
          </p15:clr>
        </p15:guide>
        <p15:guide id="23" orient="horz" pos="1027">
          <p15:clr>
            <a:srgbClr val="A4A3A4"/>
          </p15:clr>
        </p15:guide>
        <p15:guide id="24" orient="horz" pos="1299">
          <p15:clr>
            <a:srgbClr val="A4A3A4"/>
          </p15:clr>
        </p15:guide>
        <p15:guide id="25" orient="horz" pos="2976">
          <p15:clr>
            <a:srgbClr val="A4A3A4"/>
          </p15:clr>
        </p15:guide>
        <p15:guide id="26" orient="horz" pos="3657">
          <p15:clr>
            <a:srgbClr val="A4A3A4"/>
          </p15:clr>
        </p15:guide>
        <p15:guide id="27" orient="horz" pos="3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9595"/>
    <a:srgbClr val="939393"/>
    <a:srgbClr val="00AAAA"/>
    <a:srgbClr val="008080"/>
    <a:srgbClr val="CCFFCC"/>
    <a:srgbClr val="99FFCC"/>
    <a:srgbClr val="66FF99"/>
    <a:srgbClr val="CC0000"/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7" autoAdjust="0"/>
    <p:restoredTop sz="81988" autoAdjust="0"/>
  </p:normalViewPr>
  <p:slideViewPr>
    <p:cSldViewPr>
      <p:cViewPr>
        <p:scale>
          <a:sx n="125" d="100"/>
          <a:sy n="125" d="100"/>
        </p:scale>
        <p:origin x="840" y="-136"/>
      </p:cViewPr>
      <p:guideLst>
        <p:guide orient="horz" pos="618"/>
        <p:guide orient="horz" pos="3929"/>
        <p:guide orient="horz" pos="1026"/>
        <p:guide orient="horz" pos="2931"/>
        <p:guide orient="horz" pos="1298"/>
        <p:guide orient="horz" pos="799"/>
        <p:guide orient="horz" pos="3838"/>
        <p:guide pos="3755"/>
        <p:guide pos="6068"/>
        <p:guide pos="5887"/>
        <p:guide pos="262"/>
        <p:guide pos="5978"/>
        <p:guide pos="2349"/>
        <p:guide pos="1850"/>
        <p:guide pos="4390"/>
        <p:guide pos="3120"/>
        <p:guide pos="716"/>
        <p:guide pos="353"/>
        <p:guide pos="2984"/>
        <p:guide pos="3257"/>
        <p:guide orient="horz" pos="527"/>
        <p:guide orient="horz" pos="3975"/>
        <p:guide orient="horz" pos="1027"/>
        <p:guide orient="horz" pos="1299"/>
        <p:guide orient="horz" pos="2976"/>
        <p:guide orient="horz" pos="3657"/>
        <p:guide orient="horz" pos="3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884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858" y="0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/>
          <a:lstStyle>
            <a:lvl1pPr algn="r">
              <a:defRPr sz="800"/>
            </a:lvl1pPr>
          </a:lstStyle>
          <a:p>
            <a:fld id="{C036B14C-1EE6-40CC-B47F-D850A52A37F2}" type="datetimeFigureOut">
              <a:rPr lang="ko-KR" altLang="en-US" smtClean="0"/>
              <a:pPr/>
              <a:t>2020-01-21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l">
              <a:defRPr sz="8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858" y="9429618"/>
            <a:ext cx="2945732" cy="496411"/>
          </a:xfrm>
          <a:prstGeom prst="rect">
            <a:avLst/>
          </a:prstGeom>
        </p:spPr>
        <p:txBody>
          <a:bodyPr vert="horz" lIns="62984" tIns="31492" rIns="62984" bIns="31492" rtlCol="0" anchor="b"/>
          <a:lstStyle>
            <a:lvl1pPr algn="r">
              <a:defRPr sz="800"/>
            </a:lvl1pPr>
          </a:lstStyle>
          <a:p>
            <a:fld id="{52D96F69-F3FB-4587-9C2F-D5A628577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95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8" y="2"/>
            <a:ext cx="2944811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6125"/>
            <a:ext cx="5375275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1" y="4715631"/>
            <a:ext cx="5438775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8" y="9429673"/>
            <a:ext cx="294481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6" tIns="45653" rIns="91306" bIns="45653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23D5C5-DC6F-42D4-8F9E-C0945C629F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6701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36433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072866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9298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145731" algn="l" rtl="0" eaLnBrk="0" fontAlgn="base" latinLnBrk="1" hangingPunct="0">
      <a:spcBef>
        <a:spcPct val="3000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 lIns="91429" tIns="45715" rIns="91429" bIns="45715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 algn="ctr">
              <a:buNone/>
              <a:defRPr/>
            </a:lvl1pPr>
            <a:lvl2pPr marL="457148" indent="0" algn="ctr">
              <a:buNone/>
              <a:defRPr/>
            </a:lvl2pPr>
            <a:lvl3pPr marL="914296" indent="0" algn="ctr">
              <a:buNone/>
              <a:defRPr/>
            </a:lvl3pPr>
            <a:lvl4pPr marL="1371445" indent="0" algn="ctr">
              <a:buNone/>
              <a:defRPr/>
            </a:lvl4pPr>
            <a:lvl5pPr marL="1828592" indent="0" algn="ctr">
              <a:buNone/>
              <a:defRPr/>
            </a:lvl5pPr>
            <a:lvl6pPr marL="2285740" indent="0" algn="ctr">
              <a:buNone/>
              <a:defRPr/>
            </a:lvl6pPr>
            <a:lvl7pPr marL="2742888" indent="0" algn="ctr">
              <a:buNone/>
              <a:defRPr/>
            </a:lvl7pPr>
            <a:lvl8pPr marL="3200036" indent="0" algn="ctr">
              <a:buNone/>
              <a:defRPr/>
            </a:lvl8pPr>
            <a:lvl9pPr marL="3657184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3045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1C86-2C5B-EB43-BE75-C1CF31CC9443}" type="datetime1">
              <a:rPr lang="ko-KR" altLang="en-US" smtClean="0"/>
              <a:pPr/>
              <a:t>2020-01-21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4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B0C1-D31C-2C4E-87C8-D33CB6019974}" type="datetime1">
              <a:rPr lang="ko-KR" altLang="en-US" smtClean="0"/>
              <a:pPr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3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D9AB-C603-1F47-8CC7-C2DC03A70B08}" type="datetime1">
              <a:rPr lang="ko-KR" altLang="en-US" smtClean="0"/>
              <a:pPr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0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FFBC-BA29-034A-B378-F9B169232D6B}" type="datetime1">
              <a:rPr lang="ko-KR" altLang="en-US" smtClean="0"/>
              <a:pPr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86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C4CB-EA9A-7043-A0E9-88EACA751849}" type="datetime1">
              <a:rPr lang="ko-KR" altLang="en-US" smtClean="0"/>
              <a:pPr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41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D67E7-F0A2-40C8-9840-CA033AF7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053B3F64-277D-4441-BC5D-2FE3F62AC76E}" type="datetime1">
              <a:rPr lang="ko-KR" altLang="en-US" smtClean="0"/>
              <a:pPr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E1370-FCDB-41C8-B1CE-EE928505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AEDBD-E0FB-415F-8588-A656428E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25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CFFCC-D757-4051-8C45-1D3A8085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B4DFDC0C-3D50-A845-A5C0-CAA9FC928EB4}" type="datetime1">
              <a:rPr lang="ko-KR" altLang="en-US" smtClean="0"/>
              <a:pPr/>
              <a:t>2020-01-21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4B5A8-5D4D-46B2-ACE0-D50CD56B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E0D20-394C-4906-A11A-34238842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33796E3F-F6B7-490E-938A-9F8EC05675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9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77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5E7DFC15-5941-A048-8C41-5DB4C57DF04B}" type="datetime1">
              <a:rPr lang="ko-KR" altLang="en-US" smtClean="0"/>
              <a:pPr/>
              <a:t>2020-01-21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0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8E568-C3F1-FF4D-94CB-CFEF044AD879}" type="datetime1">
              <a:rPr lang="ko-KR" altLang="en-US" smtClean="0"/>
              <a:pPr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4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33C8-06B1-D74D-925C-D5B79117A52B}" type="datetime1">
              <a:rPr lang="ko-KR" altLang="en-US" smtClean="0"/>
              <a:pPr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1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711-7130-694F-A36F-AE0AE5BBF389}" type="datetime1">
              <a:rPr lang="ko-KR" altLang="en-US" smtClean="0"/>
              <a:pPr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0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997B-A5F9-5249-A3BE-C0FFADAA8AD5}" type="datetime1">
              <a:rPr lang="ko-KR" altLang="en-US" smtClean="0"/>
              <a:pPr/>
              <a:t>2020-01-21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9A76-5AC8-A340-9F87-D4B239793FBE}" type="datetime1">
              <a:rPr lang="ko-KR" altLang="en-US" smtClean="0"/>
              <a:pPr/>
              <a:t>2020-01-21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2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3C1-E2DE-4342-8A94-641BD87BCA57}" type="datetime1">
              <a:rPr lang="ko-KR" altLang="en-US" smtClean="0"/>
              <a:pPr/>
              <a:t>2020-01-21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9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1">
            <a:extLst>
              <a:ext uri="{FF2B5EF4-FFF2-40B4-BE49-F238E27FC236}">
                <a16:creationId xmlns:a16="http://schemas.microsoft.com/office/drawing/2014/main" id="{243D1364-B77C-4570-A2C8-C9FCA1F15E4C}"/>
              </a:ext>
            </a:extLst>
          </p:cNvPr>
          <p:cNvSpPr/>
          <p:nvPr userDrawn="1"/>
        </p:nvSpPr>
        <p:spPr bwMode="auto">
          <a:xfrm>
            <a:off x="233363" y="215900"/>
            <a:ext cx="9456737" cy="3724275"/>
          </a:xfrm>
          <a:prstGeom prst="roundRect">
            <a:avLst>
              <a:gd name="adj" fmla="val 4026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59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148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296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445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592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861" indent="-342861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66" indent="-285717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87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2300">
          <a:solidFill>
            <a:schemeClr val="tx1"/>
          </a:solidFill>
          <a:latin typeface="+mn-lt"/>
          <a:ea typeface="+mn-ea"/>
        </a:defRPr>
      </a:lvl3pPr>
      <a:lvl4pPr marL="1600017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166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314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462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610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758" indent="-228574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24001"/>
            <a:ext cx="9906000" cy="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직사각형 5"/>
          <p:cNvSpPr/>
          <p:nvPr userDrawn="1"/>
        </p:nvSpPr>
        <p:spPr>
          <a:xfrm>
            <a:off x="4" y="-3313"/>
            <a:ext cx="128460" cy="630555"/>
          </a:xfrm>
          <a:prstGeom prst="rect">
            <a:avLst/>
          </a:prstGeom>
          <a:solidFill>
            <a:srgbClr val="13A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5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82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36433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072866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09298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145731" algn="l" rtl="0" fontAlgn="base" latinLnBrk="1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02325" indent="-40232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1703" indent="-33527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1082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77515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413947" indent="-26821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52DC-6DE1-DA4E-B38A-16E700344C5F}" type="datetime1">
              <a:rPr lang="ko-KR" altLang="en-US" smtClean="0"/>
              <a:pPr/>
              <a:t>2020-01-21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CE6C-9FB9-4F34-AF19-4B86A3C7984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45.png"/>
          <p:cNvPicPr>
            <a:picLocks/>
          </p:cNvPicPr>
          <p:nvPr userDrawn="1"/>
        </p:nvPicPr>
        <p:blipFill>
          <a:blip r:embed="rId13" cstate="print">
            <a:lum bright="-5000"/>
          </a:blip>
          <a:srcRect l="779" t="939" r="1295" b="1825"/>
          <a:stretch>
            <a:fillRect/>
          </a:stretch>
        </p:blipFill>
        <p:spPr>
          <a:xfrm>
            <a:off x="631827" y="0"/>
            <a:ext cx="1800288" cy="1483200"/>
          </a:xfrm>
          <a:prstGeom prst="rect">
            <a:avLst/>
          </a:prstGeom>
        </p:spPr>
      </p:pic>
      <p:cxnSp>
        <p:nvCxnSpPr>
          <p:cNvPr id="8" name="bar"/>
          <p:cNvCxnSpPr>
            <a:cxnSpLocks noChangeShapeType="1"/>
          </p:cNvCxnSpPr>
          <p:nvPr userDrawn="1"/>
        </p:nvCxnSpPr>
        <p:spPr bwMode="auto">
          <a:xfrm>
            <a:off x="-1586" y="7939"/>
            <a:ext cx="9906001" cy="0"/>
          </a:xfrm>
          <a:prstGeom prst="line">
            <a:avLst/>
          </a:prstGeom>
          <a:noFill/>
          <a:ln w="44450" algn="ctr">
            <a:solidFill>
              <a:srgbClr val="13AD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4638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6337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16">
            <a:extLst>
              <a:ext uri="{FF2B5EF4-FFF2-40B4-BE49-F238E27FC236}">
                <a16:creationId xmlns:a16="http://schemas.microsoft.com/office/drawing/2014/main" id="{F4F3BE91-ECC3-4655-B526-ACE0A19BD51A}"/>
              </a:ext>
            </a:extLst>
          </p:cNvPr>
          <p:cNvSpPr/>
          <p:nvPr userDrawn="1"/>
        </p:nvSpPr>
        <p:spPr bwMode="auto">
          <a:xfrm>
            <a:off x="96838" y="69850"/>
            <a:ext cx="9712325" cy="657225"/>
          </a:xfrm>
          <a:prstGeom prst="roundRect">
            <a:avLst>
              <a:gd name="adj" fmla="val 9690"/>
            </a:avLst>
          </a:prstGeom>
          <a:solidFill>
            <a:srgbClr val="00AA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latinLnBrk="0" hangingPunct="0">
              <a:buSzPct val="80000"/>
              <a:buFont typeface="Wingdings" pitchFamily="2" charset="2"/>
              <a:buNone/>
              <a:defRPr/>
            </a:pPr>
            <a:endParaRPr kumimoji="0" lang="ko-KR" altLang="en-US" sz="10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2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ldente0630.github.io/data-science/2018/08/05/a-beginners-guide-to-optimizing-pandas-code-for-speed.html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48139859-439D-4C01-A3D0-7596BFE33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1662113"/>
            <a:ext cx="8347075" cy="8125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5988" eaLnBrk="0" latinLnBrk="0" hangingPunct="0">
              <a:lnSpc>
                <a:spcPct val="130000"/>
              </a:lnSpc>
              <a:buSzPct val="80000"/>
              <a:buFont typeface="Wingdings" pitchFamily="2" charset="2"/>
              <a:buNone/>
            </a:pPr>
            <a:r>
              <a:rPr kumimoji="0" lang="en-US" altLang="ko-KR" sz="3600" dirty="0" smtClean="0">
                <a:solidFill>
                  <a:srgbClr val="FFFFFF"/>
                </a:solidFill>
                <a:latin typeface="+mj-ea"/>
                <a:ea typeface="+mj-ea"/>
              </a:rPr>
              <a:t>pandas</a:t>
            </a:r>
            <a:r>
              <a:rPr kumimoji="0" lang="ko-KR" altLang="en-US" sz="3600" dirty="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r>
              <a:rPr kumimoji="0" lang="ko-KR" altLang="en-US" sz="3600" dirty="0" smtClean="0">
                <a:solidFill>
                  <a:srgbClr val="FFFFFF"/>
                </a:solidFill>
                <a:latin typeface="+mj-ea"/>
                <a:ea typeface="+mj-ea"/>
              </a:rPr>
              <a:t>코드 속도 최적화</a:t>
            </a:r>
            <a:endParaRPr kumimoji="0" lang="en-US" altLang="ko-KR" sz="36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415BD172-C670-484A-BEEE-AD910E94F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4871482"/>
            <a:ext cx="4906962" cy="86177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ko-KR" altLang="en-US" sz="2000" dirty="0" smtClean="0">
                <a:solidFill>
                  <a:srgbClr val="000000"/>
                </a:solidFill>
                <a:latin typeface="+mj-ea"/>
                <a:ea typeface="+mj-ea"/>
              </a:rPr>
              <a:t>오 현 </a:t>
            </a:r>
            <a:r>
              <a:rPr kumimoji="0" lang="ko-KR" altLang="en-US" sz="2000" dirty="0" err="1" smtClean="0">
                <a:solidFill>
                  <a:srgbClr val="000000"/>
                </a:solidFill>
                <a:latin typeface="+mj-ea"/>
                <a:ea typeface="+mj-ea"/>
              </a:rPr>
              <a:t>규</a:t>
            </a:r>
            <a:endParaRPr kumimoji="0" lang="en-US" altLang="ko-KR" sz="2000" dirty="0" smtClean="0">
              <a:solidFill>
                <a:srgbClr val="000000"/>
              </a:solidFill>
              <a:latin typeface="+mj-ea"/>
              <a:ea typeface="+mj-ea"/>
            </a:endParaRPr>
          </a:p>
          <a:p>
            <a:pPr marL="193675" indent="-193675" algn="ctr" defTabSz="708025" eaLnBrk="0" latinLnBrk="0" hangingPunct="0">
              <a:spcBef>
                <a:spcPct val="50000"/>
              </a:spcBef>
            </a:pPr>
            <a:r>
              <a:rPr kumimoji="0" lang="en-US" altLang="ko-KR" sz="2000" dirty="0" smtClean="0">
                <a:solidFill>
                  <a:srgbClr val="000000"/>
                </a:solidFill>
                <a:latin typeface="+mj-ea"/>
                <a:ea typeface="+mj-ea"/>
              </a:rPr>
              <a:t>2020.01.21</a:t>
            </a:r>
          </a:p>
        </p:txBody>
      </p:sp>
    </p:spTree>
    <p:extLst>
      <p:ext uri="{BB962C8B-B14F-4D97-AF65-F5344CB8AC3E}">
        <p14:creationId xmlns:p14="http://schemas.microsoft.com/office/powerpoint/2010/main" val="40481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>
                <a:latin typeface="+mj-ea"/>
                <a:ea typeface="+mj-ea"/>
              </a:rPr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pandas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의 반복 처리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31683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pandas</a:t>
            </a:r>
            <a:r>
              <a:rPr lang="ko-KR" altLang="en-US" sz="1600" dirty="0" smtClean="0">
                <a:latin typeface="+mj-ea"/>
                <a:ea typeface="+mj-ea"/>
              </a:rPr>
              <a:t>의 반복 방법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 latinLnBrk="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atin typeface="+mj-ea"/>
                <a:ea typeface="+mj-ea"/>
              </a:rPr>
              <a:t>index</a:t>
            </a:r>
            <a:r>
              <a:rPr lang="ko-KR" altLang="en-US" sz="1600" dirty="0" smtClean="0">
                <a:latin typeface="+mj-ea"/>
                <a:ea typeface="+mj-ea"/>
              </a:rPr>
              <a:t>를 사용하여 데이터 프레임 행을 반복하는 방법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 latinLnBrk="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atin typeface="+mj-ea"/>
                <a:ea typeface="+mj-ea"/>
              </a:rPr>
              <a:t>iterrow</a:t>
            </a:r>
            <a:r>
              <a:rPr lang="en-US" altLang="ko-KR" sz="1600" dirty="0" smtClean="0">
                <a:latin typeface="+mj-ea"/>
                <a:ea typeface="+mj-ea"/>
              </a:rPr>
              <a:t>()</a:t>
            </a:r>
            <a:r>
              <a:rPr lang="ko-KR" altLang="en-US" sz="1600" dirty="0" smtClean="0">
                <a:latin typeface="+mj-ea"/>
                <a:ea typeface="+mj-ea"/>
              </a:rPr>
              <a:t>를 사용한 반복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 latinLnBrk="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atin typeface="+mj-ea"/>
                <a:ea typeface="+mj-ea"/>
              </a:rPr>
              <a:t>apply()</a:t>
            </a:r>
            <a:r>
              <a:rPr lang="ko-KR" altLang="en-US" sz="1600" dirty="0" smtClean="0">
                <a:latin typeface="+mj-ea"/>
                <a:ea typeface="+mj-ea"/>
              </a:rPr>
              <a:t>를 사용한 반복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 latinLnBrk="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atin typeface="+mj-ea"/>
                <a:ea typeface="+mj-ea"/>
              </a:rPr>
              <a:t>pandas series</a:t>
            </a:r>
            <a:r>
              <a:rPr lang="ko-KR" altLang="en-US" sz="1600" dirty="0" smtClean="0">
                <a:latin typeface="+mj-ea"/>
                <a:ea typeface="+mj-ea"/>
              </a:rPr>
              <a:t>를 사용한 </a:t>
            </a:r>
            <a:r>
              <a:rPr lang="ko-KR" altLang="en-US" sz="1600" dirty="0" err="1" smtClean="0">
                <a:latin typeface="+mj-ea"/>
                <a:ea typeface="+mj-ea"/>
              </a:rPr>
              <a:t>벡터화</a:t>
            </a:r>
            <a:endParaRPr lang="en-US" altLang="ko-KR" sz="1600" dirty="0">
              <a:latin typeface="+mj-ea"/>
              <a:ea typeface="+mj-ea"/>
            </a:endParaRPr>
          </a:p>
          <a:p>
            <a:pPr marL="342900" indent="-342900" latinLnBrk="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atin typeface="+mj-ea"/>
                <a:ea typeface="+mj-ea"/>
              </a:rPr>
              <a:t>numpy</a:t>
            </a:r>
            <a:r>
              <a:rPr lang="en-US" altLang="ko-KR" sz="1600" dirty="0" smtClean="0">
                <a:latin typeface="+mj-ea"/>
                <a:ea typeface="+mj-ea"/>
              </a:rPr>
              <a:t> array</a:t>
            </a:r>
            <a:r>
              <a:rPr lang="ko-KR" altLang="en-US" sz="1600" dirty="0" smtClean="0">
                <a:latin typeface="+mj-ea"/>
                <a:ea typeface="+mj-ea"/>
              </a:rPr>
              <a:t>를 사용한 </a:t>
            </a:r>
            <a:r>
              <a:rPr lang="ko-KR" altLang="en-US" sz="1600" dirty="0" err="1" smtClean="0">
                <a:latin typeface="+mj-ea"/>
                <a:ea typeface="+mj-ea"/>
              </a:rPr>
              <a:t>벡터화</a:t>
            </a:r>
            <a:endParaRPr lang="en-US" altLang="ko-KR" sz="1600" dirty="0" smtClean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864152"/>
            <a:ext cx="71852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dirty="0" smtClean="0">
                <a:latin typeface="+mj-ea"/>
                <a:ea typeface="+mj-ea"/>
              </a:rPr>
              <a:t>참조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en-US" altLang="ko-KR" dirty="0">
                <a:hlinkClick r:id="rId2"/>
              </a:rPr>
              <a:t>https://aldente0630.github.io/data-science/2018/08/05/a-beginners-guide-to-optimizing-pandas-code-for-speed.html</a:t>
            </a:r>
            <a:endParaRPr lang="en-US" altLang="ko-KR" dirty="0">
              <a:latin typeface="+mj-ea"/>
            </a:endParaRPr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71" y="5758135"/>
            <a:ext cx="8928992" cy="1099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247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pandas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의 구성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31683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pandas</a:t>
            </a:r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en-US" altLang="ko-KR" sz="1600" dirty="0" err="1" smtClean="0">
                <a:latin typeface="+mj-ea"/>
                <a:ea typeface="+mj-ea"/>
              </a:rPr>
              <a:t>dataframe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ko-KR" altLang="en-US" sz="1600" dirty="0" smtClean="0">
                <a:latin typeface="+mj-ea"/>
                <a:ea typeface="+mj-ea"/>
              </a:rPr>
              <a:t>축 레이블이 있는 </a:t>
            </a:r>
            <a:r>
              <a:rPr lang="en-US" altLang="ko-KR" sz="1600" dirty="0" smtClean="0">
                <a:latin typeface="+mj-ea"/>
                <a:ea typeface="+mj-ea"/>
              </a:rPr>
              <a:t>2</a:t>
            </a:r>
            <a:r>
              <a:rPr lang="ko-KR" altLang="en-US" sz="1600" dirty="0" smtClean="0">
                <a:latin typeface="+mj-ea"/>
                <a:ea typeface="+mj-ea"/>
              </a:rPr>
              <a:t>차원 배열로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ko-KR" altLang="en-US" sz="1600" dirty="0" smtClean="0">
                <a:latin typeface="+mj-ea"/>
                <a:ea typeface="+mj-ea"/>
              </a:rPr>
              <a:t>열에는 열 이름이 행에는 </a:t>
            </a:r>
            <a:r>
              <a:rPr lang="en-US" altLang="ko-KR" sz="1600" dirty="0" smtClean="0">
                <a:latin typeface="+mj-ea"/>
                <a:ea typeface="+mj-ea"/>
              </a:rPr>
              <a:t>index</a:t>
            </a:r>
            <a:r>
              <a:rPr lang="ko-KR" altLang="en-US" sz="1600" dirty="0" smtClean="0">
                <a:latin typeface="+mj-ea"/>
                <a:ea typeface="+mj-ea"/>
              </a:rPr>
              <a:t>가 붙어 있는 행렬이다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pPr latinLnBrk="0">
              <a:lnSpc>
                <a:spcPct val="150000"/>
              </a:lnSpc>
            </a:pPr>
            <a:endParaRPr lang="en-US" altLang="ko-KR" sz="1600" dirty="0" smtClean="0">
              <a:latin typeface="+mj-ea"/>
              <a:ea typeface="+mj-ea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+mj-ea"/>
                <a:ea typeface="+mj-ea"/>
              </a:rPr>
              <a:t>series : </a:t>
            </a:r>
            <a:r>
              <a:rPr lang="en-US" altLang="ko-KR" sz="1600" dirty="0" err="1" smtClean="0">
                <a:latin typeface="+mj-ea"/>
                <a:ea typeface="+mj-ea"/>
              </a:rPr>
              <a:t>dataframe</a:t>
            </a:r>
            <a:r>
              <a:rPr lang="ko-KR" altLang="en-US" sz="1600" dirty="0" smtClean="0">
                <a:latin typeface="+mj-ea"/>
                <a:ea typeface="+mj-ea"/>
              </a:rPr>
              <a:t>의 단일 열 또는 행으로 축 레이블이 있는 </a:t>
            </a:r>
            <a:r>
              <a:rPr lang="en-US" altLang="ko-KR" sz="1600" dirty="0" smtClean="0">
                <a:latin typeface="+mj-ea"/>
                <a:ea typeface="+mj-ea"/>
              </a:rPr>
              <a:t>1</a:t>
            </a:r>
            <a:r>
              <a:rPr lang="ko-KR" altLang="en-US" sz="1600" dirty="0" smtClean="0">
                <a:latin typeface="+mj-ea"/>
                <a:ea typeface="+mj-ea"/>
              </a:rPr>
              <a:t>차원 배열이다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pPr latinLnBrk="0"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516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단순 반복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– 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절대 하지 말아야 할 일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31683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pandas</a:t>
            </a:r>
            <a:r>
              <a:rPr lang="ko-KR" altLang="en-US" sz="1600" dirty="0" smtClean="0">
                <a:latin typeface="+mj-ea"/>
                <a:ea typeface="+mj-ea"/>
              </a:rPr>
              <a:t>의 단순 반복은 내장된 최적화를 이용하지 않기 때문에 극히 비효율적이다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pPr latinLnBrk="0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8544" y="3540209"/>
            <a:ext cx="8208912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F92672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b="0" dirty="0" err="1">
                <a:solidFill>
                  <a:srgbClr val="A6E22E"/>
                </a:solidFill>
                <a:latin typeface="Courier New" panose="02070309020205020404" pitchFamily="49" charset="0"/>
              </a:rPr>
              <a:t>haversine_looping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F8F8F2"/>
                </a:solidFill>
                <a:latin typeface="Courier New" panose="02070309020205020404" pitchFamily="49" charset="0"/>
              </a:rPr>
              <a:t>df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): </a:t>
            </a:r>
            <a:endParaRPr lang="en-US" altLang="ko-KR" b="0" dirty="0" smtClean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ko-KR" b="0" dirty="0" err="1" smtClean="0">
                <a:solidFill>
                  <a:srgbClr val="F8F8F2"/>
                </a:solidFill>
                <a:latin typeface="Courier New" panose="02070309020205020404" pitchFamily="49" charset="0"/>
              </a:rPr>
              <a:t>distance_list</a:t>
            </a:r>
            <a:r>
              <a:rPr lang="en-US" altLang="ko-KR" b="0" dirty="0" smtClean="0">
                <a:solidFill>
                  <a:srgbClr val="F8F8F2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= [] </a:t>
            </a:r>
            <a:endParaRPr lang="en-US" altLang="ko-KR" b="0" dirty="0" smtClean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ko-KR" b="0" dirty="0" smtClean="0">
                <a:solidFill>
                  <a:srgbClr val="F92672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b="0" dirty="0" smtClean="0">
                <a:solidFill>
                  <a:srgbClr val="F8F8F2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F92672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 range(</a:t>
            </a:r>
            <a:r>
              <a:rPr lang="en-US" altLang="ko-KR" b="0" dirty="0">
                <a:solidFill>
                  <a:srgbClr val="AE81FF"/>
                </a:solidFill>
                <a:latin typeface="Courier New" panose="02070309020205020404" pitchFamily="49" charset="0"/>
              </a:rPr>
              <a:t>0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b="0" dirty="0" err="1">
                <a:solidFill>
                  <a:srgbClr val="F8F8F2"/>
                </a:solidFill>
                <a:latin typeface="Courier New" panose="02070309020205020404" pitchFamily="49" charset="0"/>
              </a:rPr>
              <a:t>len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F8F8F2"/>
                </a:solidFill>
                <a:latin typeface="Courier New" panose="02070309020205020404" pitchFamily="49" charset="0"/>
              </a:rPr>
              <a:t>df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)): </a:t>
            </a:r>
            <a:endParaRPr lang="en-US" altLang="ko-KR" b="0" dirty="0" smtClean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ko-KR" b="0" dirty="0" smtClean="0">
                <a:solidFill>
                  <a:srgbClr val="F8F8F2"/>
                </a:solidFill>
                <a:latin typeface="Courier New" panose="02070309020205020404" pitchFamily="49" charset="0"/>
              </a:rPr>
              <a:t>d 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= </a:t>
            </a:r>
            <a:r>
              <a:rPr lang="en-US" altLang="ko-KR" b="0" dirty="0" err="1">
                <a:solidFill>
                  <a:srgbClr val="F8F8F2"/>
                </a:solidFill>
                <a:latin typeface="Courier New" panose="02070309020205020404" pitchFamily="49" charset="0"/>
              </a:rPr>
              <a:t>haversine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AE81FF"/>
                </a:solidFill>
                <a:latin typeface="Courier New" panose="02070309020205020404" pitchFamily="49" charset="0"/>
              </a:rPr>
              <a:t>40.671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, -</a:t>
            </a:r>
            <a:r>
              <a:rPr lang="en-US" altLang="ko-KR" b="0" dirty="0">
                <a:solidFill>
                  <a:srgbClr val="AE81FF"/>
                </a:solidFill>
                <a:latin typeface="Courier New" panose="02070309020205020404" pitchFamily="49" charset="0"/>
              </a:rPr>
              <a:t>73.985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b="0" dirty="0" err="1">
                <a:solidFill>
                  <a:srgbClr val="F8F8F2"/>
                </a:solidFill>
                <a:latin typeface="Courier New" panose="02070309020205020404" pitchFamily="49" charset="0"/>
              </a:rPr>
              <a:t>df.iloc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b="0" dirty="0" err="1">
                <a:solidFill>
                  <a:srgbClr val="F8F8F2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][</a:t>
            </a:r>
            <a:r>
              <a:rPr lang="en-US" altLang="ko-KR" b="0" dirty="0">
                <a:solidFill>
                  <a:srgbClr val="E6DB74"/>
                </a:solidFill>
                <a:latin typeface="Courier New" panose="02070309020205020404" pitchFamily="49" charset="0"/>
              </a:rPr>
              <a:t>'latitude'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], </a:t>
            </a:r>
            <a:r>
              <a:rPr lang="en-US" altLang="ko-KR" b="0" dirty="0" err="1">
                <a:solidFill>
                  <a:srgbClr val="F8F8F2"/>
                </a:solidFill>
                <a:latin typeface="Courier New" panose="02070309020205020404" pitchFamily="49" charset="0"/>
              </a:rPr>
              <a:t>df.iloc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b="0" dirty="0" err="1">
                <a:solidFill>
                  <a:srgbClr val="F8F8F2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][</a:t>
            </a:r>
            <a:r>
              <a:rPr lang="en-US" altLang="ko-KR" b="0" dirty="0">
                <a:solidFill>
                  <a:srgbClr val="E6DB74"/>
                </a:solidFill>
                <a:latin typeface="Courier New" panose="02070309020205020404" pitchFamily="49" charset="0"/>
              </a:rPr>
              <a:t>'longitude'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]) </a:t>
            </a:r>
            <a:endParaRPr lang="en-US" altLang="ko-KR" b="0" dirty="0" smtClean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ko-KR" b="0" dirty="0" err="1" smtClean="0">
                <a:solidFill>
                  <a:srgbClr val="F8F8F2"/>
                </a:solidFill>
                <a:latin typeface="Courier New" panose="02070309020205020404" pitchFamily="49" charset="0"/>
              </a:rPr>
              <a:t>distance_list.append</a:t>
            </a:r>
            <a:r>
              <a:rPr lang="en-US" altLang="ko-KR" b="0" dirty="0" smtClean="0">
                <a:solidFill>
                  <a:srgbClr val="F8F8F2"/>
                </a:solidFill>
                <a:latin typeface="Courier New" panose="02070309020205020404" pitchFamily="49" charset="0"/>
              </a:rPr>
              <a:t>(d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) </a:t>
            </a:r>
            <a:endParaRPr lang="en-US" altLang="ko-KR" b="0" dirty="0" smtClean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altLang="ko-KR" b="0" dirty="0" smtClean="0">
                <a:solidFill>
                  <a:srgbClr val="F9267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ko-KR" b="0" dirty="0" smtClean="0">
                <a:solidFill>
                  <a:srgbClr val="F8F8F2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latin typeface="Courier New" panose="02070309020205020404" pitchFamily="49" charset="0"/>
              </a:rPr>
              <a:t>distance_list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76536" y="5373216"/>
            <a:ext cx="4265911" cy="30777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ko-KR" b="0" dirty="0" err="1">
                <a:solidFill>
                  <a:srgbClr val="F8F8F2"/>
                </a:solidFill>
                <a:latin typeface="Courier New" panose="02070309020205020404" pitchFamily="49" charset="0"/>
              </a:rPr>
              <a:t>df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E6DB74"/>
                </a:solidFill>
                <a:latin typeface="Courier New" panose="02070309020205020404" pitchFamily="49" charset="0"/>
              </a:rPr>
              <a:t>'distance'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] = </a:t>
            </a:r>
            <a:r>
              <a:rPr lang="en-US" altLang="ko-KR" b="0" dirty="0" err="1">
                <a:solidFill>
                  <a:srgbClr val="F8F8F2"/>
                </a:solidFill>
                <a:latin typeface="Courier New" panose="02070309020205020404" pitchFamily="49" charset="0"/>
              </a:rPr>
              <a:t>haversine_looping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F8F8F2"/>
                </a:solidFill>
                <a:latin typeface="Courier New" panose="02070309020205020404" pitchFamily="49" charset="0"/>
              </a:rPr>
              <a:t>df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89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err="1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iterrows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()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31683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 err="1" smtClean="0">
                <a:latin typeface="+mj-ea"/>
                <a:ea typeface="+mj-ea"/>
              </a:rPr>
              <a:t>반복문</a:t>
            </a:r>
            <a:r>
              <a:rPr lang="ko-KR" altLang="en-US" sz="1600" dirty="0" smtClean="0">
                <a:latin typeface="+mj-ea"/>
                <a:ea typeface="+mj-ea"/>
              </a:rPr>
              <a:t> 사용시 </a:t>
            </a:r>
            <a:r>
              <a:rPr lang="en-US" altLang="ko-KR" sz="1600" dirty="0" err="1" smtClean="0">
                <a:latin typeface="+mj-ea"/>
                <a:ea typeface="+mj-ea"/>
              </a:rPr>
              <a:t>iterrows</a:t>
            </a:r>
            <a:r>
              <a:rPr lang="en-US" altLang="ko-KR" sz="1600" dirty="0" smtClean="0">
                <a:latin typeface="+mj-ea"/>
                <a:ea typeface="+mj-ea"/>
              </a:rPr>
              <a:t>()</a:t>
            </a:r>
            <a:r>
              <a:rPr lang="ko-KR" altLang="en-US" sz="1600" dirty="0" smtClean="0">
                <a:latin typeface="+mj-ea"/>
                <a:ea typeface="+mj-ea"/>
              </a:rPr>
              <a:t>를 사용하는게 행의 반복보다 더 좋은 방법이다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pPr latinLnBrk="0">
              <a:lnSpc>
                <a:spcPct val="150000"/>
              </a:lnSpc>
            </a:pPr>
            <a:r>
              <a:rPr lang="en-US" altLang="ko-KR" sz="1600" dirty="0" err="1" smtClean="0">
                <a:latin typeface="+mj-ea"/>
                <a:ea typeface="+mj-ea"/>
              </a:rPr>
              <a:t>iterrows</a:t>
            </a:r>
            <a:r>
              <a:rPr lang="en-US" altLang="ko-KR" sz="1600" dirty="0" smtClean="0">
                <a:latin typeface="+mj-ea"/>
                <a:ea typeface="+mj-ea"/>
              </a:rPr>
              <a:t>()</a:t>
            </a:r>
            <a:r>
              <a:rPr lang="ko-KR" altLang="en-US" sz="1600" dirty="0" smtClean="0">
                <a:latin typeface="+mj-ea"/>
                <a:ea typeface="+mj-ea"/>
              </a:rPr>
              <a:t>는 데이터 프레임의 행을 반복하며 행 자체를 포함하는 객체에 덧붙여 각 행의 </a:t>
            </a:r>
            <a:r>
              <a:rPr lang="en-US" altLang="ko-KR" sz="1600" dirty="0" smtClean="0">
                <a:latin typeface="+mj-ea"/>
                <a:ea typeface="+mj-ea"/>
              </a:rPr>
              <a:t>index</a:t>
            </a:r>
            <a:r>
              <a:rPr lang="ko-KR" altLang="en-US" sz="1600" dirty="0" smtClean="0">
                <a:latin typeface="+mj-ea"/>
                <a:ea typeface="+mj-ea"/>
              </a:rPr>
              <a:t>를 반환하는 </a:t>
            </a:r>
            <a:r>
              <a:rPr lang="en-US" altLang="ko-KR" sz="1600" dirty="0" smtClean="0">
                <a:latin typeface="+mj-ea"/>
                <a:ea typeface="+mj-ea"/>
              </a:rPr>
              <a:t>generator</a:t>
            </a:r>
            <a:r>
              <a:rPr lang="ko-KR" altLang="en-US" sz="1600" dirty="0" smtClean="0">
                <a:latin typeface="+mj-ea"/>
                <a:ea typeface="+mj-ea"/>
              </a:rPr>
              <a:t>이다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단순 반복에 비해 약 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4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배 빠르게 해결한다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  <a:p>
            <a:pPr latinLnBrk="0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20552" y="2907521"/>
            <a:ext cx="806489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F8F8F2"/>
                </a:solidFill>
                <a:latin typeface="Courier New" panose="02070309020205020404" pitchFamily="49" charset="0"/>
              </a:rPr>
              <a:t>haversine_series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 = [] </a:t>
            </a:r>
            <a:endParaRPr lang="en-US" altLang="ko-KR" b="0" dirty="0" smtClean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r>
              <a:rPr lang="en-US" altLang="ko-KR" b="0" dirty="0" smtClean="0">
                <a:solidFill>
                  <a:srgbClr val="F92672"/>
                </a:solidFill>
                <a:latin typeface="Courier New" panose="02070309020205020404" pitchFamily="49" charset="0"/>
              </a:rPr>
              <a:t>for</a:t>
            </a:r>
            <a:r>
              <a:rPr lang="en-US" altLang="ko-KR" b="0" dirty="0" smtClean="0">
                <a:solidFill>
                  <a:srgbClr val="F8F8F2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index, row </a:t>
            </a:r>
            <a:r>
              <a:rPr lang="en-US" altLang="ko-KR" b="0" dirty="0">
                <a:solidFill>
                  <a:srgbClr val="F92672"/>
                </a:solidFill>
                <a:latin typeface="Courier New" panose="02070309020205020404" pitchFamily="49" charset="0"/>
              </a:rPr>
              <a:t>in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b="0" dirty="0" err="1">
                <a:solidFill>
                  <a:srgbClr val="F8F8F2"/>
                </a:solidFill>
                <a:latin typeface="Courier New" panose="02070309020205020404" pitchFamily="49" charset="0"/>
              </a:rPr>
              <a:t>df.iterrows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(): </a:t>
            </a:r>
            <a:endParaRPr lang="en-US" altLang="ko-KR" b="0" dirty="0" smtClean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b="0" dirty="0" err="1" smtClean="0">
                <a:solidFill>
                  <a:srgbClr val="F8F8F2"/>
                </a:solidFill>
                <a:latin typeface="Courier New" panose="02070309020205020404" pitchFamily="49" charset="0"/>
              </a:rPr>
              <a:t>haversine_series.append</a:t>
            </a:r>
            <a:r>
              <a:rPr lang="en-US" altLang="ko-KR" b="0" dirty="0" smtClean="0">
                <a:solidFill>
                  <a:srgbClr val="F8F8F2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0" dirty="0" err="1" smtClean="0">
                <a:solidFill>
                  <a:srgbClr val="F8F8F2"/>
                </a:solidFill>
                <a:latin typeface="Courier New" panose="02070309020205020404" pitchFamily="49" charset="0"/>
              </a:rPr>
              <a:t>haversine</a:t>
            </a:r>
            <a:r>
              <a:rPr lang="en-US" altLang="ko-KR" b="0" dirty="0" smtClean="0">
                <a:solidFill>
                  <a:srgbClr val="F8F8F2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0" dirty="0" smtClean="0">
                <a:solidFill>
                  <a:srgbClr val="AE81FF"/>
                </a:solidFill>
                <a:latin typeface="Courier New" panose="02070309020205020404" pitchFamily="49" charset="0"/>
              </a:rPr>
              <a:t>40.671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, -</a:t>
            </a:r>
            <a:r>
              <a:rPr lang="en-US" altLang="ko-KR" b="0" dirty="0">
                <a:solidFill>
                  <a:srgbClr val="AE81FF"/>
                </a:solidFill>
                <a:latin typeface="Courier New" panose="02070309020205020404" pitchFamily="49" charset="0"/>
              </a:rPr>
              <a:t>73.985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b="0" dirty="0" smtClean="0">
                <a:solidFill>
                  <a:srgbClr val="F8F8F2"/>
                </a:solidFill>
                <a:latin typeface="Courier New" panose="02070309020205020404" pitchFamily="49" charset="0"/>
              </a:rPr>
              <a:t>	row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E6DB74"/>
                </a:solidFill>
                <a:latin typeface="Courier New" panose="02070309020205020404" pitchFamily="49" charset="0"/>
              </a:rPr>
              <a:t>'latitude'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], row[</a:t>
            </a:r>
            <a:r>
              <a:rPr lang="en-US" altLang="ko-KR" b="0" dirty="0">
                <a:solidFill>
                  <a:srgbClr val="E6DB74"/>
                </a:solidFill>
                <a:latin typeface="Courier New" panose="02070309020205020404" pitchFamily="49" charset="0"/>
              </a:rPr>
              <a:t>'longitude'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])) </a:t>
            </a:r>
            <a:endParaRPr lang="en-US" altLang="ko-KR" b="0" dirty="0" smtClean="0">
              <a:solidFill>
                <a:srgbClr val="F8F8F2"/>
              </a:solidFill>
              <a:latin typeface="Courier New" panose="02070309020205020404" pitchFamily="49" charset="0"/>
            </a:endParaRPr>
          </a:p>
          <a:p>
            <a:r>
              <a:rPr lang="en-US" altLang="ko-KR" b="0" dirty="0" err="1" smtClean="0">
                <a:solidFill>
                  <a:srgbClr val="F8F8F2"/>
                </a:solidFill>
                <a:latin typeface="Courier New" panose="02070309020205020404" pitchFamily="49" charset="0"/>
              </a:rPr>
              <a:t>df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E6DB74"/>
                </a:solidFill>
                <a:latin typeface="Courier New" panose="02070309020205020404" pitchFamily="49" charset="0"/>
              </a:rPr>
              <a:t>'distance'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] = </a:t>
            </a:r>
            <a:r>
              <a:rPr lang="en-US" altLang="ko-KR" b="0" dirty="0" smtClean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b="0" dirty="0" err="1" smtClean="0">
                <a:solidFill>
                  <a:srgbClr val="F8F8F2"/>
                </a:solidFill>
                <a:latin typeface="Courier New" panose="02070309020205020404" pitchFamily="49" charset="0"/>
              </a:rPr>
              <a:t>haversine_series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1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apply()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31683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특정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축을 따라 함수를 적용한다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pPr latinLnBrk="0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본질적으로는 행을 반복해 연산하지만 </a:t>
            </a:r>
            <a:r>
              <a:rPr lang="en-US" altLang="ko-KR" sz="1600" dirty="0" err="1" smtClean="0">
                <a:latin typeface="+mj-ea"/>
                <a:ea typeface="+mj-ea"/>
              </a:rPr>
              <a:t>Cython</a:t>
            </a:r>
            <a:r>
              <a:rPr lang="ko-KR" altLang="en-US" sz="1600" dirty="0" smtClean="0">
                <a:latin typeface="+mj-ea"/>
                <a:ea typeface="+mj-ea"/>
              </a:rPr>
              <a:t>에서 </a:t>
            </a:r>
            <a:r>
              <a:rPr lang="ko-KR" altLang="en-US" sz="1600" dirty="0" err="1" smtClean="0">
                <a:latin typeface="+mj-ea"/>
                <a:ea typeface="+mj-ea"/>
              </a:rPr>
              <a:t>이터레이터를</a:t>
            </a:r>
            <a:r>
              <a:rPr lang="ko-KR" altLang="en-US" sz="1600" dirty="0" smtClean="0">
                <a:latin typeface="+mj-ea"/>
                <a:ea typeface="+mj-ea"/>
              </a:rPr>
              <a:t> 사용하는 것 같이 내부 최적화를 다양하게 활용하므로 </a:t>
            </a:r>
            <a:r>
              <a:rPr lang="en-US" altLang="ko-KR" sz="1600" dirty="0" err="1" smtClean="0">
                <a:latin typeface="+mj-ea"/>
                <a:ea typeface="+mj-ea"/>
              </a:rPr>
              <a:t>iterrows</a:t>
            </a:r>
            <a:r>
              <a:rPr lang="en-US" altLang="ko-KR" sz="1600" dirty="0" smtClean="0">
                <a:latin typeface="+mj-ea"/>
                <a:ea typeface="+mj-ea"/>
              </a:rPr>
              <a:t>()</a:t>
            </a:r>
            <a:r>
              <a:rPr lang="ko-KR" altLang="en-US" sz="1600" dirty="0" smtClean="0">
                <a:latin typeface="+mj-ea"/>
                <a:ea typeface="+mj-ea"/>
              </a:rPr>
              <a:t>보다 효율적이다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 </a:t>
            </a:r>
            <a:r>
              <a:rPr lang="en-US" altLang="ko-KR" sz="1600" dirty="0" err="1" smtClean="0">
                <a:latin typeface="+mj-ea"/>
                <a:ea typeface="+mj-ea"/>
              </a:rPr>
              <a:t>iterrows</a:t>
            </a:r>
            <a:r>
              <a:rPr lang="en-US" altLang="ko-KR" sz="1600" dirty="0" smtClean="0">
                <a:latin typeface="+mj-ea"/>
                <a:ea typeface="+mj-ea"/>
              </a:rPr>
              <a:t>()</a:t>
            </a:r>
            <a:r>
              <a:rPr lang="ko-KR" altLang="en-US" sz="1600" dirty="0" smtClean="0">
                <a:latin typeface="+mj-ea"/>
                <a:ea typeface="+mj-ea"/>
              </a:rPr>
              <a:t>보다 </a:t>
            </a:r>
            <a:r>
              <a:rPr lang="en-US" altLang="ko-KR" sz="1600" dirty="0" smtClean="0">
                <a:latin typeface="+mj-ea"/>
                <a:ea typeface="+mj-ea"/>
              </a:rPr>
              <a:t>2</a:t>
            </a:r>
            <a:r>
              <a:rPr lang="ko-KR" altLang="en-US" sz="1600" dirty="0" smtClean="0">
                <a:latin typeface="+mj-ea"/>
                <a:ea typeface="+mj-ea"/>
              </a:rPr>
              <a:t>배 빠르다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2520" y="3625860"/>
            <a:ext cx="8424936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F8F8F2"/>
                </a:solidFill>
                <a:latin typeface="Courier New" panose="02070309020205020404" pitchFamily="49" charset="0"/>
              </a:rPr>
              <a:t>df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E6DB74"/>
                </a:solidFill>
                <a:latin typeface="Courier New" panose="02070309020205020404" pitchFamily="49" charset="0"/>
              </a:rPr>
              <a:t>'distance'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] = </a:t>
            </a:r>
            <a:r>
              <a:rPr lang="en-US" altLang="ko-KR" b="0" dirty="0" err="1">
                <a:solidFill>
                  <a:srgbClr val="F8F8F2"/>
                </a:solidFill>
                <a:latin typeface="Courier New" panose="02070309020205020404" pitchFamily="49" charset="0"/>
              </a:rPr>
              <a:t>df.apply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F92672"/>
                </a:solidFill>
                <a:latin typeface="Courier New" panose="02070309020205020404" pitchFamily="49" charset="0"/>
              </a:rPr>
              <a:t>lambda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 row: </a:t>
            </a:r>
            <a:r>
              <a:rPr lang="en-US" altLang="ko-KR" b="0" dirty="0" err="1">
                <a:solidFill>
                  <a:srgbClr val="F8F8F2"/>
                </a:solidFill>
                <a:latin typeface="Courier New" panose="02070309020205020404" pitchFamily="49" charset="0"/>
              </a:rPr>
              <a:t>haversine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AE81FF"/>
                </a:solidFill>
                <a:latin typeface="Courier New" panose="02070309020205020404" pitchFamily="49" charset="0"/>
              </a:rPr>
              <a:t>40.671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, -</a:t>
            </a:r>
            <a:r>
              <a:rPr lang="en-US" altLang="ko-KR" b="0" dirty="0">
                <a:solidFill>
                  <a:srgbClr val="AE81FF"/>
                </a:solidFill>
                <a:latin typeface="Courier New" panose="02070309020205020404" pitchFamily="49" charset="0"/>
              </a:rPr>
              <a:t>73.985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b="0" dirty="0" smtClean="0">
                <a:solidFill>
                  <a:srgbClr val="F8F8F2"/>
                </a:solidFill>
                <a:latin typeface="Courier New" panose="02070309020205020404" pitchFamily="49" charset="0"/>
              </a:rPr>
              <a:t>		row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E6DB74"/>
                </a:solidFill>
                <a:latin typeface="Courier New" panose="02070309020205020404" pitchFamily="49" charset="0"/>
              </a:rPr>
              <a:t>'latitude'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], row[</a:t>
            </a:r>
            <a:r>
              <a:rPr lang="en-US" altLang="ko-KR" b="0" dirty="0">
                <a:solidFill>
                  <a:srgbClr val="E6DB74"/>
                </a:solidFill>
                <a:latin typeface="Courier New" panose="02070309020205020404" pitchFamily="49" charset="0"/>
              </a:rPr>
              <a:t>'longitude'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]), axis=</a:t>
            </a:r>
            <a:r>
              <a:rPr lang="en-US" altLang="ko-KR" b="0" dirty="0">
                <a:solidFill>
                  <a:srgbClr val="AE81FF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39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pandas series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를 사용한 </a:t>
            </a:r>
            <a:r>
              <a:rPr lang="ko-KR" altLang="en-US" sz="2000" dirty="0" err="1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벡터화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31683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err="1" smtClean="0">
                <a:latin typeface="+mj-ea"/>
                <a:ea typeface="+mj-ea"/>
              </a:rPr>
              <a:t>dataframe</a:t>
            </a:r>
            <a:r>
              <a:rPr lang="ko-KR" altLang="en-US" sz="1600" dirty="0" smtClean="0">
                <a:latin typeface="+mj-ea"/>
                <a:ea typeface="+mj-ea"/>
              </a:rPr>
              <a:t>과 </a:t>
            </a:r>
            <a:r>
              <a:rPr lang="en-US" altLang="ko-KR" sz="1600" dirty="0" smtClean="0">
                <a:latin typeface="+mj-ea"/>
                <a:ea typeface="+mj-ea"/>
              </a:rPr>
              <a:t>series</a:t>
            </a:r>
            <a:r>
              <a:rPr lang="ko-KR" altLang="en-US" sz="1600" dirty="0" smtClean="0">
                <a:latin typeface="+mj-ea"/>
                <a:ea typeface="+mj-ea"/>
              </a:rPr>
              <a:t>는 모두 배열기반이다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pPr latinLnBrk="0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기본 단위의 내부 구조는 개별 값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ko-KR" altLang="en-US" sz="1600" dirty="0" smtClean="0">
                <a:latin typeface="+mj-ea"/>
                <a:ea typeface="+mj-ea"/>
              </a:rPr>
              <a:t>스칼라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  <a:r>
              <a:rPr lang="ko-KR" altLang="en-US" sz="1600" dirty="0" smtClean="0">
                <a:latin typeface="+mj-ea"/>
                <a:ea typeface="+mj-ea"/>
              </a:rPr>
              <a:t>마다 순차적으로 작동하는 대신 전체 배열 위로 작동하도록 설계된 내장 </a:t>
            </a:r>
            <a:r>
              <a:rPr lang="en-US" altLang="ko-KR" sz="1600" dirty="0" smtClean="0">
                <a:latin typeface="+mj-ea"/>
                <a:ea typeface="+mj-ea"/>
              </a:rPr>
              <a:t>pandas</a:t>
            </a:r>
            <a:r>
              <a:rPr lang="ko-KR" altLang="en-US" sz="1600" dirty="0" smtClean="0">
                <a:latin typeface="+mj-ea"/>
                <a:ea typeface="+mj-ea"/>
              </a:rPr>
              <a:t>함수를 위해 변환된다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 err="1" smtClean="0">
                <a:latin typeface="+mj-ea"/>
                <a:ea typeface="+mj-ea"/>
              </a:rPr>
              <a:t>백터화는</a:t>
            </a:r>
            <a:r>
              <a:rPr lang="ko-KR" altLang="en-US" sz="1600" dirty="0" smtClean="0">
                <a:latin typeface="+mj-ea"/>
                <a:ea typeface="+mj-ea"/>
              </a:rPr>
              <a:t> 전체 배열 위로 작업을 실행하는 프로세스다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스칼라 값으로 각 컬럼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, index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를 전달하는 대신 전체 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series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를 전달한다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dirty="0" err="1" smtClean="0">
                <a:latin typeface="+mj-ea"/>
                <a:ea typeface="+mj-ea"/>
                <a:sym typeface="Wingdings" panose="05000000000000000000" pitchFamily="2" charset="2"/>
              </a:rPr>
              <a:t>벡터화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 함수에 적용 가능한 모든 최적화 옵션을 활용할 수 있고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특히 전체 배열에 대한 모든 계산을 동시에 </a:t>
            </a:r>
            <a:r>
              <a:rPr lang="ko-KR" altLang="en-US" sz="1600" dirty="0" err="1" smtClean="0">
                <a:latin typeface="+mj-ea"/>
                <a:ea typeface="+mj-ea"/>
                <a:sym typeface="Wingdings" panose="05000000000000000000" pitchFamily="2" charset="2"/>
              </a:rPr>
              <a:t>수행하게된다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. 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apply() 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대비 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50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배 이상 개선된다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.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9461" y="4653136"/>
            <a:ext cx="8775502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F8F8F2"/>
                </a:solidFill>
                <a:latin typeface="Courier New" panose="02070309020205020404" pitchFamily="49" charset="0"/>
              </a:rPr>
              <a:t>df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E6DB74"/>
                </a:solidFill>
                <a:latin typeface="Courier New" panose="02070309020205020404" pitchFamily="49" charset="0"/>
              </a:rPr>
              <a:t>'distance'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] = </a:t>
            </a:r>
            <a:r>
              <a:rPr lang="en-US" altLang="ko-KR" b="0" dirty="0" err="1">
                <a:solidFill>
                  <a:srgbClr val="F8F8F2"/>
                </a:solidFill>
                <a:latin typeface="Courier New" panose="02070309020205020404" pitchFamily="49" charset="0"/>
              </a:rPr>
              <a:t>haversine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AE81FF"/>
                </a:solidFill>
                <a:latin typeface="Courier New" panose="02070309020205020404" pitchFamily="49" charset="0"/>
              </a:rPr>
              <a:t>40.671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, -</a:t>
            </a:r>
            <a:r>
              <a:rPr lang="en-US" altLang="ko-KR" b="0" dirty="0">
                <a:solidFill>
                  <a:srgbClr val="AE81FF"/>
                </a:solidFill>
                <a:latin typeface="Courier New" panose="02070309020205020404" pitchFamily="49" charset="0"/>
              </a:rPr>
              <a:t>73.985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b="0" dirty="0" err="1">
                <a:solidFill>
                  <a:srgbClr val="F8F8F2"/>
                </a:solidFill>
                <a:latin typeface="Courier New" panose="02070309020205020404" pitchFamily="49" charset="0"/>
              </a:rPr>
              <a:t>df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E6DB74"/>
                </a:solidFill>
                <a:latin typeface="Courier New" panose="02070309020205020404" pitchFamily="49" charset="0"/>
              </a:rPr>
              <a:t>'latitude'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], </a:t>
            </a:r>
            <a:r>
              <a:rPr lang="en-US" altLang="ko-KR" b="0" dirty="0" err="1">
                <a:solidFill>
                  <a:srgbClr val="F8F8F2"/>
                </a:solidFill>
                <a:latin typeface="Courier New" panose="02070309020205020404" pitchFamily="49" charset="0"/>
              </a:rPr>
              <a:t>df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E6DB74"/>
                </a:solidFill>
                <a:latin typeface="Courier New" panose="02070309020205020404" pitchFamily="49" charset="0"/>
              </a:rPr>
              <a:t>'longitude'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12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err="1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numpy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 array</a:t>
            </a:r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를 사용한 </a:t>
            </a:r>
            <a:r>
              <a:rPr lang="ko-KR" altLang="en-US" sz="2000" dirty="0" err="1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벡터화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31683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err="1" smtClean="0">
                <a:latin typeface="+mj-ea"/>
                <a:ea typeface="+mj-ea"/>
              </a:rPr>
              <a:t>numpy</a:t>
            </a:r>
            <a:r>
              <a:rPr lang="ko-KR" altLang="en-US" sz="1600" dirty="0" smtClean="0">
                <a:latin typeface="+mj-ea"/>
                <a:ea typeface="+mj-ea"/>
              </a:rPr>
              <a:t>는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r>
              <a:rPr lang="ko-KR" altLang="en-US" sz="1600" dirty="0" smtClean="0">
                <a:latin typeface="+mj-ea"/>
                <a:ea typeface="+mj-ea"/>
              </a:rPr>
              <a:t>사전 </a:t>
            </a:r>
            <a:r>
              <a:rPr lang="ko-KR" altLang="en-US" sz="1600" dirty="0" err="1" smtClean="0">
                <a:latin typeface="+mj-ea"/>
                <a:ea typeface="+mj-ea"/>
              </a:rPr>
              <a:t>컴파일된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c</a:t>
            </a:r>
            <a:r>
              <a:rPr lang="ko-KR" altLang="en-US" sz="1600" dirty="0" smtClean="0">
                <a:latin typeface="+mj-ea"/>
                <a:ea typeface="+mj-ea"/>
              </a:rPr>
              <a:t>코드로 작업을 수행한다</a:t>
            </a:r>
            <a:r>
              <a:rPr lang="en-US" altLang="ko-KR" sz="1600" dirty="0" smtClean="0">
                <a:latin typeface="+mj-ea"/>
                <a:ea typeface="+mj-ea"/>
              </a:rPr>
              <a:t>. pandas</a:t>
            </a:r>
            <a:r>
              <a:rPr lang="ko-KR" altLang="en-US" sz="1600" dirty="0" smtClean="0">
                <a:latin typeface="+mj-ea"/>
                <a:ea typeface="+mj-ea"/>
              </a:rPr>
              <a:t>와 마찬가지로 </a:t>
            </a:r>
            <a:r>
              <a:rPr lang="en-US" altLang="ko-KR" sz="1600" dirty="0" err="1" smtClean="0">
                <a:latin typeface="+mj-ea"/>
                <a:ea typeface="+mj-ea"/>
              </a:rPr>
              <a:t>numpy</a:t>
            </a:r>
            <a:r>
              <a:rPr lang="ko-KR" altLang="en-US" sz="1600" dirty="0" smtClean="0">
                <a:latin typeface="+mj-ea"/>
                <a:ea typeface="+mj-ea"/>
              </a:rPr>
              <a:t>는 배열 객체 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en-US" altLang="ko-KR" sz="1600" dirty="0" err="1" smtClean="0">
                <a:latin typeface="+mj-ea"/>
                <a:ea typeface="+mj-ea"/>
              </a:rPr>
              <a:t>ndarrays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  <a:r>
              <a:rPr lang="ko-KR" altLang="en-US" sz="1600" dirty="0" smtClean="0">
                <a:latin typeface="+mj-ea"/>
                <a:ea typeface="+mj-ea"/>
              </a:rPr>
              <a:t>상에서 작동한다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latin typeface="+mj-ea"/>
                <a:ea typeface="+mj-ea"/>
              </a:rPr>
              <a:t>그러나 </a:t>
            </a:r>
            <a:r>
              <a:rPr lang="en-US" altLang="ko-KR" sz="1600" dirty="0" smtClean="0">
                <a:latin typeface="+mj-ea"/>
                <a:ea typeface="+mj-ea"/>
              </a:rPr>
              <a:t>index, </a:t>
            </a:r>
            <a:r>
              <a:rPr lang="ko-KR" altLang="en-US" sz="1600" dirty="0" smtClean="0">
                <a:latin typeface="+mj-ea"/>
                <a:ea typeface="+mj-ea"/>
              </a:rPr>
              <a:t>데이터 </a:t>
            </a:r>
            <a:r>
              <a:rPr lang="en-US" altLang="ko-KR" sz="1600" dirty="0" smtClean="0">
                <a:latin typeface="+mj-ea"/>
                <a:ea typeface="+mj-ea"/>
              </a:rPr>
              <a:t>type </a:t>
            </a:r>
            <a:r>
              <a:rPr lang="ko-KR" altLang="en-US" sz="1600" dirty="0" smtClean="0">
                <a:latin typeface="+mj-ea"/>
                <a:ea typeface="+mj-ea"/>
              </a:rPr>
              <a:t>확인 등과 같이 </a:t>
            </a:r>
            <a:r>
              <a:rPr lang="en-US" altLang="ko-KR" sz="1600" dirty="0" smtClean="0">
                <a:latin typeface="+mj-ea"/>
                <a:ea typeface="+mj-ea"/>
              </a:rPr>
              <a:t>pandas series</a:t>
            </a:r>
            <a:r>
              <a:rPr lang="ko-KR" altLang="en-US" sz="1600" dirty="0" smtClean="0">
                <a:latin typeface="+mj-ea"/>
                <a:ea typeface="+mj-ea"/>
              </a:rPr>
              <a:t>작업으로 인한 오버헤드가 많이 발생하지 않으므로 </a:t>
            </a:r>
            <a:r>
              <a:rPr lang="en-US" altLang="ko-KR" sz="1600" dirty="0" smtClean="0">
                <a:latin typeface="+mj-ea"/>
                <a:ea typeface="+mj-ea"/>
              </a:rPr>
              <a:t>pandas series</a:t>
            </a:r>
            <a:r>
              <a:rPr lang="ko-KR" altLang="en-US" sz="1600" dirty="0" smtClean="0">
                <a:latin typeface="+mj-ea"/>
                <a:ea typeface="+mj-ea"/>
              </a:rPr>
              <a:t>에 대한 작업보다 훨씬 빠르다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pandas series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가 제공하는 추가 기능이 중요하지 않을 때 </a:t>
            </a:r>
            <a:r>
              <a:rPr lang="en-US" altLang="ko-KR" sz="1600" dirty="0" err="1" smtClean="0">
                <a:latin typeface="+mj-ea"/>
                <a:ea typeface="+mj-ea"/>
                <a:sym typeface="Wingdings" panose="05000000000000000000" pitchFamily="2" charset="2"/>
              </a:rPr>
              <a:t>numpy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 array 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를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사용할 수 있다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. 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 err="1" smtClean="0">
                <a:latin typeface="+mj-ea"/>
                <a:ea typeface="+mj-ea"/>
                <a:sym typeface="Wingdings" panose="05000000000000000000" pitchFamily="2" charset="2"/>
              </a:rPr>
              <a:t>dataframe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의 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index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를 참조하거나 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frame join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같은 경우 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pandas series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를 사용하는 것이 낫다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values 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메서드를 사용해 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pandas series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를 </a:t>
            </a:r>
            <a:r>
              <a:rPr lang="en-US" altLang="ko-KR" sz="1600" dirty="0" err="1" smtClean="0">
                <a:latin typeface="+mj-ea"/>
                <a:ea typeface="+mj-ea"/>
                <a:sym typeface="Wingdings" panose="05000000000000000000" pitchFamily="2" charset="2"/>
              </a:rPr>
              <a:t>numpy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형태로 변환 할 수 있고 이를 이용해 연산을 진행할 수 있다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pandas series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보다 </a:t>
            </a:r>
            <a:r>
              <a:rPr lang="en-US" altLang="ko-KR" sz="1600" dirty="0" smtClean="0">
                <a:latin typeface="+mj-ea"/>
                <a:ea typeface="+mj-ea"/>
                <a:sym typeface="Wingdings" panose="05000000000000000000" pitchFamily="2" charset="2"/>
              </a:rPr>
              <a:t>4</a:t>
            </a:r>
            <a:r>
              <a:rPr lang="ko-KR" altLang="en-US" sz="1600" dirty="0" smtClean="0">
                <a:latin typeface="+mj-ea"/>
                <a:ea typeface="+mj-ea"/>
                <a:sym typeface="Wingdings" panose="05000000000000000000" pitchFamily="2" charset="2"/>
              </a:rPr>
              <a:t>배의 성능 개선</a:t>
            </a:r>
            <a:endParaRPr lang="en-US" altLang="ko-KR" sz="1600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sz="1600" dirty="0" smtClean="0">
              <a:latin typeface="+mj-ea"/>
              <a:ea typeface="+mj-ea"/>
            </a:endParaRPr>
          </a:p>
          <a:p>
            <a:pPr latinLnBrk="0"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4960" y="4725144"/>
            <a:ext cx="8872536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F8F8F2"/>
                </a:solidFill>
                <a:latin typeface="Courier New" panose="02070309020205020404" pitchFamily="49" charset="0"/>
              </a:rPr>
              <a:t>df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E6DB74"/>
                </a:solidFill>
                <a:latin typeface="Courier New" panose="02070309020205020404" pitchFamily="49" charset="0"/>
              </a:rPr>
              <a:t>'distance'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] = </a:t>
            </a:r>
            <a:r>
              <a:rPr lang="en-US" altLang="ko-KR" b="0" dirty="0" err="1">
                <a:solidFill>
                  <a:srgbClr val="F8F8F2"/>
                </a:solidFill>
                <a:latin typeface="Courier New" panose="02070309020205020404" pitchFamily="49" charset="0"/>
              </a:rPr>
              <a:t>haversine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AE81FF"/>
                </a:solidFill>
                <a:latin typeface="Courier New" panose="02070309020205020404" pitchFamily="49" charset="0"/>
              </a:rPr>
              <a:t>40.671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, -</a:t>
            </a:r>
            <a:r>
              <a:rPr lang="en-US" altLang="ko-KR" b="0" dirty="0">
                <a:solidFill>
                  <a:srgbClr val="AE81FF"/>
                </a:solidFill>
                <a:latin typeface="Courier New" panose="02070309020205020404" pitchFamily="49" charset="0"/>
              </a:rPr>
              <a:t>73.985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b="0" dirty="0" err="1">
                <a:solidFill>
                  <a:srgbClr val="F8F8F2"/>
                </a:solidFill>
                <a:latin typeface="Courier New" panose="02070309020205020404" pitchFamily="49" charset="0"/>
              </a:rPr>
              <a:t>df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E6DB74"/>
                </a:solidFill>
                <a:latin typeface="Courier New" panose="02070309020205020404" pitchFamily="49" charset="0"/>
              </a:rPr>
              <a:t>'latitude'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].</a:t>
            </a:r>
            <a:r>
              <a:rPr lang="en-US" altLang="ko-KR" b="0" dirty="0">
                <a:solidFill>
                  <a:srgbClr val="F92672"/>
                </a:solidFill>
                <a:latin typeface="Courier New" panose="02070309020205020404" pitchFamily="49" charset="0"/>
              </a:rPr>
              <a:t>values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, </a:t>
            </a:r>
            <a:r>
              <a:rPr lang="en-US" altLang="ko-KR" b="0" dirty="0" smtClean="0">
                <a:solidFill>
                  <a:srgbClr val="F8F8F2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b="0" dirty="0" err="1" smtClean="0">
                <a:solidFill>
                  <a:srgbClr val="F8F8F2"/>
                </a:solidFill>
                <a:latin typeface="Courier New" panose="02070309020205020404" pitchFamily="49" charset="0"/>
              </a:rPr>
              <a:t>df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[</a:t>
            </a:r>
            <a:r>
              <a:rPr lang="en-US" altLang="ko-KR" b="0" dirty="0">
                <a:solidFill>
                  <a:srgbClr val="E6DB74"/>
                </a:solidFill>
                <a:latin typeface="Courier New" panose="02070309020205020404" pitchFamily="49" charset="0"/>
              </a:rPr>
              <a:t>'longitude'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].</a:t>
            </a:r>
            <a:r>
              <a:rPr lang="en-US" altLang="ko-KR" b="0" dirty="0">
                <a:solidFill>
                  <a:srgbClr val="F92672"/>
                </a:solidFill>
                <a:latin typeface="Courier New" panose="02070309020205020404" pitchFamily="49" charset="0"/>
              </a:rPr>
              <a:t>values</a:t>
            </a:r>
            <a:r>
              <a:rPr lang="en-US" altLang="ko-KR" b="0" dirty="0">
                <a:solidFill>
                  <a:srgbClr val="F8F8F2"/>
                </a:solidFill>
                <a:latin typeface="Courier New" panose="02070309020205020404" pitchFamily="49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46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6E3F-F6B7-490E-938A-9F8EC05675D0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8464" y="201122"/>
            <a:ext cx="54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1pPr>
            <a:lvl2pPr marL="742950" indent="-28575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2pPr>
            <a:lvl3pPr marL="11430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3pPr>
            <a:lvl4pPr marL="16002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4pPr>
            <a:lvl5pPr marL="2057400" indent="-228600" latinLnBrk="1"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돋움" pitchFamily="50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000" dirty="0" smtClean="0">
                <a:solidFill>
                  <a:schemeClr val="bg1"/>
                </a:solidFill>
                <a:latin typeface="+mj-ea"/>
                <a:ea typeface="+mj-ea"/>
                <a:sym typeface="Wingdings" pitchFamily="2" charset="2"/>
              </a:rPr>
              <a:t>정리</a:t>
            </a:r>
            <a:endParaRPr lang="en-US" altLang="ko-KR" sz="2000" dirty="0">
              <a:solidFill>
                <a:schemeClr val="bg1"/>
              </a:solidFill>
              <a:latin typeface="+mj-ea"/>
              <a:ea typeface="+mj-ea"/>
              <a:sym typeface="Wingdings" pitchFamily="2" charset="2"/>
            </a:endParaRPr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83FF4C79-FD07-4B45-A74F-F47818CE5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04" y="980727"/>
            <a:ext cx="8928992" cy="31683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tIns="0" rIns="0" bIns="0" anchor="t"/>
          <a:lstStyle/>
          <a:p>
            <a:pPr latinLnBrk="0">
              <a:lnSpc>
                <a:spcPct val="150000"/>
              </a:lnSpc>
            </a:pPr>
            <a:r>
              <a:rPr lang="en-US" altLang="ko-KR" sz="1600" dirty="0" smtClean="0">
                <a:latin typeface="+mj-ea"/>
                <a:ea typeface="+mj-ea"/>
              </a:rPr>
              <a:t>pandas </a:t>
            </a:r>
            <a:r>
              <a:rPr lang="ko-KR" altLang="en-US" sz="1600" dirty="0" smtClean="0">
                <a:latin typeface="+mj-ea"/>
                <a:ea typeface="+mj-ea"/>
              </a:rPr>
              <a:t>코드 최적화를 위해서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 latinLnBrk="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반복을 피해라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latin typeface="+mj-ea"/>
                <a:ea typeface="+mj-ea"/>
              </a:rPr>
              <a:t>사용 사례 대부분의 경우 반복은 느리고 불필요하다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pPr marL="342900" indent="-342900" latinLnBrk="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반복해야하는 경우 반복 함수가 아닌 </a:t>
            </a:r>
            <a:r>
              <a:rPr lang="en-US" altLang="ko-KR" sz="1600" dirty="0" smtClean="0">
                <a:latin typeface="+mj-ea"/>
                <a:ea typeface="+mj-ea"/>
              </a:rPr>
              <a:t>apply()</a:t>
            </a:r>
            <a:r>
              <a:rPr lang="ko-KR" altLang="en-US" sz="1600" dirty="0" smtClean="0">
                <a:latin typeface="+mj-ea"/>
                <a:ea typeface="+mj-ea"/>
              </a:rPr>
              <a:t>를 사용해라</a:t>
            </a:r>
            <a:endParaRPr lang="en-US" altLang="ko-KR" sz="1600" dirty="0" smtClean="0">
              <a:latin typeface="+mj-ea"/>
              <a:ea typeface="+mj-ea"/>
            </a:endParaRPr>
          </a:p>
          <a:p>
            <a:pPr marL="342900" indent="-342900" latinLnBrk="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atin typeface="+mj-ea"/>
                <a:ea typeface="+mj-ea"/>
              </a:rPr>
              <a:t>보통은 </a:t>
            </a:r>
            <a:r>
              <a:rPr lang="ko-KR" altLang="en-US" sz="1600" dirty="0" err="1" smtClean="0">
                <a:latin typeface="+mj-ea"/>
                <a:ea typeface="+mj-ea"/>
              </a:rPr>
              <a:t>벡터화가</a:t>
            </a:r>
            <a:r>
              <a:rPr lang="ko-KR" altLang="en-US" sz="1600" dirty="0" smtClean="0">
                <a:latin typeface="+mj-ea"/>
                <a:ea typeface="+mj-ea"/>
              </a:rPr>
              <a:t> 스칼라 연산보다 낫다</a:t>
            </a:r>
            <a:r>
              <a:rPr lang="en-US" altLang="ko-KR" sz="1600" dirty="0" smtClean="0">
                <a:latin typeface="+mj-ea"/>
                <a:ea typeface="+mj-ea"/>
              </a:rPr>
              <a:t>. </a:t>
            </a:r>
            <a:r>
              <a:rPr lang="ko-KR" altLang="en-US" sz="1600" dirty="0" smtClean="0">
                <a:latin typeface="+mj-ea"/>
                <a:ea typeface="+mj-ea"/>
              </a:rPr>
              <a:t>대부분의 </a:t>
            </a:r>
            <a:r>
              <a:rPr lang="en-US" altLang="ko-KR" sz="1600" dirty="0" smtClean="0">
                <a:latin typeface="+mj-ea"/>
                <a:ea typeface="+mj-ea"/>
              </a:rPr>
              <a:t>pandas</a:t>
            </a:r>
            <a:r>
              <a:rPr lang="ko-KR" altLang="en-US" sz="1600" dirty="0" smtClean="0">
                <a:latin typeface="+mj-ea"/>
                <a:ea typeface="+mj-ea"/>
              </a:rPr>
              <a:t>작업은 </a:t>
            </a:r>
            <a:r>
              <a:rPr lang="ko-KR" altLang="en-US" sz="1600" dirty="0" err="1" smtClean="0">
                <a:latin typeface="+mj-ea"/>
                <a:ea typeface="+mj-ea"/>
              </a:rPr>
              <a:t>벡터화</a:t>
            </a:r>
            <a:r>
              <a:rPr lang="ko-KR" altLang="en-US" sz="1600" dirty="0" smtClean="0">
                <a:latin typeface="+mj-ea"/>
                <a:ea typeface="+mj-ea"/>
              </a:rPr>
              <a:t> 시킬 수 있다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</a:p>
          <a:p>
            <a:pPr marL="342900" indent="-342900" latinLnBrk="0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latin typeface="+mj-ea"/>
                <a:ea typeface="+mj-ea"/>
              </a:rPr>
              <a:t>numpy</a:t>
            </a:r>
            <a:r>
              <a:rPr lang="en-US" altLang="ko-KR" sz="1600" dirty="0" smtClean="0">
                <a:latin typeface="+mj-ea"/>
                <a:ea typeface="+mj-ea"/>
              </a:rPr>
              <a:t> array</a:t>
            </a:r>
            <a:r>
              <a:rPr lang="ko-KR" altLang="en-US" sz="1600" dirty="0" smtClean="0">
                <a:latin typeface="+mj-ea"/>
                <a:ea typeface="+mj-ea"/>
              </a:rPr>
              <a:t>에서의 연산이 </a:t>
            </a:r>
            <a:r>
              <a:rPr lang="en-US" altLang="ko-KR" sz="1600" dirty="0" smtClean="0">
                <a:latin typeface="+mj-ea"/>
                <a:ea typeface="+mj-ea"/>
              </a:rPr>
              <a:t>pandas series </a:t>
            </a:r>
            <a:r>
              <a:rPr lang="ko-KR" altLang="en-US" sz="1600" dirty="0" smtClean="0">
                <a:latin typeface="+mj-ea"/>
                <a:ea typeface="+mj-ea"/>
              </a:rPr>
              <a:t>연산보다 효율적이다</a:t>
            </a:r>
            <a:r>
              <a:rPr lang="en-US" altLang="ko-KR" sz="1600" dirty="0" smtClean="0">
                <a:latin typeface="+mj-ea"/>
                <a:ea typeface="+mj-ea"/>
              </a:rPr>
              <a:t>.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00" y="3140968"/>
            <a:ext cx="69342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41109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테마">
  <a:themeElements>
    <a:clrScheme name="4_Office 테마 1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C5003D"/>
      </a:accent1>
      <a:accent2>
        <a:srgbClr val="D8037F"/>
      </a:accent2>
      <a:accent3>
        <a:srgbClr val="FFFFFF"/>
      </a:accent3>
      <a:accent4>
        <a:srgbClr val="000000"/>
      </a:accent4>
      <a:accent5>
        <a:srgbClr val="DFAAAF"/>
      </a:accent5>
      <a:accent6>
        <a:srgbClr val="C40272"/>
      </a:accent6>
      <a:hlink>
        <a:srgbClr val="72166B"/>
      </a:hlink>
      <a:folHlink>
        <a:srgbClr val="EC0034"/>
      </a:folHlink>
    </a:clrScheme>
    <a:fontScheme name="4_Office 테마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테마 1">
        <a:dk1>
          <a:srgbClr val="000000"/>
        </a:dk1>
        <a:lt1>
          <a:srgbClr val="FFFFFF"/>
        </a:lt1>
        <a:dk2>
          <a:srgbClr val="595959"/>
        </a:dk2>
        <a:lt2>
          <a:srgbClr val="D8D8D8"/>
        </a:lt2>
        <a:accent1>
          <a:srgbClr val="C5003D"/>
        </a:accent1>
        <a:accent2>
          <a:srgbClr val="D8037F"/>
        </a:accent2>
        <a:accent3>
          <a:srgbClr val="FFFFFF"/>
        </a:accent3>
        <a:accent4>
          <a:srgbClr val="000000"/>
        </a:accent4>
        <a:accent5>
          <a:srgbClr val="DFAAAF"/>
        </a:accent5>
        <a:accent6>
          <a:srgbClr val="C40272"/>
        </a:accent6>
        <a:hlink>
          <a:srgbClr val="72166B"/>
        </a:hlink>
        <a:folHlink>
          <a:srgbClr val="EC003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wrap="none" lIns="18000" rIns="18000" rtlCol="0" anchor="ctr" anchorCtr="0"/>
      <a:lstStyle>
        <a:defPPr marL="0" marR="0" indent="0" algn="ctr" defTabSz="914400" eaLnBrk="1" fontAlgn="auto" latinLnBrk="0" hangingPunct="1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맑은 고딕" pitchFamily="50" charset="-127"/>
            <a:ea typeface="맑은 고딕" pitchFamily="50" charset="-127"/>
          </a:defRPr>
        </a:defPPr>
      </a:lstStyle>
    </a:spDef>
    <a:lnDef>
      <a:spPr>
        <a:ln w="3175"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174628</TotalTime>
  <Words>574</Words>
  <Application>Microsoft Office PowerPoint</Application>
  <PresentationFormat>A4 용지(210x297mm)</PresentationFormat>
  <Paragraphs>67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굴림</vt:lpstr>
      <vt:lpstr>돋움</vt:lpstr>
      <vt:lpstr>맑은 고딕</vt:lpstr>
      <vt:lpstr>Wingdings</vt:lpstr>
      <vt:lpstr>Arial</vt:lpstr>
      <vt:lpstr>Courier New</vt:lpstr>
      <vt:lpstr>4_Office 테마</vt:lpstr>
      <vt:lpstr>2_Office 테마</vt:lpstr>
      <vt:lpstr>1_디자인 사용자 지정</vt:lpstr>
      <vt:lpstr>디자인 사용자 지정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negis</dc:creator>
  <cp:lastModifiedBy>HIT-오현규</cp:lastModifiedBy>
  <cp:revision>6380</cp:revision>
  <cp:lastPrinted>2018-09-17T06:04:01Z</cp:lastPrinted>
  <dcterms:created xsi:type="dcterms:W3CDTF">2008-03-25T01:14:47Z</dcterms:created>
  <dcterms:modified xsi:type="dcterms:W3CDTF">2020-01-21T01:35:04Z</dcterms:modified>
</cp:coreProperties>
</file>