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21"/>
  </p:notesMasterIdLst>
  <p:handoutMasterIdLst>
    <p:handoutMasterId r:id="rId22"/>
  </p:handoutMasterIdLst>
  <p:sldIdLst>
    <p:sldId id="1214" r:id="rId6"/>
    <p:sldId id="1289" r:id="rId7"/>
    <p:sldId id="1300" r:id="rId8"/>
    <p:sldId id="1287" r:id="rId9"/>
    <p:sldId id="1301" r:id="rId10"/>
    <p:sldId id="1291" r:id="rId11"/>
    <p:sldId id="1292" r:id="rId12"/>
    <p:sldId id="1293" r:id="rId13"/>
    <p:sldId id="1294" r:id="rId14"/>
    <p:sldId id="1295" r:id="rId15"/>
    <p:sldId id="1296" r:id="rId16"/>
    <p:sldId id="1302" r:id="rId17"/>
    <p:sldId id="1297" r:id="rId18"/>
    <p:sldId id="1303" r:id="rId19"/>
    <p:sldId id="1298" r:id="rId20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81988" autoAdjust="0"/>
  </p:normalViewPr>
  <p:slideViewPr>
    <p:cSldViewPr>
      <p:cViewPr varScale="1">
        <p:scale>
          <a:sx n="88" d="100"/>
          <a:sy n="88" d="100"/>
        </p:scale>
        <p:origin x="1532" y="-100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ourique/permutation-importance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3months.tistory.com/321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gdhan/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ttaku.tistory.com/478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en-US" altLang="ko-KR" sz="3600" dirty="0" smtClean="0">
                <a:solidFill>
                  <a:srgbClr val="FFFFFF"/>
                </a:solidFill>
                <a:latin typeface="+mj-ea"/>
                <a:ea typeface="+mj-ea"/>
              </a:rPr>
              <a:t>DNN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2020.01.14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966095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ㅏ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504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2539" y="2317178"/>
            <a:ext cx="3816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Xavier Initialization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표준 정규 분포를 입력 개수의 표준 편차로 나누어 준다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(Sigmoid</a:t>
            </a:r>
            <a:r>
              <a:rPr lang="en-US" altLang="ko-KR" b="0" dirty="0" smtClean="0"/>
              <a:t>,  </a:t>
            </a:r>
            <a:r>
              <a:rPr lang="en-US" altLang="ko-KR" b="0" dirty="0" err="1" smtClean="0"/>
              <a:t>Tanh</a:t>
            </a:r>
            <a:r>
              <a:rPr lang="en-US" altLang="ko-KR" b="0" dirty="0" smtClean="0"/>
              <a:t>)</a:t>
            </a:r>
            <a:endParaRPr lang="en-US" altLang="ko-KR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39656" y="2317178"/>
            <a:ext cx="4064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Initialization </a:t>
            </a:r>
            <a:r>
              <a:rPr lang="en-US" altLang="ko-KR" b="0" dirty="0" smtClean="0"/>
              <a:t>: </a:t>
            </a:r>
            <a:r>
              <a:rPr lang="en-US" altLang="ko-KR" b="0" dirty="0" smtClean="0"/>
              <a:t>Xavier</a:t>
            </a:r>
            <a:r>
              <a:rPr lang="ko-KR" altLang="en-US" b="0" dirty="0" smtClean="0"/>
              <a:t>와</a:t>
            </a:r>
            <a:r>
              <a:rPr lang="en-US" altLang="ko-KR" b="0" dirty="0"/>
              <a:t> </a:t>
            </a:r>
            <a:r>
              <a:rPr lang="ko-KR" altLang="en-US" b="0" dirty="0" smtClean="0"/>
              <a:t>다른 점은 </a:t>
            </a:r>
            <a:r>
              <a:rPr lang="en-US" altLang="ko-KR" b="0" dirty="0" smtClean="0"/>
              <a:t>input </a:t>
            </a:r>
            <a:r>
              <a:rPr lang="ko-KR" altLang="en-US" b="0" dirty="0" smtClean="0"/>
              <a:t>개수의 절반의 제곱근으로 나눈다는 점이다</a:t>
            </a:r>
            <a:r>
              <a:rPr lang="en-US" altLang="ko-KR" b="0" dirty="0" smtClean="0"/>
              <a:t>.</a:t>
            </a:r>
            <a:endParaRPr lang="en-US" altLang="ko-KR" b="0" dirty="0" smtClean="0"/>
          </a:p>
          <a:p>
            <a:r>
              <a:rPr lang="en-US" altLang="ko-KR" b="0" dirty="0" smtClean="0"/>
              <a:t>(</a:t>
            </a:r>
            <a:r>
              <a:rPr lang="en-US" altLang="ko-KR" b="0" dirty="0" err="1" smtClean="0"/>
              <a:t>ReLU</a:t>
            </a:r>
            <a:r>
              <a:rPr lang="en-US" altLang="ko-KR" b="0" dirty="0" smtClean="0"/>
              <a:t>)</a:t>
            </a:r>
            <a:endParaRPr lang="en-US" altLang="ko-KR" b="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7776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발전된 초기화 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0" y="3208394"/>
            <a:ext cx="4144491" cy="2206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645024"/>
            <a:ext cx="4212270" cy="24875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64" y="3136386"/>
            <a:ext cx="4286250" cy="3117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498" y="3605774"/>
            <a:ext cx="4202982" cy="2487521"/>
          </a:xfrm>
          <a:prstGeom prst="rect">
            <a:avLst/>
          </a:prstGeom>
        </p:spPr>
      </p:pic>
      <p:sp>
        <p:nvSpPr>
          <p:cNvPr id="13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완화 하기 위해 가중치를 초기화 할 때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>
                <a:latin typeface="+mj-ea"/>
                <a:ea typeface="+mj-ea"/>
              </a:rPr>
              <a:t>같은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자 함수의 경우 </a:t>
            </a:r>
            <a:r>
              <a:rPr lang="ko-KR" altLang="en-US" sz="1600" dirty="0" err="1">
                <a:latin typeface="+mj-ea"/>
                <a:ea typeface="+mj-ea"/>
              </a:rPr>
              <a:t>출력값들이</a:t>
            </a:r>
            <a:r>
              <a:rPr lang="ko-KR" altLang="en-US" sz="1600" dirty="0">
                <a:latin typeface="+mj-ea"/>
                <a:ea typeface="+mj-ea"/>
              </a:rPr>
              <a:t> 표준 정규 분포의 형태를 갖게 하는 것이 중요하다</a:t>
            </a:r>
            <a:r>
              <a:rPr lang="en-US" altLang="ko-KR" sz="1600" dirty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  <a:ea typeface="+mj-ea"/>
              </a:rPr>
              <a:t>안정적으로 학습이 가능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8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032" y="3496876"/>
            <a:ext cx="390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깊은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신경망일수록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같은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값을 갖더라도 가중치가 조금만 달라지면 완전히 다른 값을 얻을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이를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해결하기 위해 각 층의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출력값에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배치 정규화 과정을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추가해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가중치의 차이를 완화하여 보다 안정적인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학습을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8" y="2792614"/>
            <a:ext cx="3697432" cy="3446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54" y="-46266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ko-KR" altLang="en-US" dirty="0" smtClean="0"/>
              <a:t> 자체를 정규화 하여 학습을 안정화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배치 정규화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7560" y="688947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https://gomguard.tistory.com/186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각 </a:t>
            </a:r>
            <a:r>
              <a:rPr lang="ko-KR" altLang="en-US" sz="1600" dirty="0">
                <a:latin typeface="+mj-ea"/>
                <a:ea typeface="+mj-ea"/>
              </a:rPr>
              <a:t>층의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정규화하는</a:t>
            </a:r>
            <a:r>
              <a:rPr lang="ko-KR" altLang="en-US" sz="1600" dirty="0">
                <a:latin typeface="+mj-ea"/>
                <a:ea typeface="+mj-ea"/>
              </a:rPr>
              <a:t>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 smtClean="0">
                <a:latin typeface="+mj-ea"/>
                <a:ea typeface="+mj-ea"/>
              </a:rPr>
              <a:t>배치란</a:t>
            </a:r>
            <a:r>
              <a:rPr lang="ko-KR" altLang="en-US" sz="1600" dirty="0" smtClean="0">
                <a:latin typeface="+mj-ea"/>
                <a:ea typeface="+mj-ea"/>
              </a:rPr>
              <a:t> 전체 </a:t>
            </a:r>
            <a:r>
              <a:rPr lang="ko-KR" altLang="en-US" sz="1600" dirty="0">
                <a:latin typeface="+mj-ea"/>
                <a:ea typeface="+mj-ea"/>
              </a:rPr>
              <a:t>데이터의 일부분을 칭하는 </a:t>
            </a:r>
            <a:r>
              <a:rPr lang="ko-KR" altLang="en-US" sz="1600" dirty="0" smtClean="0">
                <a:latin typeface="+mj-ea"/>
                <a:ea typeface="+mj-ea"/>
              </a:rPr>
              <a:t>단어로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신경망 학습 시 보통 </a:t>
            </a:r>
            <a:r>
              <a:rPr lang="ko-KR" altLang="en-US" sz="1600" dirty="0">
                <a:latin typeface="+mj-ea"/>
                <a:ea typeface="+mj-ea"/>
              </a:rPr>
              <a:t>전체 </a:t>
            </a:r>
            <a:r>
              <a:rPr lang="ko-KR" altLang="en-US" sz="1600" dirty="0" smtClean="0">
                <a:latin typeface="+mj-ea"/>
                <a:ea typeface="+mj-ea"/>
              </a:rPr>
              <a:t>데이터를 단위로 </a:t>
            </a:r>
            <a:r>
              <a:rPr lang="ko-KR" altLang="en-US" sz="1600" dirty="0">
                <a:latin typeface="+mj-ea"/>
                <a:ea typeface="+mj-ea"/>
              </a:rPr>
              <a:t>분할해서 학습을 시키는데 </a:t>
            </a:r>
            <a:r>
              <a:rPr lang="ko-KR" altLang="en-US" sz="1600" dirty="0" smtClean="0">
                <a:latin typeface="+mj-ea"/>
                <a:ea typeface="+mj-ea"/>
              </a:rPr>
              <a:t>이때의 단위이다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</a:t>
            </a:r>
            <a:r>
              <a:rPr lang="ko-KR" altLang="en-US" sz="1600" dirty="0" err="1">
                <a:latin typeface="+mj-ea"/>
                <a:ea typeface="+mj-ea"/>
              </a:rPr>
              <a:t>배치별로</a:t>
            </a:r>
            <a:r>
              <a:rPr lang="ko-KR" altLang="en-US" sz="1600" dirty="0">
                <a:latin typeface="+mj-ea"/>
                <a:ea typeface="+mj-ea"/>
              </a:rPr>
              <a:t> 구분하고 각각의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정규화한다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+mj-ea"/>
                <a:ea typeface="+mj-ea"/>
              </a:rPr>
              <a:t>근본적으로 </a:t>
            </a:r>
            <a:r>
              <a:rPr lang="ko-KR" altLang="en-US" sz="1600" dirty="0">
                <a:latin typeface="+mj-ea"/>
                <a:ea typeface="+mj-ea"/>
              </a:rPr>
              <a:t>학습과정을 안정화할 수 있고 빠르게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8904" y="7009100"/>
            <a:ext cx="36616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출력값을</a:t>
            </a:r>
            <a:r>
              <a:rPr lang="ko-KR" altLang="en-US" sz="1200" dirty="0"/>
              <a:t> 정규화 할 때의 평균과 표준편차</a:t>
            </a:r>
            <a:r>
              <a:rPr lang="en-US" altLang="ko-KR" sz="1200" dirty="0"/>
              <a:t>, </a:t>
            </a:r>
            <a:r>
              <a:rPr lang="ko-KR" altLang="en-US" sz="1200" dirty="0"/>
              <a:t>얼마나 이동시킬지 등의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 또한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역전파를</a:t>
            </a:r>
            <a:r>
              <a:rPr lang="ko-KR" altLang="en-US" sz="1200" dirty="0"/>
              <a:t> 통해 학습이 가능하다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배치 정규화를 사용할 때 주의할 점은 </a:t>
            </a:r>
            <a:r>
              <a:rPr lang="en-US" altLang="ko-KR" sz="1200" dirty="0"/>
              <a:t>train</a:t>
            </a:r>
            <a:r>
              <a:rPr lang="ko-KR" altLang="en-US" sz="1200" dirty="0"/>
              <a:t>시의 배치 정규화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들을 저장해 놓고 </a:t>
            </a:r>
            <a:r>
              <a:rPr lang="en-US" altLang="ko-KR" sz="1200" dirty="0"/>
              <a:t>test</a:t>
            </a:r>
            <a:r>
              <a:rPr lang="ko-KR" altLang="en-US" sz="1200" dirty="0"/>
              <a:t>할 때 저장해 놓은 값들을 사용해야 한다는 것이다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28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Dropout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각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은닉층의</a:t>
            </a:r>
            <a:r>
              <a:rPr lang="ko-KR" altLang="en-US" sz="1600" dirty="0" smtClean="0">
                <a:latin typeface="+mj-ea"/>
                <a:ea typeface="+mj-ea"/>
              </a:rPr>
              <a:t> 뉴런을 </a:t>
            </a:r>
            <a:r>
              <a:rPr lang="ko-KR" altLang="en-US" sz="1600" dirty="0" err="1" smtClean="0">
                <a:latin typeface="+mj-ea"/>
                <a:ea typeface="+mj-ea"/>
              </a:rPr>
              <a:t>랜덤하게</a:t>
            </a:r>
            <a:r>
              <a:rPr lang="ko-KR" altLang="en-US" sz="1600" dirty="0" smtClean="0">
                <a:latin typeface="+mj-ea"/>
                <a:ea typeface="+mj-ea"/>
              </a:rPr>
              <a:t> 선택해서 해당 </a:t>
            </a:r>
            <a:r>
              <a:rPr lang="ko-KR" altLang="en-US" sz="1600" dirty="0" err="1" smtClean="0">
                <a:latin typeface="+mj-ea"/>
                <a:ea typeface="+mj-ea"/>
              </a:rPr>
              <a:t>뉴런만을</a:t>
            </a:r>
            <a:r>
              <a:rPr lang="ko-KR" altLang="en-US" sz="1600" dirty="0" smtClean="0">
                <a:latin typeface="+mj-ea"/>
                <a:ea typeface="+mj-ea"/>
              </a:rPr>
              <a:t> 학습시키는 방법론이다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이를 반복적으로 추정하고 최종 테스트 데이터를 이용할 때는 모든 뉴런을 이용하면서 학습 능력과 정확도를 높이는 방식이다</a:t>
            </a:r>
            <a:r>
              <a:rPr lang="en-US" altLang="ko-KR" sz="1600" dirty="0" smtClean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</a:rPr>
              <a:t>이는 </a:t>
            </a:r>
            <a:r>
              <a:rPr lang="en-US" altLang="ko-KR" sz="1600" dirty="0">
                <a:latin typeface="+mj-ea"/>
              </a:rPr>
              <a:t>overfitting</a:t>
            </a:r>
            <a:r>
              <a:rPr lang="ko-KR" altLang="en-US" sz="1600" dirty="0">
                <a:latin typeface="+mj-ea"/>
              </a:rPr>
              <a:t>을 줄일 수 </a:t>
            </a:r>
            <a:r>
              <a:rPr lang="ko-KR" altLang="en-US" sz="1600" dirty="0" smtClean="0">
                <a:latin typeface="+mj-ea"/>
              </a:rPr>
              <a:t>있는 방법으로 많이 사용된다</a:t>
            </a:r>
            <a:r>
              <a:rPr lang="en-US" altLang="ko-KR" sz="1600" dirty="0" smtClean="0">
                <a:latin typeface="+mj-ea"/>
              </a:rPr>
              <a:t>.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78" y="2281493"/>
            <a:ext cx="5359242" cy="3307747"/>
          </a:xfrm>
          <a:prstGeom prst="rect">
            <a:avLst/>
          </a:prstGeom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5471232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536" y="6968875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Dropout : 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신경망에 적용되고 있는 정규화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하나로 학습 도중 은닉계층들의 몇몇 유닛들이 임의로 생략된다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학습 데이터에서 발생할 수 있는  </a:t>
            </a:r>
            <a:r>
              <a:rPr lang="en-US" altLang="ko-KR" dirty="0" smtClean="0">
                <a:sym typeface="Wingdings" panose="05000000000000000000" pitchFamily="2" charset="2"/>
              </a:rPr>
              <a:t>rare dependency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해결하는데 도움을 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7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09" y="1663030"/>
            <a:ext cx="7914409" cy="4286250"/>
          </a:xfrm>
          <a:prstGeom prst="rect">
            <a:avLst/>
          </a:prstGeom>
        </p:spPr>
      </p:pic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딥러닝에서의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Optimization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학습속도를</a:t>
            </a:r>
            <a:r>
              <a:rPr lang="ko-KR" altLang="en-US" sz="1600" dirty="0" smtClean="0">
                <a:latin typeface="+mj-ea"/>
                <a:ea typeface="+mj-ea"/>
              </a:rPr>
              <a:t> 빠르고 안정적이게 하는 것이다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Optimizer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12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Permutation Importance</a:t>
            </a:r>
            <a:r>
              <a:rPr lang="ko-KR" altLang="en-US" sz="1600" dirty="0" smtClean="0">
                <a:latin typeface="+mj-ea"/>
                <a:ea typeface="+mj-ea"/>
              </a:rPr>
              <a:t>를 사용하여 변수의 중요도를 계산 할 수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Feature Importance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429" y="6858000"/>
            <a:ext cx="4974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https://www.kaggle.com/ourique/permutation-importance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59" y="2083296"/>
            <a:ext cx="6905625" cy="2209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945" y="4850576"/>
            <a:ext cx="8928992" cy="1020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임의의 열을 선택한 후 해당 열의 데이터를 임의로 </a:t>
            </a:r>
            <a:r>
              <a:rPr lang="ko-KR" altLang="en-US" dirty="0" err="1" smtClean="0"/>
              <a:t>셔플링</a:t>
            </a:r>
            <a:r>
              <a:rPr lang="ko-KR" altLang="en-US" dirty="0" smtClean="0"/>
              <a:t> 하면 데이터는 의미를 잃게 되고 모델의 정확도는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그에 따라 바뀌게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중요한 변수일 경우 정확도는 더 떨어지게 된다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각 컬럼의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셔플링을</a:t>
            </a:r>
            <a:r>
              <a:rPr lang="ko-KR" altLang="en-US" dirty="0" smtClean="0">
                <a:sym typeface="Wingdings" panose="05000000000000000000" pitchFamily="2" charset="2"/>
              </a:rPr>
              <a:t> 통해 정확도 </a:t>
            </a:r>
            <a:r>
              <a:rPr lang="ko-KR" altLang="en-US" dirty="0" err="1" smtClean="0">
                <a:sym typeface="Wingdings" panose="05000000000000000000" pitchFamily="2" charset="2"/>
              </a:rPr>
              <a:t>변화량을</a:t>
            </a:r>
            <a:r>
              <a:rPr lang="ko-KR" altLang="en-US" dirty="0" smtClean="0">
                <a:sym typeface="Wingdings" panose="05000000000000000000" pitchFamily="2" charset="2"/>
              </a:rPr>
              <a:t> 측정한다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2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모델의 검증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K-fold Cross Validation :  </a:t>
            </a:r>
            <a:r>
              <a:rPr lang="ko-KR" altLang="en-US" dirty="0" smtClean="0"/>
              <a:t>모델을 평가하는 한 가지 방법으로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전체 데이터의 일부를 </a:t>
            </a:r>
            <a:r>
              <a:rPr lang="en-US" altLang="ko-KR" dirty="0" smtClean="0"/>
              <a:t>validation set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 모델 성능을 평가하는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크기가 작은 경우 </a:t>
            </a:r>
            <a:r>
              <a:rPr lang="ko-KR" altLang="en-US" dirty="0" err="1" smtClean="0"/>
              <a:t>테스트셋에</a:t>
            </a:r>
            <a:r>
              <a:rPr lang="ko-KR" altLang="en-US" dirty="0" smtClean="0"/>
              <a:t> 대한 성능 평가의 신뢰성이 떨어지게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이를 해결하기 위해 </a:t>
            </a:r>
            <a:r>
              <a:rPr lang="en-US" altLang="ko-KR" dirty="0" smtClean="0"/>
              <a:t>K-fold Cross Validation</a:t>
            </a:r>
            <a:r>
              <a:rPr lang="ko-KR" altLang="en-US" dirty="0" smtClean="0"/>
              <a:t>은 모든 데이터가 최소 한 번은 테스트셋으로 쓰이도록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https://3months.tistory.com/321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08" y="3124016"/>
            <a:ext cx="4675909" cy="35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5" y="2027316"/>
            <a:ext cx="6912770" cy="372877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생물학적 뉴런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97" y="694026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https://brunch.co.kr/@gdhan/6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신경세포는 시냅스를 거쳐서 수상돌기</a:t>
            </a:r>
            <a:r>
              <a:rPr lang="en-US" altLang="ko-KR" sz="1600" dirty="0">
                <a:latin typeface="+mj-ea"/>
                <a:ea typeface="+mj-ea"/>
              </a:rPr>
              <a:t>(dendrite)</a:t>
            </a:r>
            <a:r>
              <a:rPr lang="ko-KR" altLang="en-US" sz="1600" dirty="0">
                <a:latin typeface="+mj-ea"/>
                <a:ea typeface="+mj-ea"/>
              </a:rPr>
              <a:t>로 받아들인 외부의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세포체에</a:t>
            </a:r>
            <a:r>
              <a:rPr lang="ko-KR" altLang="en-US" sz="1600" dirty="0">
                <a:latin typeface="+mj-ea"/>
                <a:ea typeface="+mj-ea"/>
              </a:rPr>
              <a:t> 저장하다가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자신의 용량을 넘어서면 축색돌기</a:t>
            </a:r>
            <a:r>
              <a:rPr lang="en-US" altLang="ko-KR" sz="1600" dirty="0">
                <a:latin typeface="+mj-ea"/>
                <a:ea typeface="+mj-ea"/>
              </a:rPr>
              <a:t>(axon)</a:t>
            </a:r>
            <a:r>
              <a:rPr lang="ko-KR" altLang="en-US" sz="1600" dirty="0">
                <a:latin typeface="+mj-ea"/>
                <a:ea typeface="+mj-ea"/>
              </a:rPr>
              <a:t>를 통해 외부로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1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Neuron Model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인공신경망은 이런 생물학적 뉴런을 수학적으로 모델링한 </a:t>
            </a:r>
            <a:r>
              <a:rPr lang="ko-KR" altLang="en-US" sz="1600" dirty="0" smtClean="0">
                <a:latin typeface="+mj-ea"/>
                <a:ea typeface="+mj-ea"/>
              </a:rPr>
              <a:t>것으로 여러 </a:t>
            </a:r>
            <a:r>
              <a:rPr lang="ko-KR" altLang="en-US" sz="1600" dirty="0" err="1">
                <a:latin typeface="+mj-ea"/>
                <a:ea typeface="+mj-ea"/>
              </a:rPr>
              <a:t>입력값을</a:t>
            </a:r>
            <a:r>
              <a:rPr lang="ko-KR" altLang="en-US" sz="1600" dirty="0">
                <a:latin typeface="+mj-ea"/>
                <a:ea typeface="+mj-ea"/>
              </a:rPr>
              <a:t> 받아서 일정 수준이 넘어서면 활성화되어 </a:t>
            </a:r>
            <a:r>
              <a:rPr lang="ko-KR" altLang="en-US" sz="1600" dirty="0" err="1">
                <a:latin typeface="+mj-ea"/>
                <a:ea typeface="+mj-ea"/>
              </a:rPr>
              <a:t>출력값을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Picture 2" descr="neuron mode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65" y="2386655"/>
            <a:ext cx="5706341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543944" y="1124744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</a:rPr>
              <a:t>DNN</a:t>
            </a:r>
            <a:r>
              <a:rPr lang="ko-KR" altLang="en-US" dirty="0">
                <a:latin typeface="+mj-ea"/>
              </a:rPr>
              <a:t>은 여러 개의 층으로 이루어져 있고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한 층은 여러 개의 노드로 이루어져 있다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endParaRPr lang="en-US" altLang="ko-KR" dirty="0" smtClean="0">
              <a:latin typeface="+mj-ea"/>
            </a:endParaRPr>
          </a:p>
          <a:p>
            <a:r>
              <a:rPr lang="ko-KR" altLang="en-US" dirty="0">
                <a:latin typeface="+mj-ea"/>
              </a:rPr>
              <a:t>노드는 일정 크지 이상의 자극을 받으면 반응을 하는데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그 반응의 크기는 </a:t>
            </a:r>
            <a:r>
              <a:rPr lang="ko-KR" altLang="en-US" dirty="0" err="1">
                <a:latin typeface="+mj-ea"/>
              </a:rPr>
              <a:t>입력값과</a:t>
            </a:r>
            <a:r>
              <a:rPr lang="ko-KR" altLang="en-US" dirty="0">
                <a:latin typeface="+mj-ea"/>
              </a:rPr>
              <a:t> 노드의 계수를 곱한 값과 비례한다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노드는 여러 개의 입력을 받으며 입력의 개수 만큼 계수를 가지고 있는데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계수를 조절함으로써 여러 입력에 다른 가중치를 부여할 수 있다</a:t>
            </a:r>
            <a:r>
              <a:rPr lang="en-US" altLang="ko-KR" dirty="0">
                <a:latin typeface="+mj-ea"/>
              </a:rPr>
              <a:t>. 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최종적으로 곱한 값들은 전부 더해지고 그 합은 활성 함수의 입력으로 들어가게 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활성 함수의 결과가 노드의 출력에 해당하며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</a:t>
            </a:r>
            <a:r>
              <a:rPr lang="ko-KR" altLang="en-US" dirty="0" err="1">
                <a:latin typeface="+mj-ea"/>
              </a:rPr>
              <a:t>출력값이</a:t>
            </a:r>
            <a:r>
              <a:rPr lang="ko-KR" altLang="en-US" dirty="0">
                <a:latin typeface="+mj-ea"/>
              </a:rPr>
              <a:t> 궁극적으로 분류나 회귀 분석에 쓰이게 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>
                <a:latin typeface="+mj-ea"/>
                <a:ea typeface="+mj-ea"/>
              </a:rPr>
              <a:pPr algn="r"/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Deep Neural Network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DNN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입력층과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출력층</a:t>
            </a:r>
            <a:r>
              <a:rPr lang="ko-KR" altLang="en-US" sz="1600" dirty="0" smtClean="0">
                <a:latin typeface="+mj-ea"/>
                <a:ea typeface="+mj-ea"/>
              </a:rPr>
              <a:t> 사이에 다중의 </a:t>
            </a:r>
            <a:r>
              <a:rPr lang="ko-KR" altLang="en-US" sz="1600" dirty="0" err="1" smtClean="0">
                <a:latin typeface="+mj-ea"/>
                <a:ea typeface="+mj-ea"/>
              </a:rPr>
              <a:t>은닉층을</a:t>
            </a:r>
            <a:r>
              <a:rPr lang="ko-KR" altLang="en-US" sz="1600" dirty="0" smtClean="0">
                <a:latin typeface="+mj-ea"/>
                <a:ea typeface="+mj-ea"/>
              </a:rPr>
              <a:t> 포함하는 인공신경망이다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이는 일반적으로 복잡한 비선형 관계들을 모델링할 수 있다</a:t>
            </a:r>
            <a:r>
              <a:rPr lang="en-US" altLang="ko-KR" sz="1600" dirty="0" smtClean="0">
                <a:latin typeface="+mj-ea"/>
                <a:ea typeface="+mj-ea"/>
              </a:rPr>
              <a:t>.  </a:t>
            </a:r>
            <a:endParaRPr lang="ko-KR" altLang="en-US" sz="1600" dirty="0" err="1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64152"/>
            <a:ext cx="387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>
                <a:latin typeface="+mj-ea"/>
                <a:ea typeface="+mj-ea"/>
                <a:hlinkClick r:id="rId2"/>
              </a:rPr>
              <a:t>https://nittaku.tistory.com/478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 descr="dn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636912"/>
            <a:ext cx="62960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7018040"/>
            <a:ext cx="4124201" cy="3384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200" b="0" dirty="0" smtClean="0">
                <a:latin typeface="+mj-ea"/>
                <a:ea typeface="+mj-ea"/>
              </a:rPr>
              <a:t>DNN</a:t>
            </a:r>
            <a:r>
              <a:rPr lang="ko-KR" altLang="en-US" sz="1200" b="0" dirty="0" smtClean="0">
                <a:latin typeface="+mj-ea"/>
                <a:ea typeface="+mj-ea"/>
              </a:rPr>
              <a:t>은 여러 개의 층으로 이루어져 있고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한 층은 여러 개의 노드로 이루어져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노드에서는 연산이 일어나는데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연산 과정은 인간의 신경망을 구성하는 뉴런에서 일어나는 과정을 묘사하도록 설계되어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endParaRPr lang="en-US" altLang="ko-KR" sz="1200" b="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노드는 </a:t>
            </a:r>
            <a:r>
              <a:rPr lang="ko-KR" altLang="en-US" sz="1200" b="0" dirty="0" smtClean="0">
                <a:latin typeface="+mj-ea"/>
                <a:ea typeface="+mj-ea"/>
              </a:rPr>
              <a:t>일정 크지 이상의 자극을 받으면 반응을 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그 반응의 크기는 </a:t>
            </a:r>
            <a:r>
              <a:rPr lang="ko-KR" altLang="en-US" sz="1200" b="0" dirty="0" err="1" smtClean="0">
                <a:latin typeface="+mj-ea"/>
                <a:ea typeface="+mj-ea"/>
              </a:rPr>
              <a:t>입력값과</a:t>
            </a:r>
            <a:r>
              <a:rPr lang="ko-KR" altLang="en-US" sz="1200" b="0" dirty="0" smtClean="0">
                <a:latin typeface="+mj-ea"/>
                <a:ea typeface="+mj-ea"/>
              </a:rPr>
              <a:t> 노드의 계수를 곱한 값과 비례한다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노드는 여러 개의 입력을 받으며 입력의 개수 만큼 계수를 가지고 있는데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계수를 조절함으로써 여러 입력에 다른 가중치를 부여할 수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endParaRPr lang="en-US" altLang="ko-KR" sz="1200" b="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최종적으로 </a:t>
            </a:r>
            <a:r>
              <a:rPr lang="ko-KR" altLang="en-US" sz="1200" b="0" dirty="0" smtClean="0">
                <a:latin typeface="+mj-ea"/>
                <a:ea typeface="+mj-ea"/>
              </a:rPr>
              <a:t>곱한 값들은 전부 더해지고 그 합은 활성 함수의 입력으로 들어가게 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활성 함수의 결과가 노드의 출력에 해당하며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</a:t>
            </a:r>
            <a:r>
              <a:rPr lang="ko-KR" altLang="en-US" sz="1200" b="0" dirty="0" err="1" smtClean="0">
                <a:latin typeface="+mj-ea"/>
                <a:ea typeface="+mj-ea"/>
              </a:rPr>
              <a:t>출력값이</a:t>
            </a:r>
            <a:r>
              <a:rPr lang="ko-KR" altLang="en-US" sz="1200" b="0" dirty="0" smtClean="0">
                <a:latin typeface="+mj-ea"/>
                <a:ea typeface="+mj-ea"/>
              </a:rPr>
              <a:t> 궁극적으로 분류나 회귀 분석에 쓰이게 된다</a:t>
            </a:r>
            <a:r>
              <a:rPr lang="en-US" altLang="ko-KR" sz="1200" b="0" dirty="0" smtClean="0">
                <a:latin typeface="+mj-ea"/>
                <a:ea typeface="+mj-ea"/>
              </a:rPr>
              <a:t>.</a:t>
            </a:r>
            <a:endParaRPr lang="ko-KR" altLang="en-US" sz="1200" b="0" dirty="0" err="1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82625" y="1340768"/>
            <a:ext cx="4191000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82625" y="2164680"/>
            <a:ext cx="4191000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 smtClean="0"/>
              <a:t>연속형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범주형 변수에 상관없이 모두 분석 가능하다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입력 변수들 간의 비선형 조합이 가능하다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예측력이 우수하다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Feature </a:t>
            </a:r>
            <a:r>
              <a:rPr lang="en-US" altLang="ko-KR" sz="1800" dirty="0" err="1" smtClean="0"/>
              <a:t>Extration</a:t>
            </a:r>
            <a:r>
              <a:rPr lang="ko-KR" altLang="en-US" sz="1800" dirty="0" smtClean="0"/>
              <a:t>이 자동으로 수행된다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5014913" y="1340768"/>
            <a:ext cx="4211637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5014913" y="2164680"/>
            <a:ext cx="4211637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신경망이 복잡할 경우 작동하는데 시간이 오래 걸린다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분석 시 변수들을 일정한 순서나 방식으로 넣는 것이 아니기 때문에 결과가 일정하지 않다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결과에 대한 해석이 어렵다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DNN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의 장단점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31521"/>
            <a:ext cx="2228850" cy="365125"/>
          </a:xfr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39" y="1716741"/>
            <a:ext cx="5606489" cy="2833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1903" y="697339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의 초기값이 </a:t>
            </a:r>
            <a:r>
              <a:rPr lang="ko-KR" altLang="en-US" dirty="0" smtClean="0"/>
              <a:t>중요하다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22085" y="68656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gomguard.tistory.com/182</a:t>
            </a:r>
            <a:endParaRPr lang="en-US" altLang="ko-KR" dirty="0" smtClean="0"/>
          </a:p>
          <a:p>
            <a:r>
              <a:rPr lang="en-US" altLang="ko-KR" dirty="0" smtClean="0"/>
              <a:t>Backpropagation </a:t>
            </a:r>
            <a:r>
              <a:rPr lang="ko-KR" altLang="en-US" dirty="0" smtClean="0"/>
              <a:t>계산 예제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학습방법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계층 </a:t>
            </a:r>
            <a:r>
              <a:rPr lang="ko-KR" altLang="en-US" sz="1600" dirty="0" err="1" smtClean="0">
                <a:latin typeface="+mj-ea"/>
                <a:ea typeface="+mj-ea"/>
              </a:rPr>
              <a:t>구성후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역전파</a:t>
            </a:r>
            <a:r>
              <a:rPr lang="ko-KR" altLang="en-US" sz="1600" dirty="0" smtClean="0">
                <a:latin typeface="+mj-ea"/>
                <a:ea typeface="+mj-ea"/>
              </a:rPr>
              <a:t> 알고리즘을 통해 학습을 진행해 나간다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536" y="5031467"/>
            <a:ext cx="8352928" cy="69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역전파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알고리즘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(Backpropagation Algorithm)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은 순방향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(feed forward)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연산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예측값과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정답 사이의 오차를 후방으로 다시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보내주면서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오차값을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최소화 할 수 있도록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학습시키는 방법이다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7" y="2172075"/>
            <a:ext cx="3444633" cy="1663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3120" y="3099222"/>
            <a:ext cx="32638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activation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를 사용했기 </a:t>
            </a:r>
            <a:r>
              <a:rPr lang="ko-KR" altLang="en-US" dirty="0" smtClean="0"/>
              <a:t>때문에 위와 같은 현상이 발생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Sigmoid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도함수</a:t>
            </a:r>
            <a:r>
              <a:rPr lang="ko-KR" altLang="en-US" dirty="0" smtClean="0">
                <a:sym typeface="Wingdings" panose="05000000000000000000" pitchFamily="2" charset="2"/>
              </a:rPr>
              <a:t> 최대값은 </a:t>
            </a:r>
            <a:r>
              <a:rPr lang="en-US" altLang="ko-KR" dirty="0" smtClean="0">
                <a:sym typeface="Wingdings" panose="05000000000000000000" pitchFamily="2" charset="2"/>
              </a:rPr>
              <a:t>0.25</a:t>
            </a:r>
            <a:r>
              <a:rPr lang="ko-KR" altLang="en-US" dirty="0" smtClean="0">
                <a:sym typeface="Wingdings" panose="05000000000000000000" pitchFamily="2" charset="2"/>
              </a:rPr>
              <a:t>인데 이는 망이 깊어 질수록 </a:t>
            </a:r>
            <a:r>
              <a:rPr lang="en-US" altLang="ko-KR" dirty="0" smtClean="0">
                <a:sym typeface="Wingdings" panose="05000000000000000000" pitchFamily="2" charset="2"/>
              </a:rPr>
              <a:t>Gradient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¼</a:t>
            </a:r>
            <a:r>
              <a:rPr lang="ko-KR" altLang="en-US" dirty="0" smtClean="0">
                <a:sym typeface="Wingdings" panose="05000000000000000000" pitchFamily="2" charset="2"/>
              </a:rPr>
              <a:t>씩 줄어든다는 것을 의미한다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3953302"/>
            <a:ext cx="4766078" cy="2168351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9266" y="687521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https://gomguard.tistory.com/183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Vanishing Gradient</a:t>
            </a:r>
            <a:r>
              <a:rPr lang="ko-KR" altLang="en-US" sz="1600" dirty="0" smtClean="0">
                <a:latin typeface="+mj-ea"/>
                <a:ea typeface="+mj-ea"/>
              </a:rPr>
              <a:t>는 </a:t>
            </a:r>
            <a:r>
              <a:rPr lang="en-US" altLang="ko-KR" sz="1600" dirty="0" smtClean="0">
                <a:latin typeface="+mj-ea"/>
                <a:ea typeface="+mj-ea"/>
              </a:rPr>
              <a:t>Backpropagation </a:t>
            </a:r>
            <a:r>
              <a:rPr lang="ko-KR" altLang="en-US" sz="1600" dirty="0" smtClean="0">
                <a:latin typeface="+mj-ea"/>
                <a:ea typeface="+mj-ea"/>
              </a:rPr>
              <a:t>중</a:t>
            </a:r>
            <a:r>
              <a:rPr lang="en-US" altLang="ko-KR" sz="1600" dirty="0" smtClean="0">
                <a:latin typeface="+mj-ea"/>
                <a:ea typeface="+mj-ea"/>
              </a:rPr>
              <a:t> Gradient </a:t>
            </a:r>
            <a:r>
              <a:rPr lang="ko-KR" altLang="en-US" sz="1600" dirty="0" smtClean="0">
                <a:latin typeface="+mj-ea"/>
                <a:ea typeface="+mj-ea"/>
              </a:rPr>
              <a:t>항이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사라지는 문제를 나타내는데</a:t>
            </a:r>
            <a:r>
              <a:rPr lang="en-US" altLang="ko-KR" sz="1600" dirty="0" smtClean="0">
                <a:latin typeface="+mj-ea"/>
                <a:ea typeface="+mj-ea"/>
              </a:rPr>
              <a:t>, DNN</a:t>
            </a:r>
            <a:r>
              <a:rPr lang="ko-KR" altLang="en-US" sz="1600" dirty="0" smtClean="0">
                <a:latin typeface="+mj-ea"/>
                <a:ea typeface="+mj-ea"/>
              </a:rPr>
              <a:t>의 </a:t>
            </a:r>
            <a:r>
              <a:rPr lang="ko-KR" altLang="en-US" sz="1600" dirty="0" err="1" smtClean="0">
                <a:latin typeface="+mj-ea"/>
                <a:ea typeface="+mj-ea"/>
              </a:rPr>
              <a:t>히든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레이어가 많을 수록 </a:t>
            </a:r>
            <a:r>
              <a:rPr lang="en-US" altLang="ko-KR" sz="1600" dirty="0">
                <a:latin typeface="+mj-ea"/>
                <a:ea typeface="+mj-ea"/>
              </a:rPr>
              <a:t>vanishing gradient  </a:t>
            </a:r>
            <a:r>
              <a:rPr lang="ko-KR" altLang="en-US" sz="1600" dirty="0">
                <a:latin typeface="+mj-ea"/>
                <a:ea typeface="+mj-ea"/>
              </a:rPr>
              <a:t>현상이 </a:t>
            </a:r>
            <a:r>
              <a:rPr lang="ko-KR" altLang="en-US" sz="1600" dirty="0" smtClean="0">
                <a:latin typeface="+mj-ea"/>
                <a:ea typeface="+mj-ea"/>
              </a:rPr>
              <a:t>발생한다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5025008" y="2348880"/>
            <a:ext cx="792088" cy="3600400"/>
          </a:xfrm>
          <a:prstGeom prst="rightBrace">
            <a:avLst>
              <a:gd name="adj1" fmla="val 81243"/>
              <a:gd name="adj2" fmla="val 44921"/>
            </a:avLst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221281"/>
            <a:ext cx="5463886" cy="24591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4" y="3567112"/>
            <a:ext cx="5489864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7136" y="1435209"/>
            <a:ext cx="2860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Sigmoid</a:t>
            </a:r>
            <a:r>
              <a:rPr lang="ko-KR" altLang="en-US" dirty="0" smtClean="0"/>
              <a:t>와 동일한 형태를 가지고 있지만 </a:t>
            </a:r>
            <a:r>
              <a:rPr lang="en-US" altLang="ko-KR" dirty="0" smtClean="0"/>
              <a:t>-1~1 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갖고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도함수의</a:t>
            </a:r>
            <a:r>
              <a:rPr lang="ko-KR" altLang="en-US" dirty="0" smtClean="0"/>
              <a:t> 최대값이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의 문제를 완화했지만 </a:t>
            </a:r>
            <a:r>
              <a:rPr lang="en-US" altLang="ko-KR" dirty="0" smtClean="0"/>
              <a:t>vanishing </a:t>
            </a:r>
            <a:r>
              <a:rPr lang="ko-KR" altLang="en-US" dirty="0" smtClean="0"/>
              <a:t>문제 존재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7136" y="3789040"/>
            <a:ext cx="2860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도함수가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계단형이기</a:t>
            </a:r>
            <a:r>
              <a:rPr lang="ko-KR" altLang="en-US" dirty="0" smtClean="0"/>
              <a:t> 때문에 </a:t>
            </a:r>
            <a:r>
              <a:rPr lang="ko-KR" altLang="en-US" dirty="0" smtClean="0"/>
              <a:t>컴퓨터 자원측면에서 </a:t>
            </a:r>
            <a:r>
              <a:rPr lang="ko-KR" altLang="en-US" dirty="0" smtClean="0"/>
              <a:t>경제적이지만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을 반환한 노드는 신경이 죽어버리는 현상이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PReLU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,  Leaky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</a:t>
            </a:r>
            <a:r>
              <a:rPr lang="ko-KR" altLang="en-US" dirty="0" smtClean="0">
                <a:sym typeface="Wingdings" panose="05000000000000000000" pitchFamily="2" charset="2"/>
              </a:rPr>
              <a:t>보완</a:t>
            </a:r>
            <a:endParaRPr lang="ko-KR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9289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Gradient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다른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Activation Function</a:t>
            </a:r>
          </a:p>
          <a:p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106739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Tan</a:t>
            </a:r>
            <a:r>
              <a:rPr lang="en-US" altLang="ko-KR" dirty="0" err="1" smtClean="0"/>
              <a:t>h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8504" y="353484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(</a:t>
            </a:r>
            <a:r>
              <a:rPr lang="en-US" altLang="ko-KR" dirty="0" smtClean="0"/>
              <a:t>Rectified Linear Unit</a:t>
            </a:r>
            <a:r>
              <a:rPr lang="en-US" altLang="ko-KR" dirty="0" smtClean="0"/>
              <a:t>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5264" y="3501008"/>
            <a:ext cx="829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634047"/>
            <a:ext cx="3005527" cy="361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056" y="293011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표준편차가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0.01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같이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작은 정규분포 형태로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weight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들을 초기화한다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값들이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0.5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중심으로 모이기 때문에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Vanishing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현상을 완화 할 수 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38" y="3726110"/>
            <a:ext cx="3382965" cy="251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24" y="703330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값이 잘 설정되어 있다면 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작아지더라도 좋은 모델을 생성해 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8352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가중치 초기화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965" y="693422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Weight </a:t>
            </a:r>
            <a:r>
              <a:rPr lang="ko-KR" altLang="en-US" sz="1600" dirty="0">
                <a:latin typeface="+mj-ea"/>
                <a:ea typeface="+mj-ea"/>
              </a:rPr>
              <a:t>값들을 평균이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이고 표준편차가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인 정규분포로 </a:t>
            </a:r>
            <a:r>
              <a:rPr lang="ko-KR" altLang="en-US" sz="1600" dirty="0" smtClean="0">
                <a:latin typeface="+mj-ea"/>
                <a:ea typeface="+mj-ea"/>
              </a:rPr>
              <a:t>초기화 </a:t>
            </a:r>
            <a:r>
              <a:rPr lang="ko-KR" altLang="en-US" sz="1600" dirty="0" err="1" smtClean="0">
                <a:latin typeface="+mj-ea"/>
                <a:ea typeface="+mj-ea"/>
              </a:rPr>
              <a:t>했을때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 err="1">
                <a:latin typeface="+mj-ea"/>
                <a:ea typeface="+mj-ea"/>
              </a:rPr>
              <a:t>출력값이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에 치우치는 현상이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(gradient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현상의 원인이 </a:t>
            </a:r>
            <a:r>
              <a:rPr lang="ko-KR" altLang="en-US" sz="1600" dirty="0" smtClean="0">
                <a:latin typeface="+mj-ea"/>
                <a:ea typeface="+mj-ea"/>
              </a:rPr>
              <a:t>된다</a:t>
            </a:r>
            <a:r>
              <a:rPr lang="en-US" altLang="ko-KR" sz="1600" dirty="0" smtClean="0">
                <a:latin typeface="+mj-ea"/>
                <a:ea typeface="+mj-ea"/>
              </a:rPr>
              <a:t>.)</a:t>
            </a:r>
            <a:endParaRPr lang="ko-KR" altLang="en-US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atin typeface="+mj-ea"/>
                <a:ea typeface="+mj-ea"/>
              </a:rPr>
              <a:t>Activation </a:t>
            </a:r>
            <a:r>
              <a:rPr lang="en-US" altLang="ko-KR" sz="1600" dirty="0">
                <a:latin typeface="+mj-ea"/>
                <a:ea typeface="+mj-ea"/>
              </a:rPr>
              <a:t>Function</a:t>
            </a:r>
            <a:r>
              <a:rPr lang="ko-KR" altLang="en-US" sz="1600" dirty="0">
                <a:latin typeface="+mj-ea"/>
                <a:ea typeface="+mj-ea"/>
              </a:rPr>
              <a:t>을 변경시키는 것 뿐 아니라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가중치를 적절하게 초기화 하는 것도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어느정도 해소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999498" y="3618049"/>
            <a:ext cx="1098929" cy="122413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180242</TotalTime>
  <Words>1029</Words>
  <Application>Microsoft Office PowerPoint</Application>
  <PresentationFormat>A4 용지(210x297mm)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6428</cp:revision>
  <cp:lastPrinted>2018-09-17T06:04:01Z</cp:lastPrinted>
  <dcterms:created xsi:type="dcterms:W3CDTF">2008-03-25T01:14:47Z</dcterms:created>
  <dcterms:modified xsi:type="dcterms:W3CDTF">2020-01-13T08:38:39Z</dcterms:modified>
</cp:coreProperties>
</file>