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5"/>
  </p:notesMasterIdLst>
  <p:handoutMasterIdLst>
    <p:handoutMasterId r:id="rId26"/>
  </p:handoutMasterIdLst>
  <p:sldIdLst>
    <p:sldId id="1214" r:id="rId6"/>
    <p:sldId id="1289" r:id="rId7"/>
    <p:sldId id="1300" r:id="rId8"/>
    <p:sldId id="1287" r:id="rId9"/>
    <p:sldId id="1301" r:id="rId10"/>
    <p:sldId id="1291" r:id="rId11"/>
    <p:sldId id="1292" r:id="rId12"/>
    <p:sldId id="1293" r:id="rId13"/>
    <p:sldId id="1294" r:id="rId14"/>
    <p:sldId id="1295" r:id="rId15"/>
    <p:sldId id="1296" r:id="rId16"/>
    <p:sldId id="1302" r:id="rId17"/>
    <p:sldId id="1304" r:id="rId18"/>
    <p:sldId id="1297" r:id="rId19"/>
    <p:sldId id="1305" r:id="rId20"/>
    <p:sldId id="1307" r:id="rId21"/>
    <p:sldId id="1306" r:id="rId22"/>
    <p:sldId id="1303" r:id="rId23"/>
    <p:sldId id="1298" r:id="rId24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>
        <p:scale>
          <a:sx n="66" d="100"/>
          <a:sy n="66" d="100"/>
        </p:scale>
        <p:origin x="856" y="636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DNN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은 여러 개의 층으로 이루어져 있고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한 층은 여러 개의 노드로 이루어져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노드에서는 연산이 일어나는데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연산 과정은 인간의 신경망을 구성하는 뉴런에서 일어나는 과정을 묘사하도록 설계되어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노드는 일정 크지 이상의 자극을 받으면 반응을 하는데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그 반응의 크기는 </a:t>
            </a:r>
            <a:r>
              <a:rPr kumimoji="1" lang="ko-KR" altLang="en-US" sz="1400" b="0" kern="1200" dirty="0" err="1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입력값과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 노드의 계수를 곱한 값과 비례한다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노드는 여러 개의 입력을 받으며 입력의 개수 만큼 계수를 가지고 있는데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계수를 조절함으로써 여러 입력에 다른 가중치를 부여할 수 있다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최종적으로 곱한 값들은 전부 더해지고 그 합은 활성 함수의 입력으로 들어가게 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활성 함수의 결과가 노드의 출력에 해당하며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, 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이 </a:t>
            </a:r>
            <a:r>
              <a:rPr kumimoji="1" lang="ko-KR" altLang="en-US" sz="1400" b="0" kern="1200" dirty="0" err="1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출력값이</a:t>
            </a:r>
            <a:r>
              <a:rPr kumimoji="1" lang="ko-KR" altLang="en-US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 궁극적으로 분류나 회귀 분석에 쓰이게 된다</a:t>
            </a:r>
            <a:r>
              <a:rPr kumimoji="1" lang="en-US" altLang="ko-KR" sz="1400" b="0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.</a:t>
            </a:r>
            <a:endParaRPr kumimoji="1" lang="ko-KR" altLang="en-US" sz="1400" b="0" kern="120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C5-DC6F-42D4-8F9E-C0945C629F6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94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C5-DC6F-42D4-8F9E-C0945C629F6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2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53531/what-is-batch-size-in-neural-network" TargetMode="External"/><Relationship Id="rId2" Type="http://schemas.openxmlformats.org/officeDocument/2006/relationships/hyperlink" Target="https://blog.lunit.io/2018/08/03/batch-size-in-deep-learning/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ourique/permutation-importance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3months.tistory.com/32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dhan/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66095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504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2539" y="2317178"/>
            <a:ext cx="381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표준 정규 분포를 입력 개수의 표준 편차로 나누어 준다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(Sigmoid,  </a:t>
            </a:r>
            <a:r>
              <a:rPr lang="en-US" altLang="ko-KR" b="0" dirty="0" err="1" smtClean="0"/>
              <a:t>Tanh</a:t>
            </a:r>
            <a:r>
              <a:rPr lang="en-US" altLang="ko-KR" b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9656" y="2317178"/>
            <a:ext cx="4064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</a:t>
            </a:r>
            <a:r>
              <a:rPr lang="en-US" altLang="ko-KR" b="0" dirty="0" smtClean="0"/>
              <a:t>: Xavier</a:t>
            </a:r>
            <a:r>
              <a:rPr lang="ko-KR" altLang="en-US" b="0" dirty="0" smtClean="0"/>
              <a:t>와</a:t>
            </a:r>
            <a:r>
              <a:rPr lang="en-US" altLang="ko-KR" b="0" dirty="0"/>
              <a:t> </a:t>
            </a:r>
            <a:r>
              <a:rPr lang="ko-KR" altLang="en-US" b="0" dirty="0" smtClean="0"/>
              <a:t>다른 점은 </a:t>
            </a:r>
            <a:r>
              <a:rPr lang="en-US" altLang="ko-KR" b="0" dirty="0" smtClean="0"/>
              <a:t>input </a:t>
            </a:r>
            <a:r>
              <a:rPr lang="ko-KR" altLang="en-US" b="0" dirty="0" smtClean="0"/>
              <a:t>개수의 절반의 제곱근으로 나눈다는 점이다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</a:t>
            </a:r>
            <a:r>
              <a:rPr lang="en-US" altLang="ko-KR" b="0" dirty="0" err="1" smtClean="0"/>
              <a:t>ReLU</a:t>
            </a:r>
            <a:r>
              <a:rPr lang="en-US" altLang="ko-KR" b="0" dirty="0" smtClean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발전된 초기화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3208394"/>
            <a:ext cx="4144491" cy="220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45024"/>
            <a:ext cx="4212270" cy="2487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64" y="3136386"/>
            <a:ext cx="4286250" cy="3117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98" y="3605774"/>
            <a:ext cx="4202982" cy="2487521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완화 하기 위해 가중치를 초기화 할 때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>
                <a:latin typeface="+mj-ea"/>
                <a:ea typeface="+mj-ea"/>
              </a:rPr>
              <a:t>같은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자 함수의 경우 </a:t>
            </a:r>
            <a:r>
              <a:rPr lang="ko-KR" altLang="en-US" sz="1600" dirty="0" err="1">
                <a:latin typeface="+mj-ea"/>
                <a:ea typeface="+mj-ea"/>
              </a:rPr>
              <a:t>출력값들이</a:t>
            </a:r>
            <a:r>
              <a:rPr lang="ko-KR" altLang="en-US" sz="1600" dirty="0">
                <a:latin typeface="+mj-ea"/>
                <a:ea typeface="+mj-ea"/>
              </a:rPr>
              <a:t> 표준 정규 분포의 형태를 갖게 하는 것이 중요하다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안정적으로 학습이 가능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032" y="3496876"/>
            <a:ext cx="390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깊은 신경망일수록 같은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갖더라도 가중치가 조금만 달라지면 완전히 다른 값을 얻을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해결하기 위해 각 층의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배치 정규화 과정을 추가해 가중치의 차이를 완화하여 보다 안정적인 학습을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2792614"/>
            <a:ext cx="3697432" cy="3446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54" y="-46266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자체를 정규화 하여 학습을 안정화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배치 정규화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560" y="68894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각 </a:t>
            </a:r>
            <a:r>
              <a:rPr lang="ko-KR" altLang="en-US" sz="1600" dirty="0">
                <a:latin typeface="+mj-ea"/>
                <a:ea typeface="+mj-ea"/>
              </a:rPr>
              <a:t>층의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정규화하는</a:t>
            </a:r>
            <a:r>
              <a:rPr lang="ko-KR" altLang="en-US" sz="1600" dirty="0">
                <a:latin typeface="+mj-ea"/>
                <a:ea typeface="+mj-ea"/>
              </a:rPr>
              <a:t>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배치란</a:t>
            </a:r>
            <a:r>
              <a:rPr lang="ko-KR" altLang="en-US" sz="1600" dirty="0" smtClean="0">
                <a:latin typeface="+mj-ea"/>
                <a:ea typeface="+mj-ea"/>
              </a:rPr>
              <a:t> 전체 </a:t>
            </a:r>
            <a:r>
              <a:rPr lang="ko-KR" altLang="en-US" sz="1600" dirty="0">
                <a:latin typeface="+mj-ea"/>
                <a:ea typeface="+mj-ea"/>
              </a:rPr>
              <a:t>데이터의 일부분을 칭하는 </a:t>
            </a:r>
            <a:r>
              <a:rPr lang="ko-KR" altLang="en-US" sz="1600" dirty="0" smtClean="0">
                <a:latin typeface="+mj-ea"/>
                <a:ea typeface="+mj-ea"/>
              </a:rPr>
              <a:t>단어로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신경망 학습 시 보통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smtClean="0">
                <a:latin typeface="+mj-ea"/>
                <a:ea typeface="+mj-ea"/>
              </a:rPr>
              <a:t>데이터를 단위로 </a:t>
            </a:r>
            <a:r>
              <a:rPr lang="ko-KR" altLang="en-US" sz="1600" dirty="0">
                <a:latin typeface="+mj-ea"/>
                <a:ea typeface="+mj-ea"/>
              </a:rPr>
              <a:t>분할해서 학습을 시키는데 </a:t>
            </a:r>
            <a:r>
              <a:rPr lang="ko-KR" altLang="en-US" sz="1600" dirty="0" smtClean="0">
                <a:latin typeface="+mj-ea"/>
                <a:ea typeface="+mj-ea"/>
              </a:rPr>
              <a:t>이때의 단위이다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</a:t>
            </a:r>
            <a:r>
              <a:rPr lang="ko-KR" altLang="en-US" sz="1600" dirty="0" err="1">
                <a:latin typeface="+mj-ea"/>
                <a:ea typeface="+mj-ea"/>
              </a:rPr>
              <a:t>배치별로</a:t>
            </a:r>
            <a:r>
              <a:rPr lang="ko-KR" altLang="en-US" sz="1600" dirty="0">
                <a:latin typeface="+mj-ea"/>
                <a:ea typeface="+mj-ea"/>
              </a:rPr>
              <a:t> 구분하고 각각의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정규화한다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</a:rPr>
              <a:t>근본적으로 </a:t>
            </a:r>
            <a:r>
              <a:rPr lang="ko-KR" altLang="en-US" sz="1600" dirty="0">
                <a:latin typeface="+mj-ea"/>
                <a:ea typeface="+mj-ea"/>
              </a:rPr>
              <a:t>학습과정을 안정화할 수 있고 빠르게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8904" y="7009100"/>
            <a:ext cx="3661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출력값을</a:t>
            </a:r>
            <a:r>
              <a:rPr lang="ko-KR" altLang="en-US" sz="1200" dirty="0"/>
              <a:t> 정규화 할 때의 평균과 표준편차</a:t>
            </a:r>
            <a:r>
              <a:rPr lang="en-US" altLang="ko-KR" sz="1200" dirty="0"/>
              <a:t>, </a:t>
            </a:r>
            <a:r>
              <a:rPr lang="ko-KR" altLang="en-US" sz="1200" dirty="0"/>
              <a:t>얼마나 이동시킬지 등의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 또한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역전파를</a:t>
            </a:r>
            <a:r>
              <a:rPr lang="ko-KR" altLang="en-US" sz="1200" dirty="0"/>
              <a:t> 통해 학습이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배치 정규화를 사용할 때 주의할 점은 </a:t>
            </a:r>
            <a:r>
              <a:rPr lang="en-US" altLang="ko-KR" sz="1200" dirty="0"/>
              <a:t>train</a:t>
            </a:r>
            <a:r>
              <a:rPr lang="ko-KR" altLang="en-US" sz="1200" dirty="0"/>
              <a:t>시의 배치 정규화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들을 저장해 놓고 </a:t>
            </a:r>
            <a:r>
              <a:rPr lang="en-US" altLang="ko-KR" sz="1200" dirty="0"/>
              <a:t>test</a:t>
            </a:r>
            <a:r>
              <a:rPr lang="ko-KR" altLang="en-US" sz="1200" dirty="0"/>
              <a:t>할 때 저장해 놓은 값들을 사용해야 한다는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Dropout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각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은닉층의</a:t>
            </a:r>
            <a:r>
              <a:rPr lang="ko-KR" altLang="en-US" sz="1600" dirty="0" smtClean="0">
                <a:latin typeface="+mj-ea"/>
                <a:ea typeface="+mj-ea"/>
              </a:rPr>
              <a:t> 뉴런을 </a:t>
            </a:r>
            <a:r>
              <a:rPr lang="ko-KR" altLang="en-US" sz="1600" dirty="0" err="1" smtClean="0">
                <a:latin typeface="+mj-ea"/>
                <a:ea typeface="+mj-ea"/>
              </a:rPr>
              <a:t>랜덤하게</a:t>
            </a:r>
            <a:r>
              <a:rPr lang="ko-KR" altLang="en-US" sz="1600" dirty="0" smtClean="0">
                <a:latin typeface="+mj-ea"/>
                <a:ea typeface="+mj-ea"/>
              </a:rPr>
              <a:t> 선택해서 해당 </a:t>
            </a:r>
            <a:r>
              <a:rPr lang="ko-KR" altLang="en-US" sz="1600" dirty="0" err="1" smtClean="0">
                <a:latin typeface="+mj-ea"/>
                <a:ea typeface="+mj-ea"/>
              </a:rPr>
              <a:t>뉴런만을</a:t>
            </a:r>
            <a:r>
              <a:rPr lang="ko-KR" altLang="en-US" sz="1600" dirty="0" smtClean="0">
                <a:latin typeface="+mj-ea"/>
                <a:ea typeface="+mj-ea"/>
              </a:rPr>
              <a:t> 학습시키는 방법론이다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이를 반복적으로 추정하고 최종 테스트 데이터를 이용할 때는 모든 뉴런을 이용하면서 학습 능력과 정확도를 높이는 방식이다</a:t>
            </a:r>
            <a:r>
              <a:rPr lang="en-US" altLang="ko-KR" sz="1600" dirty="0" smtClean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</a:rPr>
              <a:t>이는 </a:t>
            </a:r>
            <a:r>
              <a:rPr lang="en-US" altLang="ko-KR" sz="1600" dirty="0">
                <a:latin typeface="+mj-ea"/>
              </a:rPr>
              <a:t>overfitting</a:t>
            </a:r>
            <a:r>
              <a:rPr lang="ko-KR" altLang="en-US" sz="1600" dirty="0">
                <a:latin typeface="+mj-ea"/>
              </a:rPr>
              <a:t>을 줄일 수 </a:t>
            </a:r>
            <a:r>
              <a:rPr lang="ko-KR" altLang="en-US" sz="1600" dirty="0" smtClean="0">
                <a:latin typeface="+mj-ea"/>
              </a:rPr>
              <a:t>있는 방법으로 많이 사용된다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78" y="2281493"/>
            <a:ext cx="5359242" cy="3307747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71232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6968875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560" y="7029400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stats.stackexchange.com/questions/181/how-to-choose-the-number-of-hidden-layers-and-nodes-in-a-feedforward-neural-netw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구성하는 기준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0512" y="879964"/>
            <a:ext cx="8856983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The Input Layer</a:t>
            </a:r>
            <a:endParaRPr lang="en-US" altLang="ko-KR" sz="1800" b="0" dirty="0" smtClean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 입력 변수의 컬럼 수로 설정해서 사용한다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가끔 한 개의 노트를 추가해서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bias term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을 위해 사용하기도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512" y="4264340"/>
            <a:ext cx="885698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Output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모델이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Machine Mode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또는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Regression Mode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이냐에 따라 갈린다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Machine Mode =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 label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결과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Regression Mode = value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Regressor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Classifier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softmax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사용하지 않는 클래스 마다 한 노드를 가져야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(Binary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 + sigmoid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형태로 사용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512" y="2087404"/>
            <a:ext cx="8856984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Hidden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Layers</a:t>
            </a:r>
            <a:endParaRPr lang="en-US" altLang="ko-KR" b="0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hidden layers?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데이터가 선형으로 분리 가능한 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전혀 필요하지 않다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해결에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NN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자체가 필요하지 않지만 사용하긴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개의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대부분의 문제를 해결 할 수 있다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neurons?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가장 일반적으로 사용되는 것은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크기의 사이이다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입력과 출력의 평균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계층의 구성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9" y="1663030"/>
            <a:ext cx="7914409" cy="4286250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딥러닝에서의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Optimization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학습속도를</a:t>
            </a:r>
            <a:r>
              <a:rPr lang="ko-KR" altLang="en-US" sz="1600" dirty="0" smtClean="0">
                <a:latin typeface="+mj-ea"/>
                <a:ea typeface="+mj-ea"/>
              </a:rPr>
              <a:t> 빠르고 안정적이게 하는 것이다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Optimizer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sym typeface="Wingdings" pitchFamily="2" charset="2"/>
              </a:rPr>
              <a:t>Epoch &amp;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Batch Size &amp; iteration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340768"/>
            <a:ext cx="8448427" cy="28368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Epoch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b="0" dirty="0" smtClean="0">
                <a:latin typeface="+mj-ea"/>
                <a:ea typeface="+mj-ea"/>
              </a:rPr>
              <a:t>an </a:t>
            </a:r>
            <a:r>
              <a:rPr lang="en-US" altLang="ko-KR" b="0" dirty="0" smtClean="0">
                <a:latin typeface="+mj-ea"/>
                <a:ea typeface="+mj-ea"/>
              </a:rPr>
              <a:t>Entire dataset is passed forward and backward through the neural network only </a:t>
            </a:r>
            <a:r>
              <a:rPr lang="en-US" altLang="ko-KR" b="0" dirty="0" smtClean="0">
                <a:latin typeface="+mj-ea"/>
                <a:ea typeface="+mj-ea"/>
              </a:rPr>
              <a:t>once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Batch </a:t>
            </a:r>
            <a:r>
              <a:rPr lang="en-US" altLang="ko-KR" sz="1600" dirty="0" smtClean="0">
                <a:latin typeface="+mj-ea"/>
                <a:ea typeface="+mj-ea"/>
              </a:rPr>
              <a:t>size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b="0" dirty="0" smtClean="0">
                <a:latin typeface="+mj-ea"/>
                <a:ea typeface="+mj-ea"/>
              </a:rPr>
              <a:t>Total </a:t>
            </a:r>
            <a:r>
              <a:rPr lang="en-US" altLang="ko-KR" b="0" dirty="0" smtClean="0">
                <a:latin typeface="+mj-ea"/>
                <a:ea typeface="+mj-ea"/>
              </a:rPr>
              <a:t>number of training examples present in a single batch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컴퓨터의 연산에 한번에 데이터를 모두 넣어 학습 하게 할 수 없으니</a:t>
            </a:r>
            <a:r>
              <a:rPr lang="en-US" altLang="ko-KR" sz="1200" b="0" dirty="0" smtClean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분할하여 학습에 사용하자</a:t>
            </a:r>
            <a:endParaRPr lang="en-US" altLang="ko-KR" sz="1200" b="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메모리 </a:t>
            </a: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사용량 </a:t>
            </a: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절감</a:t>
            </a:r>
            <a:endParaRPr lang="en-US" altLang="ko-KR" b="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Iteration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b="0" dirty="0" smtClean="0">
                <a:latin typeface="+mj-ea"/>
                <a:ea typeface="+mj-ea"/>
              </a:rPr>
              <a:t> </a:t>
            </a:r>
            <a:r>
              <a:rPr lang="en-US" altLang="ko-KR" b="0" dirty="0" smtClean="0">
                <a:latin typeface="+mj-ea"/>
                <a:ea typeface="+mj-ea"/>
              </a:rPr>
              <a:t>the </a:t>
            </a:r>
            <a:r>
              <a:rPr lang="en-US" altLang="ko-KR" b="0" dirty="0" smtClean="0">
                <a:latin typeface="+mj-ea"/>
                <a:ea typeface="+mj-ea"/>
              </a:rPr>
              <a:t>number of passes to complete one epoch</a:t>
            </a:r>
            <a:endParaRPr lang="en-US" altLang="ko-KR" b="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81" y="4451701"/>
            <a:ext cx="4287259" cy="1125486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227" y="5683090"/>
            <a:ext cx="3786765" cy="865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algn="ctr"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총 데이터가 </a:t>
            </a:r>
            <a:r>
              <a:rPr lang="en-US" altLang="ko-KR" sz="1200" b="0" dirty="0" smtClean="0">
                <a:latin typeface="+mj-ea"/>
                <a:ea typeface="+mj-ea"/>
              </a:rPr>
              <a:t>100</a:t>
            </a:r>
            <a:r>
              <a:rPr lang="ko-KR" altLang="en-US" sz="1200" b="0" dirty="0" smtClean="0">
                <a:latin typeface="+mj-ea"/>
                <a:ea typeface="+mj-ea"/>
              </a:rPr>
              <a:t>개</a:t>
            </a:r>
            <a:r>
              <a:rPr lang="en-US" altLang="ko-KR" sz="1200" b="0" dirty="0" smtClean="0">
                <a:latin typeface="+mj-ea"/>
                <a:ea typeface="+mj-ea"/>
              </a:rPr>
              <a:t>,  batch size</a:t>
            </a:r>
            <a:r>
              <a:rPr lang="ko-KR" altLang="en-US" sz="1200" b="0" dirty="0" smtClean="0">
                <a:latin typeface="+mj-ea"/>
                <a:ea typeface="+mj-ea"/>
              </a:rPr>
              <a:t>가 </a:t>
            </a:r>
            <a:r>
              <a:rPr lang="en-US" altLang="ko-KR" sz="1200" b="0" dirty="0" smtClean="0">
                <a:latin typeface="+mj-ea"/>
                <a:ea typeface="+mj-ea"/>
              </a:rPr>
              <a:t>10</a:t>
            </a:r>
            <a:r>
              <a:rPr lang="ko-KR" altLang="en-US" sz="1200" b="0" dirty="0" smtClean="0">
                <a:latin typeface="+mj-ea"/>
                <a:ea typeface="+mj-ea"/>
              </a:rPr>
              <a:t>이면</a:t>
            </a:r>
            <a:endParaRPr lang="en-US" altLang="ko-KR" sz="1200" b="0" dirty="0" smtClean="0">
              <a:latin typeface="+mj-ea"/>
              <a:ea typeface="+mj-ea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 </a:t>
            </a:r>
            <a:r>
              <a:rPr lang="en-US" altLang="ko-KR" sz="1200" b="0" dirty="0" smtClean="0">
                <a:latin typeface="+mj-ea"/>
                <a:ea typeface="+mj-ea"/>
                <a:sym typeface="Wingdings" panose="05000000000000000000" pitchFamily="2" charset="2"/>
              </a:rPr>
              <a:t> 1 Iteration = 10</a:t>
            </a:r>
            <a:r>
              <a:rPr lang="ko-KR" altLang="en-US" sz="1200" b="0" dirty="0" smtClean="0">
                <a:latin typeface="+mj-ea"/>
                <a:ea typeface="+mj-ea"/>
                <a:sym typeface="Wingdings" panose="05000000000000000000" pitchFamily="2" charset="2"/>
              </a:rPr>
              <a:t>개 데이터에 대해서 학습</a:t>
            </a:r>
            <a:endParaRPr lang="en-US" altLang="ko-KR" sz="1200" b="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algn="ctr"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  <a:sym typeface="Wingdings" panose="05000000000000000000" pitchFamily="2" charset="2"/>
              </a:rPr>
              <a:t>  1 Epoch = 100/batch size = 10 iteration</a:t>
            </a:r>
          </a:p>
          <a:p>
            <a:pPr algn="ctr" latinLnBrk="0">
              <a:lnSpc>
                <a:spcPct val="150000"/>
              </a:lnSpc>
            </a:pPr>
            <a:endParaRPr lang="en-US" altLang="ko-KR" sz="1200" b="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504" y="908720"/>
            <a:ext cx="588623" cy="412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42729"/>
                </a:solidFill>
                <a:latin typeface="+mj-ea"/>
              </a:rPr>
              <a:t>정의</a:t>
            </a:r>
            <a:endParaRPr lang="en-US" altLang="ko-KR" sz="1600" dirty="0">
              <a:solidFill>
                <a:srgbClr val="242729"/>
              </a:solidFill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364" y="4217428"/>
            <a:ext cx="58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42729"/>
                </a:solidFill>
                <a:latin typeface="+mj-ea"/>
              </a:rPr>
              <a:t>예제</a:t>
            </a:r>
            <a:endParaRPr lang="en-US" altLang="ko-KR" sz="1600" dirty="0">
              <a:solidFill>
                <a:srgbClr val="242729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77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44" y="-2042242"/>
            <a:ext cx="8928992" cy="2384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In general: Large batch sizes result in faster progress in training, but don’t always converge as fast. Smaller batch sizes train slower, but can converge faster. It’s definitely problem dependent.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In general: The models improve with more epochs of training, to a point. They’ll start to plateau in accuracy as they converge. 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8464" y="215600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Large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Batch vs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Small Batch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21223" y="1260875"/>
            <a:ext cx="7632848" cy="3805145"/>
            <a:chOff x="1021223" y="1400540"/>
            <a:chExt cx="7632848" cy="3805145"/>
          </a:xfrm>
        </p:grpSpPr>
        <p:sp>
          <p:nvSpPr>
            <p:cNvPr id="12" name="직사각형 11"/>
            <p:cNvSpPr/>
            <p:nvPr/>
          </p:nvSpPr>
          <p:spPr>
            <a:xfrm>
              <a:off x="1021223" y="1400540"/>
              <a:ext cx="3816424" cy="3805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37647" y="1400540"/>
              <a:ext cx="3816424" cy="3805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21223" y="1400540"/>
              <a:ext cx="3816424" cy="58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ea"/>
                  <a:ea typeface="+mj-ea"/>
                </a:rPr>
                <a:t>Large Batch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37647" y="1400540"/>
              <a:ext cx="3816424" cy="58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ea"/>
                  <a:ea typeface="+mj-ea"/>
                </a:rPr>
                <a:t>Small Batch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6829" y="2204864"/>
              <a:ext cx="335613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0" dirty="0" smtClean="0">
                  <a:latin typeface="+mj-ea"/>
                  <a:ea typeface="+mj-ea"/>
                </a:rPr>
                <a:t>Gradient</a:t>
              </a:r>
              <a:r>
                <a:rPr lang="ko-KR" altLang="en-US" b="0" dirty="0" smtClean="0">
                  <a:latin typeface="+mj-ea"/>
                  <a:ea typeface="+mj-ea"/>
                </a:rPr>
                <a:t>에 대한 정확한 추정</a:t>
              </a:r>
              <a:r>
                <a:rPr lang="en-US" altLang="ko-KR" b="0" dirty="0" smtClean="0">
                  <a:latin typeface="+mj-ea"/>
                  <a:ea typeface="+mj-ea"/>
                </a:rPr>
                <a:t/>
              </a:r>
              <a:br>
                <a:rPr lang="en-US" altLang="ko-KR" b="0" dirty="0" smtClean="0">
                  <a:latin typeface="+mj-ea"/>
                  <a:ea typeface="+mj-ea"/>
                </a:rPr>
              </a:br>
              <a:r>
                <a:rPr lang="en-US" altLang="ko-KR" b="0" dirty="0" smtClean="0">
                  <a:latin typeface="+mj-ea"/>
                  <a:ea typeface="+mj-ea"/>
                </a:rPr>
                <a:t>(low </a:t>
              </a:r>
              <a:r>
                <a:rPr lang="en-US" altLang="ko-KR" b="0" dirty="0" err="1" smtClean="0">
                  <a:latin typeface="+mj-ea"/>
                  <a:ea typeface="+mj-ea"/>
                </a:rPr>
                <a:t>varience</a:t>
              </a:r>
              <a:r>
                <a:rPr lang="en-US" altLang="ko-KR" b="0" dirty="0" smtClean="0">
                  <a:latin typeface="+mj-ea"/>
                  <a:ea typeface="+mj-ea"/>
                </a:rPr>
                <a:t>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dirty="0" smtClean="0">
                  <a:latin typeface="+mj-ea"/>
                  <a:ea typeface="+mj-ea"/>
                </a:rPr>
                <a:t>각 </a:t>
              </a:r>
              <a:r>
                <a:rPr lang="en-US" altLang="ko-KR" b="0" dirty="0" smtClean="0">
                  <a:latin typeface="+mj-ea"/>
                  <a:ea typeface="+mj-ea"/>
                </a:rPr>
                <a:t>iteration </a:t>
              </a:r>
              <a:r>
                <a:rPr lang="ko-KR" altLang="en-US" b="0" dirty="0" smtClean="0">
                  <a:latin typeface="+mj-ea"/>
                  <a:ea typeface="+mj-ea"/>
                </a:rPr>
                <a:t>마다 컴퓨팅 자원 많이 소모</a:t>
              </a:r>
              <a:endParaRPr lang="en-US" altLang="ko-KR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dirty="0" err="1" smtClean="0">
                  <a:latin typeface="+mj-ea"/>
                  <a:ea typeface="+mj-ea"/>
                </a:rPr>
                <a:t>병렬처리에</a:t>
              </a:r>
              <a:r>
                <a:rPr lang="ko-KR" altLang="en-US" b="0" dirty="0" smtClean="0">
                  <a:latin typeface="+mj-ea"/>
                  <a:ea typeface="+mj-ea"/>
                </a:rPr>
                <a:t> 용이함</a:t>
              </a:r>
              <a:endParaRPr lang="en-US" altLang="ko-KR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0" dirty="0" smtClean="0">
                  <a:latin typeface="+mj-ea"/>
                  <a:ea typeface="+mj-ea"/>
                </a:rPr>
                <a:t>Gradient</a:t>
              </a:r>
              <a:r>
                <a:rPr lang="ko-KR" altLang="en-US" b="0" dirty="0" smtClean="0">
                  <a:latin typeface="+mj-ea"/>
                  <a:ea typeface="+mj-ea"/>
                </a:rPr>
                <a:t>의 </a:t>
              </a:r>
              <a:r>
                <a:rPr lang="ko-KR" altLang="en-US" b="0" dirty="0" err="1" smtClean="0">
                  <a:latin typeface="+mj-ea"/>
                  <a:ea typeface="+mj-ea"/>
                </a:rPr>
                <a:t>없데이트가</a:t>
              </a:r>
              <a:r>
                <a:rPr lang="ko-KR" altLang="en-US" b="0" dirty="0" smtClean="0">
                  <a:latin typeface="+mj-ea"/>
                  <a:ea typeface="+mj-ea"/>
                </a:rPr>
                <a:t> 느려 </a:t>
              </a:r>
              <a:r>
                <a:rPr lang="en-US" altLang="ko-KR" b="0" dirty="0" smtClean="0">
                  <a:latin typeface="+mj-ea"/>
                  <a:ea typeface="+mj-ea"/>
                </a:rPr>
                <a:t>weight update</a:t>
              </a:r>
              <a:r>
                <a:rPr lang="ko-KR" altLang="en-US" b="0" dirty="0" smtClean="0">
                  <a:latin typeface="+mj-ea"/>
                  <a:ea typeface="+mj-ea"/>
                </a:rPr>
                <a:t>가 부정확해 질 수 있다</a:t>
              </a:r>
              <a:r>
                <a:rPr lang="en-US" altLang="ko-KR" b="0" dirty="0" smtClean="0">
                  <a:latin typeface="+mj-ea"/>
                  <a:ea typeface="+mj-ea"/>
                </a:rPr>
                <a:t/>
              </a:r>
              <a:br>
                <a:rPr lang="en-US" altLang="ko-KR" b="0" dirty="0" smtClean="0">
                  <a:latin typeface="+mj-ea"/>
                  <a:ea typeface="+mj-ea"/>
                </a:rPr>
              </a:br>
              <a:r>
                <a:rPr lang="en-US" altLang="ko-KR" b="0" dirty="0" smtClean="0">
                  <a:latin typeface="+mj-ea"/>
                  <a:ea typeface="+mj-ea"/>
                  <a:sym typeface="Wingdings" panose="05000000000000000000" pitchFamily="2" charset="2"/>
                </a:rPr>
                <a:t> learning rate</a:t>
              </a:r>
              <a:r>
                <a:rPr lang="ko-KR" altLang="en-US" b="0" dirty="0" smtClean="0">
                  <a:latin typeface="+mj-ea"/>
                  <a:ea typeface="+mj-ea"/>
                  <a:sym typeface="Wingdings" panose="05000000000000000000" pitchFamily="2" charset="2"/>
                </a:rPr>
                <a:t>를 크게 가져가지 못한다</a:t>
              </a:r>
              <a:r>
                <a:rPr lang="en-US" altLang="ko-KR" b="0" dirty="0" smtClean="0">
                  <a:latin typeface="+mj-ea"/>
                  <a:ea typeface="+mj-ea"/>
                  <a:sym typeface="Wingdings" panose="05000000000000000000" pitchFamily="2" charset="2"/>
                </a:rPr>
                <a:t>.</a:t>
              </a:r>
              <a:endParaRPr lang="en-US" altLang="ko-KR" b="0" dirty="0" smtClean="0"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1784" y="2204864"/>
              <a:ext cx="33561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0" dirty="0" smtClean="0">
                  <a:latin typeface="+mj-ea"/>
                  <a:ea typeface="+mj-ea"/>
                </a:rPr>
                <a:t>Gradient</a:t>
              </a:r>
              <a:r>
                <a:rPr lang="ko-KR" altLang="en-US" b="0" dirty="0" smtClean="0">
                  <a:latin typeface="+mj-ea"/>
                  <a:ea typeface="+mj-ea"/>
                </a:rPr>
                <a:t>에 대한 부정확한 추정</a:t>
              </a:r>
              <a:r>
                <a:rPr lang="en-US" altLang="ko-KR" b="0" dirty="0" smtClean="0">
                  <a:latin typeface="+mj-ea"/>
                  <a:ea typeface="+mj-ea"/>
                </a:rPr>
                <a:t/>
              </a:r>
              <a:br>
                <a:rPr lang="en-US" altLang="ko-KR" b="0" dirty="0" smtClean="0">
                  <a:latin typeface="+mj-ea"/>
                  <a:ea typeface="+mj-ea"/>
                </a:rPr>
              </a:br>
              <a:r>
                <a:rPr lang="en-US" altLang="ko-KR" b="0" dirty="0" smtClean="0">
                  <a:latin typeface="+mj-ea"/>
                  <a:ea typeface="+mj-ea"/>
                </a:rPr>
                <a:t>(high variance)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dirty="0" smtClean="0">
                  <a:latin typeface="+mj-ea"/>
                  <a:ea typeface="+mj-ea"/>
                </a:rPr>
                <a:t>각 </a:t>
              </a:r>
              <a:r>
                <a:rPr lang="en-US" altLang="ko-KR" b="0" dirty="0" smtClean="0">
                  <a:latin typeface="+mj-ea"/>
                  <a:ea typeface="+mj-ea"/>
                </a:rPr>
                <a:t>iteration </a:t>
              </a:r>
              <a:r>
                <a:rPr lang="ko-KR" altLang="en-US" b="0" dirty="0" smtClean="0">
                  <a:latin typeface="+mj-ea"/>
                  <a:ea typeface="+mj-ea"/>
                </a:rPr>
                <a:t>마다 컴퓨팅 자원 조금 소모</a:t>
              </a:r>
              <a:endParaRPr lang="en-US" altLang="ko-KR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dirty="0" err="1" smtClean="0">
                  <a:latin typeface="+mj-ea"/>
                  <a:ea typeface="+mj-ea"/>
                </a:rPr>
                <a:t>병렬처리에</a:t>
              </a:r>
              <a:r>
                <a:rPr lang="ko-KR" altLang="en-US" b="0" dirty="0" smtClean="0">
                  <a:latin typeface="+mj-ea"/>
                  <a:ea typeface="+mj-ea"/>
                </a:rPr>
                <a:t> 용이하지 않음</a:t>
              </a:r>
              <a:endParaRPr lang="en-US" altLang="ko-KR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dirty="0" smtClean="0">
                  <a:latin typeface="+mj-ea"/>
                  <a:ea typeface="+mj-ea"/>
                </a:rPr>
                <a:t>빠르다</a:t>
              </a:r>
              <a:endParaRPr lang="en-US" altLang="ko-KR" b="0" dirty="0" smtClean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dirty="0" smtClean="0">
                  <a:latin typeface="+mj-ea"/>
                  <a:ea typeface="+mj-ea"/>
                </a:rPr>
                <a:t>노이즈가 발생하여 일반화 오류를 </a:t>
              </a:r>
              <a:r>
                <a:rPr lang="ko-KR" altLang="en-US" b="0" dirty="0" err="1" smtClean="0">
                  <a:latin typeface="+mj-ea"/>
                  <a:ea typeface="+mj-ea"/>
                </a:rPr>
                <a:t>줄일수</a:t>
              </a:r>
              <a:r>
                <a:rPr lang="ko-KR" altLang="en-US" b="0" dirty="0" smtClean="0">
                  <a:latin typeface="+mj-ea"/>
                  <a:ea typeface="+mj-ea"/>
                </a:rPr>
                <a:t> 있음</a:t>
              </a:r>
              <a:endParaRPr lang="en-US" altLang="ko-KR" b="0" dirty="0" smtClean="0">
                <a:latin typeface="+mj-ea"/>
                <a:ea typeface="+mj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21223" y="528204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문제에 따라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batch size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작용하는 특징은 다르기 때문에 그때그때 적절한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batch size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선정하는 것이 중요하다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7029400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2"/>
              </a:rPr>
              <a:t>https://blog.lunit.io/2018/08/03/batch-size-in-deep-learning</a:t>
            </a:r>
            <a:r>
              <a:rPr lang="en-US" altLang="ko-KR" dirty="0" smtClean="0">
                <a:latin typeface="+mj-ea"/>
                <a:ea typeface="+mj-ea"/>
                <a:hlinkClick r:id="rId2"/>
              </a:rPr>
              <a:t>/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hlinkClick r:id="rId3"/>
              </a:rPr>
              <a:t>https://stats.stackexchange.com/questions/153531/what-is-batch-size-in-neural-network</a:t>
            </a:r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24963" y="1156677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Batch size controls the accuracy of the estimate of the error gradient when training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Batch, Stochastic, and </a:t>
            </a:r>
            <a:r>
              <a:rPr lang="en-US" altLang="ko-KR" b="0" dirty="0" err="1">
                <a:solidFill>
                  <a:srgbClr val="555555"/>
                </a:solidFill>
                <a:latin typeface="+mj-ea"/>
                <a:ea typeface="+mj-ea"/>
              </a:rPr>
              <a:t>Minibatch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 gradient descent are the three main flavors of the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There is a tension between batch size and the speed and stability of the learning process.</a:t>
            </a:r>
            <a:endParaRPr lang="en-US" altLang="ko-KR" b="0" i="0" dirty="0">
              <a:solidFill>
                <a:srgbClr val="555555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89504" y="3131331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+mj-ea"/>
                <a:ea typeface="+mj-ea"/>
              </a:rPr>
              <a:t>Batch Gradient Descent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. Batch size is set to the total number of examples in the training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+mj-ea"/>
                <a:ea typeface="+mj-ea"/>
              </a:rPr>
              <a:t>Stochastic Gradient Descent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. Batch size is set to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55555"/>
                </a:solidFill>
                <a:latin typeface="+mj-ea"/>
                <a:ea typeface="+mj-ea"/>
              </a:rPr>
              <a:t>Minibatch</a:t>
            </a:r>
            <a:r>
              <a:rPr lang="en-US" altLang="ko-KR" dirty="0">
                <a:solidFill>
                  <a:srgbClr val="555555"/>
                </a:solidFill>
                <a:latin typeface="+mj-ea"/>
                <a:ea typeface="+mj-ea"/>
              </a:rPr>
              <a:t> Gradient Descent</a:t>
            </a:r>
            <a:r>
              <a:rPr lang="en-US" altLang="ko-KR" b="0" dirty="0">
                <a:solidFill>
                  <a:srgbClr val="555555"/>
                </a:solidFill>
                <a:latin typeface="+mj-ea"/>
                <a:ea typeface="+mj-ea"/>
              </a:rPr>
              <a:t>. Batch size is set to more than one and less than the total number of examples in the training dataset.</a:t>
            </a:r>
            <a:endParaRPr lang="en-US" altLang="ko-KR" b="0" i="0" dirty="0">
              <a:solidFill>
                <a:srgbClr val="555555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250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Learning Rate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5445224"/>
            <a:ext cx="5695950" cy="2409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0" y="601232"/>
            <a:ext cx="8439150" cy="36480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2152" y="4060229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고정하고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변화시킨 그래프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(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왼쪽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)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는 작은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에서 보다 높은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test accuracy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얻을 수 있음을 보여줍니다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.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또한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 size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고정하고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변화시킨 그래프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(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오른쪽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)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보면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, 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작은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batch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를 사용할 경우 더 넓은 범위의 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learning rate</a:t>
            </a:r>
            <a:r>
              <a:rPr lang="ko-KR" altLang="en-US" b="0" dirty="0">
                <a:solidFill>
                  <a:srgbClr val="5D5D5D"/>
                </a:solidFill>
                <a:latin typeface="+mj-ea"/>
                <a:ea typeface="+mj-ea"/>
              </a:rPr>
              <a:t>에서 안정적인 학습이 가능함을 알 수 있습니다</a:t>
            </a:r>
            <a:r>
              <a:rPr lang="en-US" altLang="ko-KR" b="0" dirty="0">
                <a:solidFill>
                  <a:srgbClr val="5D5D5D"/>
                </a:solidFill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856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Permutation Importance</a:t>
            </a:r>
            <a:r>
              <a:rPr lang="ko-KR" altLang="en-US" sz="1600" dirty="0" smtClean="0">
                <a:latin typeface="+mj-ea"/>
                <a:ea typeface="+mj-ea"/>
              </a:rPr>
              <a:t>를 사용하여 변수의 중요도를 계산 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Feature Importance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29" y="6858000"/>
            <a:ext cx="4974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https://www.kaggle.com/ourique/permutation-importance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59" y="2083296"/>
            <a:ext cx="6905625" cy="2209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945" y="4850576"/>
            <a:ext cx="89289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임의의 열을 선택한 후 해당 열의 데이터를 임의로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하면 데이터는 의미를 잃게 되고 모델의 정확도는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그에 따라 바뀌게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중요한 변수일 경우 정확도는 더 떨어지게 된다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 컬럼의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셔플링을</a:t>
            </a:r>
            <a:r>
              <a:rPr lang="ko-KR" altLang="en-US" dirty="0" smtClean="0">
                <a:sym typeface="Wingdings" panose="05000000000000000000" pitchFamily="2" charset="2"/>
              </a:rPr>
              <a:t> 통해 정확도 </a:t>
            </a:r>
            <a:r>
              <a:rPr lang="ko-KR" altLang="en-US" dirty="0" err="1" smtClean="0">
                <a:sym typeface="Wingdings" panose="05000000000000000000" pitchFamily="2" charset="2"/>
              </a:rPr>
              <a:t>변화량을</a:t>
            </a:r>
            <a:r>
              <a:rPr lang="ko-KR" altLang="en-US" dirty="0" smtClean="0">
                <a:sym typeface="Wingdings" panose="05000000000000000000" pitchFamily="2" charset="2"/>
              </a:rPr>
              <a:t> 측정하고 이를 통해 중요 변수를 선택한다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438" y="4221088"/>
            <a:ext cx="50368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데이터의 일부를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set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사용해 모델 성능을 평가하는 경우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데이터셋의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크기가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작을때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성능 평가의 신뢰성이 떨어지는 문제를 해결하기 위해 고안된 방법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데이터가 최소 한 번은 테스트셋으로 쓰이도록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3" y="3192878"/>
            <a:ext cx="3864387" cy="297310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모델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평가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7560" y="6957392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https://3months.tistory.com/321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6438" y="936011"/>
            <a:ext cx="379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Use a Automatic Verification Dataset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438" y="1940896"/>
            <a:ext cx="3514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Use a Manual Verification Dataset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6438" y="3789040"/>
            <a:ext cx="2432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j-ea"/>
                <a:ea typeface="+mj-ea"/>
              </a:rPr>
              <a:t>k-Fold Cross Validation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92760" y="1340768"/>
            <a:ext cx="5229225" cy="533400"/>
            <a:chOff x="3995738" y="1488293"/>
            <a:chExt cx="5229225" cy="5334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5738" y="1488293"/>
              <a:ext cx="5229225" cy="5334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169024" y="1537047"/>
              <a:ext cx="1827088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51117" y="2429501"/>
            <a:ext cx="5246881" cy="514658"/>
            <a:chOff x="4016896" y="2122254"/>
            <a:chExt cx="5246881" cy="5146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r="24229" b="-1576"/>
            <a:stretch/>
          </p:blipFill>
          <p:spPr>
            <a:xfrm>
              <a:off x="4016896" y="2182181"/>
              <a:ext cx="5246881" cy="45473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167433" y="2122254"/>
              <a:ext cx="2520280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7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5" y="2027316"/>
            <a:ext cx="6912770" cy="372877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생물학적 뉴런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7" y="694026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https://brunch.co.kr/@gdhan/6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신경세포는 시냅스를 거쳐서 수상돌기</a:t>
            </a:r>
            <a:r>
              <a:rPr lang="en-US" altLang="ko-KR" sz="1600" dirty="0">
                <a:latin typeface="+mj-ea"/>
                <a:ea typeface="+mj-ea"/>
              </a:rPr>
              <a:t>(dendrite)</a:t>
            </a:r>
            <a:r>
              <a:rPr lang="ko-KR" altLang="en-US" sz="1600" dirty="0">
                <a:latin typeface="+mj-ea"/>
                <a:ea typeface="+mj-ea"/>
              </a:rPr>
              <a:t>로 받아들인 외부의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세포체에</a:t>
            </a:r>
            <a:r>
              <a:rPr lang="ko-KR" altLang="en-US" sz="1600" dirty="0">
                <a:latin typeface="+mj-ea"/>
                <a:ea typeface="+mj-ea"/>
              </a:rPr>
              <a:t> 저장하다가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용량을 넘어서면 축색돌기</a:t>
            </a:r>
            <a:r>
              <a:rPr lang="en-US" altLang="ko-KR" sz="1600" dirty="0">
                <a:latin typeface="+mj-ea"/>
                <a:ea typeface="+mj-ea"/>
              </a:rPr>
              <a:t>(axon)</a:t>
            </a:r>
            <a:r>
              <a:rPr lang="ko-KR" altLang="en-US" sz="1600" dirty="0">
                <a:latin typeface="+mj-ea"/>
                <a:ea typeface="+mj-ea"/>
              </a:rPr>
              <a:t>를 통해 외부로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Neuron Model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인공신경망은 이런 생물학적 뉴런을 수학적으로 모델링한 </a:t>
            </a:r>
            <a:r>
              <a:rPr lang="ko-KR" altLang="en-US" sz="1600" dirty="0" smtClean="0">
                <a:latin typeface="+mj-ea"/>
                <a:ea typeface="+mj-ea"/>
              </a:rPr>
              <a:t>것으로 여러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받아서 일정 수준이 넘어서면 활성화되어 </a:t>
            </a:r>
            <a:r>
              <a:rPr lang="ko-KR" altLang="en-US" sz="1600" dirty="0" err="1">
                <a:latin typeface="+mj-ea"/>
                <a:ea typeface="+mj-ea"/>
              </a:rPr>
              <a:t>출력값을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5" y="2386655"/>
            <a:ext cx="5706341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543944" y="1124744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DNN</a:t>
            </a:r>
            <a:r>
              <a:rPr lang="ko-KR" altLang="en-US" dirty="0">
                <a:latin typeface="+mj-ea"/>
              </a:rPr>
              <a:t>은 여러 개의 층으로 이루어져 있고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한 층은 여러 개의 노드로 이루어져 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 dirty="0">
                <a:latin typeface="+mj-ea"/>
              </a:rPr>
              <a:t>노드는 일정 크지 이상의 자극을 받으면 반응을 하는데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그 반응의 크기는 </a:t>
            </a:r>
            <a:r>
              <a:rPr lang="ko-KR" altLang="en-US" dirty="0" err="1">
                <a:latin typeface="+mj-ea"/>
              </a:rPr>
              <a:t>입력값과</a:t>
            </a:r>
            <a:r>
              <a:rPr lang="ko-KR" altLang="en-US" dirty="0">
                <a:latin typeface="+mj-ea"/>
              </a:rPr>
              <a:t> 노드의 계수를 곱한 값과 비례한다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노드는 여러 개의 입력을 받으며 입력의 개수 만큼 계수를 가지고 있는데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계수를 조절함으로써 여러 입력에 다른 가중치를 부여할 수 있다</a:t>
            </a:r>
            <a:r>
              <a:rPr lang="en-US" altLang="ko-KR" dirty="0">
                <a:latin typeface="+mj-ea"/>
              </a:rPr>
              <a:t>. 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최종적으로 곱한 값들은 전부 더해지고 그 합은 활성 함수의 입력으로 들어가게 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활성 함수의 결과가 노드의 출력에 해당하며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</a:t>
            </a:r>
            <a:r>
              <a:rPr lang="ko-KR" altLang="en-US" dirty="0" err="1">
                <a:latin typeface="+mj-ea"/>
              </a:rPr>
              <a:t>출력값이</a:t>
            </a:r>
            <a:r>
              <a:rPr lang="ko-KR" altLang="en-US" dirty="0">
                <a:latin typeface="+mj-ea"/>
              </a:rPr>
              <a:t> 궁극적으로 분류나 회귀 분석에 쓰이게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>
                <a:latin typeface="+mj-ea"/>
                <a:ea typeface="+mj-ea"/>
              </a:rPr>
              <a:pPr algn="r"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이는 일반적으로 복잡한 비선형 관계들을 모델링할 수 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38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3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dn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36912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7018040"/>
            <a:ext cx="4124201" cy="3384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</a:rPr>
              <a:t>DNN</a:t>
            </a:r>
            <a:r>
              <a:rPr lang="ko-KR" altLang="en-US" sz="1200" b="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노드는 일정 크지 이상의 자극을 받으면 반응을 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그 반응의 크기는 </a:t>
            </a:r>
            <a:r>
              <a:rPr lang="ko-KR" altLang="en-US" sz="1200" b="0" dirty="0" err="1" smtClean="0">
                <a:latin typeface="+mj-ea"/>
                <a:ea typeface="+mj-ea"/>
              </a:rPr>
              <a:t>입력값과</a:t>
            </a:r>
            <a:r>
              <a:rPr lang="ko-KR" altLang="en-US" sz="1200" b="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최종적으로 곱한 값들은 전부 더해지고 그 합은 활성 함수의 입력으로 들어가게 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</a:t>
            </a:r>
            <a:r>
              <a:rPr lang="ko-KR" altLang="en-US" sz="1200" b="0" dirty="0" err="1" smtClean="0">
                <a:latin typeface="+mj-ea"/>
                <a:ea typeface="+mj-ea"/>
              </a:rPr>
              <a:t>출력값이</a:t>
            </a:r>
            <a:r>
              <a:rPr lang="ko-KR" altLang="en-US" sz="1200" b="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200" b="0" dirty="0" smtClean="0">
                <a:latin typeface="+mj-ea"/>
                <a:ea typeface="+mj-ea"/>
              </a:rPr>
              <a:t>.</a:t>
            </a:r>
            <a:endParaRPr lang="ko-KR" altLang="en-US" sz="1200" b="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2625" y="1340768"/>
            <a:ext cx="4191000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82625" y="2164680"/>
            <a:ext cx="4191000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연속형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변수에 상관없이 모두 분석 가능하다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입력 변수들 간의 비선형 조합이 가능하다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예측력이 우수하다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Feature Extraction</a:t>
            </a:r>
            <a:r>
              <a:rPr lang="ko-KR" altLang="en-US" sz="1800" dirty="0" smtClean="0"/>
              <a:t>이 자동으로 수행된다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014913" y="1340768"/>
            <a:ext cx="4211637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014913" y="2164680"/>
            <a:ext cx="4211637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신경망이 복잡할 경우 작동하는데 시간이 오래 걸린다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분석 시 변수들을 일정한 순서나 방식으로 넣는 것이 아니기 때문에 결과가 일정하지 않다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결과에 대한 해석이 어렵다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DNN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장단점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31521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39" y="1716741"/>
            <a:ext cx="5606489" cy="2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1903" y="697339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중요하다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2085" y="68656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학습방법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계층 </a:t>
            </a:r>
            <a:r>
              <a:rPr lang="ko-KR" altLang="en-US" sz="1600" dirty="0" err="1" smtClean="0">
                <a:latin typeface="+mj-ea"/>
                <a:ea typeface="+mj-ea"/>
              </a:rPr>
              <a:t>구성후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역전파</a:t>
            </a:r>
            <a:r>
              <a:rPr lang="ko-KR" altLang="en-US" sz="1600" dirty="0" smtClean="0">
                <a:latin typeface="+mj-ea"/>
                <a:ea typeface="+mj-ea"/>
              </a:rPr>
              <a:t> 알고리즘을 통해 학습을 진행해 나간다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5031467"/>
            <a:ext cx="8352928" cy="69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(Backpropagation Algorithm)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은 순방향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(feed forward)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연산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예측값과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정답 사이의 오차를 후방으로 다시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보내주면서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오차값을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최소화 할 수 있도록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학습시키는 방법이다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172075"/>
            <a:ext cx="3444633" cy="16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120" y="3099222"/>
            <a:ext cx="32638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때문에 위와 같은 현상이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Sigmoid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도함수</a:t>
            </a:r>
            <a:r>
              <a:rPr lang="ko-KR" altLang="en-US" dirty="0" smtClean="0">
                <a:sym typeface="Wingdings" panose="05000000000000000000" pitchFamily="2" charset="2"/>
              </a:rPr>
              <a:t> 최대값은 </a:t>
            </a:r>
            <a:r>
              <a:rPr lang="en-US" altLang="ko-KR" dirty="0" smtClean="0">
                <a:sym typeface="Wingdings" panose="05000000000000000000" pitchFamily="2" charset="2"/>
              </a:rPr>
              <a:t>0.25</a:t>
            </a:r>
            <a:r>
              <a:rPr lang="ko-KR" altLang="en-US" dirty="0" smtClean="0">
                <a:sym typeface="Wingdings" panose="05000000000000000000" pitchFamily="2" charset="2"/>
              </a:rPr>
              <a:t>인데 이는 망이 깊어 질수록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¼</a:t>
            </a:r>
            <a:r>
              <a:rPr lang="ko-KR" altLang="en-US" dirty="0" smtClean="0">
                <a:sym typeface="Wingdings" panose="05000000000000000000" pitchFamily="2" charset="2"/>
              </a:rPr>
              <a:t>씩 줄어든다는 것을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953302"/>
            <a:ext cx="4766078" cy="216835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9266" y="687521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Vanishing Gradient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Backpropagation </a:t>
            </a:r>
            <a:r>
              <a:rPr lang="ko-KR" altLang="en-US" sz="1600" dirty="0" smtClean="0"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latin typeface="+mj-ea"/>
                <a:ea typeface="+mj-ea"/>
              </a:rPr>
              <a:t> Gradient </a:t>
            </a:r>
            <a:r>
              <a:rPr lang="ko-KR" altLang="en-US" sz="1600" dirty="0" smtClean="0">
                <a:latin typeface="+mj-ea"/>
                <a:ea typeface="+mj-ea"/>
              </a:rPr>
              <a:t>항이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사라지는 문제를 나타내는데</a:t>
            </a:r>
            <a:r>
              <a:rPr lang="en-US" altLang="ko-KR" sz="1600" dirty="0" smtClean="0">
                <a:latin typeface="+mj-ea"/>
                <a:ea typeface="+mj-ea"/>
              </a:rPr>
              <a:t>, DNN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히든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레이어가 많을 수록 </a:t>
            </a:r>
            <a:r>
              <a:rPr lang="en-US" altLang="ko-KR" sz="1600" dirty="0">
                <a:latin typeface="+mj-ea"/>
                <a:ea typeface="+mj-ea"/>
              </a:rPr>
              <a:t>vanishing gradient  </a:t>
            </a:r>
            <a:r>
              <a:rPr lang="ko-KR" altLang="en-US" sz="1600" dirty="0">
                <a:latin typeface="+mj-ea"/>
                <a:ea typeface="+mj-ea"/>
              </a:rPr>
              <a:t>현상이 </a:t>
            </a:r>
            <a:r>
              <a:rPr lang="ko-KR" altLang="en-US" sz="1600" dirty="0" smtClean="0">
                <a:latin typeface="+mj-ea"/>
                <a:ea typeface="+mj-ea"/>
              </a:rPr>
              <a:t>발생한다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025008" y="2348880"/>
            <a:ext cx="792088" cy="3600400"/>
          </a:xfrm>
          <a:prstGeom prst="rightBrace">
            <a:avLst>
              <a:gd name="adj1" fmla="val 81243"/>
              <a:gd name="adj2" fmla="val 44921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21281"/>
            <a:ext cx="5463886" cy="2459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" y="3567112"/>
            <a:ext cx="5489864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1435209"/>
            <a:ext cx="2860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와 동일한 형태를 가지고 있지만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789040"/>
            <a:ext cx="286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계단형이기</a:t>
            </a:r>
            <a:r>
              <a:rPr lang="ko-KR" altLang="en-US" dirty="0" smtClean="0"/>
              <a:t> 때문에 컴퓨터 자원측면에서 경제적이지만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보완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928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Vanishing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Gradient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Activation Function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06739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8504" y="35348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(Rectified Linear Unit)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5264" y="3501008"/>
            <a:ext cx="829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634047"/>
            <a:ext cx="3005527" cy="361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056" y="29301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표준편차가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0.01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같이 작은 정규분포 형태로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초기화한다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값들이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0.5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중심으로 모이기 때문에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Vanishing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현상을 완화 할 수 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38" y="3726110"/>
            <a:ext cx="3382965" cy="251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24" y="70333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잘 설정되어 있다면 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작아지더라도 좋은 모델을 생성해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가중치 초기화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965" y="69342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Weight </a:t>
            </a:r>
            <a:r>
              <a:rPr lang="ko-KR" altLang="en-US" sz="1600" dirty="0">
                <a:latin typeface="+mj-ea"/>
                <a:ea typeface="+mj-ea"/>
              </a:rPr>
              <a:t>값들을 평균이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이고 표준편차가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정규분포로 </a:t>
            </a:r>
            <a:r>
              <a:rPr lang="ko-KR" altLang="en-US" sz="1600" dirty="0" smtClean="0">
                <a:latin typeface="+mj-ea"/>
                <a:ea typeface="+mj-ea"/>
              </a:rPr>
              <a:t>초기화 </a:t>
            </a:r>
            <a:r>
              <a:rPr lang="ko-KR" altLang="en-US" sz="1600" dirty="0" err="1" smtClean="0">
                <a:latin typeface="+mj-ea"/>
                <a:ea typeface="+mj-ea"/>
              </a:rPr>
              <a:t>했을때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 err="1">
                <a:latin typeface="+mj-ea"/>
                <a:ea typeface="+mj-ea"/>
              </a:rPr>
              <a:t>출력값이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치우치는 현상이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(gradient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현상의 원인이 </a:t>
            </a:r>
            <a:r>
              <a:rPr lang="ko-KR" altLang="en-US" sz="1600" dirty="0" smtClean="0">
                <a:latin typeface="+mj-ea"/>
                <a:ea typeface="+mj-ea"/>
              </a:rPr>
              <a:t>된다</a:t>
            </a:r>
            <a:r>
              <a:rPr lang="en-US" altLang="ko-KR" sz="1600" dirty="0" smtClean="0">
                <a:latin typeface="+mj-ea"/>
                <a:ea typeface="+mj-ea"/>
              </a:rPr>
              <a:t>.)</a:t>
            </a: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+mj-ea"/>
                <a:ea typeface="+mj-ea"/>
              </a:rPr>
              <a:t>Activation </a:t>
            </a:r>
            <a:r>
              <a:rPr lang="en-US" altLang="ko-KR" sz="1600" dirty="0">
                <a:latin typeface="+mj-ea"/>
                <a:ea typeface="+mj-ea"/>
              </a:rPr>
              <a:t>Function</a:t>
            </a:r>
            <a:r>
              <a:rPr lang="ko-KR" altLang="en-US" sz="1600" dirty="0">
                <a:latin typeface="+mj-ea"/>
                <a:ea typeface="+mj-ea"/>
              </a:rPr>
              <a:t>을 변경시키는 것 뿐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가중치를 적절하게 초기화 하는 것도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어느정도 해소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9498" y="3618049"/>
            <a:ext cx="1098929" cy="122413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181184</TotalTime>
  <Words>1730</Words>
  <Application>Microsoft Office PowerPoint</Application>
  <PresentationFormat>A4 용지(210x297mm)</PresentationFormat>
  <Paragraphs>171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6459</cp:revision>
  <cp:lastPrinted>2018-09-17T06:04:01Z</cp:lastPrinted>
  <dcterms:created xsi:type="dcterms:W3CDTF">2008-03-25T01:14:47Z</dcterms:created>
  <dcterms:modified xsi:type="dcterms:W3CDTF">2020-01-15T06:50:45Z</dcterms:modified>
</cp:coreProperties>
</file>