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17"/>
  </p:notesMasterIdLst>
  <p:handoutMasterIdLst>
    <p:handoutMasterId r:id="rId18"/>
  </p:handoutMasterIdLst>
  <p:sldIdLst>
    <p:sldId id="1214" r:id="rId6"/>
    <p:sldId id="1217" r:id="rId7"/>
    <p:sldId id="1218" r:id="rId8"/>
    <p:sldId id="1220" r:id="rId9"/>
    <p:sldId id="1215" r:id="rId10"/>
    <p:sldId id="1221" r:id="rId11"/>
    <p:sldId id="1224" r:id="rId12"/>
    <p:sldId id="1225" r:id="rId13"/>
    <p:sldId id="1222" r:id="rId14"/>
    <p:sldId id="1226" r:id="rId15"/>
    <p:sldId id="1223" r:id="rId16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>
        <p:scale>
          <a:sx n="66" d="100"/>
          <a:sy n="66" d="100"/>
        </p:scale>
        <p:origin x="1536" y="528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blog/%EB%A8%B8%EC%8B%A0-%EB%9F%AC%EB%8B%9D%EC%9D%98-%EB%AA%A8%EB%8D%B8-%ED%8F%89%EA%B0%80%EC%99%80-%EB%AA%A8%EB%8D%B8-%EC%84%A0%ED%83%9D-%EC%95%8C%EA%B3%A0%EB%A6%AC%EC%A6%98-%EC%84%A0%ED%83%9D-1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pgmr.tistory.com/16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ko-KR" altLang="en-US" sz="3600" dirty="0" smtClean="0">
                <a:solidFill>
                  <a:srgbClr val="FFFFFF"/>
                </a:solidFill>
                <a:latin typeface="+mj-ea"/>
                <a:ea typeface="+mj-ea"/>
              </a:rPr>
              <a:t>모델 검증 및 평가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2020.01.17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36" y="2132856"/>
            <a:ext cx="4570122" cy="3812019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precision-recall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그래프</a:t>
            </a:r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알고리즘의 </a:t>
            </a:r>
            <a:r>
              <a:rPr lang="ko-KR" altLang="en-US" sz="1600" dirty="0" err="1">
                <a:latin typeface="+mj-ea"/>
                <a:ea typeface="+mj-ea"/>
              </a:rPr>
              <a:t>파라미터</a:t>
            </a:r>
            <a:r>
              <a:rPr lang="ko-KR" altLang="en-US" sz="1600" dirty="0">
                <a:latin typeface="+mj-ea"/>
                <a:ea typeface="+mj-ea"/>
              </a:rPr>
              <a:t> 조정에 따른 </a:t>
            </a:r>
            <a:r>
              <a:rPr lang="en-US" altLang="ko-KR" sz="1600" dirty="0">
                <a:latin typeface="+mj-ea"/>
                <a:ea typeface="+mj-ea"/>
              </a:rPr>
              <a:t>precision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recall </a:t>
            </a:r>
            <a:r>
              <a:rPr lang="ko-KR" altLang="en-US" sz="1600" dirty="0">
                <a:latin typeface="+mj-ea"/>
                <a:ea typeface="+mj-ea"/>
              </a:rPr>
              <a:t>값의 변화를 그래프로 표현한 </a:t>
            </a:r>
            <a:r>
              <a:rPr lang="ko-KR" altLang="en-US" sz="1600" dirty="0" smtClean="0">
                <a:latin typeface="+mj-ea"/>
                <a:ea typeface="+mj-ea"/>
              </a:rPr>
              <a:t>것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</a:p>
          <a:p>
            <a:pPr latinLnBrk="0">
              <a:lnSpc>
                <a:spcPct val="150000"/>
              </a:lnSpc>
            </a:pPr>
            <a:r>
              <a:rPr lang="en-US" altLang="ko-KR" b="0" dirty="0" smtClean="0">
                <a:latin typeface="+mj-ea"/>
                <a:ea typeface="+mj-ea"/>
              </a:rPr>
              <a:t>recall </a:t>
            </a:r>
            <a:r>
              <a:rPr lang="ko-KR" altLang="en-US" b="0" dirty="0" smtClean="0">
                <a:latin typeface="+mj-ea"/>
                <a:ea typeface="+mj-ea"/>
              </a:rPr>
              <a:t>대신 </a:t>
            </a:r>
            <a:r>
              <a:rPr lang="en-US" altLang="ko-KR" b="0" dirty="0">
                <a:latin typeface="+mj-ea"/>
                <a:ea typeface="+mj-ea"/>
              </a:rPr>
              <a:t>miss rate( 1-recall ) </a:t>
            </a:r>
            <a:r>
              <a:rPr lang="en-US" altLang="ko-KR" b="0" dirty="0" smtClean="0">
                <a:latin typeface="+mj-ea"/>
                <a:ea typeface="+mj-ea"/>
              </a:rPr>
              <a:t>precision </a:t>
            </a:r>
            <a:r>
              <a:rPr lang="ko-KR" altLang="en-US" b="0" dirty="0" smtClean="0">
                <a:latin typeface="+mj-ea"/>
                <a:ea typeface="+mj-ea"/>
              </a:rPr>
              <a:t>대신 </a:t>
            </a:r>
            <a:r>
              <a:rPr lang="en-US" altLang="ko-KR" b="0" dirty="0">
                <a:latin typeface="+mj-ea"/>
                <a:ea typeface="+mj-ea"/>
              </a:rPr>
              <a:t>false alarm rate( 1-precision </a:t>
            </a:r>
            <a:r>
              <a:rPr lang="en-US" altLang="ko-KR" b="0" dirty="0" smtClean="0">
                <a:latin typeface="+mj-ea"/>
                <a:ea typeface="+mj-ea"/>
              </a:rPr>
              <a:t>)</a:t>
            </a:r>
            <a:r>
              <a:rPr lang="ko-KR" altLang="en-US" b="0" dirty="0" smtClean="0">
                <a:latin typeface="+mj-ea"/>
                <a:ea typeface="+mj-ea"/>
              </a:rPr>
              <a:t>이 사용 될 수 있다</a:t>
            </a:r>
            <a:r>
              <a:rPr lang="en-US" altLang="ko-KR" b="0" dirty="0" smtClean="0">
                <a:latin typeface="+mj-ea"/>
                <a:ea typeface="+mj-ea"/>
              </a:rPr>
              <a:t>.</a:t>
            </a:r>
            <a:endParaRPr lang="en-US" altLang="ko-KR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10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331" y="1412776"/>
            <a:ext cx="8214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precision-recall </a:t>
            </a:r>
            <a:r>
              <a:rPr lang="ko-KR" altLang="en-US" dirty="0" smtClean="0">
                <a:latin typeface="+mj-ea"/>
                <a:ea typeface="+mj-ea"/>
              </a:rPr>
              <a:t>그래프는 어떤 알고리즘의 성능을 전반적으로 파악하기는 좋으나 서로 다른 두 알고리즘의 성능을 정량적으로 비교하기에는 불편하다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이를 위해</a:t>
            </a:r>
            <a:r>
              <a:rPr lang="en-US" altLang="ko-KR" dirty="0" smtClean="0">
                <a:latin typeface="+mj-ea"/>
                <a:ea typeface="+mj-ea"/>
              </a:rPr>
              <a:t>, Average precision</a:t>
            </a:r>
            <a:r>
              <a:rPr lang="ko-KR" altLang="en-US" dirty="0" smtClean="0">
                <a:latin typeface="+mj-ea"/>
                <a:ea typeface="+mj-ea"/>
              </a:rPr>
              <a:t>의 개념이 나왔다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AP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precision-recall </a:t>
            </a:r>
            <a:r>
              <a:rPr lang="ko-KR" altLang="en-US" dirty="0" smtClean="0">
                <a:latin typeface="+mj-ea"/>
                <a:ea typeface="+mj-ea"/>
              </a:rPr>
              <a:t>그래프에서 선 아래의 면적으로 계산한다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80" y="2161652"/>
            <a:ext cx="3258228" cy="2419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332" y="4970212"/>
            <a:ext cx="82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알고리즘의 </a:t>
            </a:r>
            <a:r>
              <a:rPr lang="en-US" altLang="ko-KR" dirty="0" smtClean="0">
                <a:latin typeface="+mj-ea"/>
                <a:ea typeface="+mj-ea"/>
              </a:rPr>
              <a:t>precision-recall  </a:t>
            </a:r>
            <a:r>
              <a:rPr lang="ko-KR" altLang="en-US" dirty="0" smtClean="0">
                <a:latin typeface="+mj-ea"/>
                <a:ea typeface="+mj-ea"/>
              </a:rPr>
              <a:t>성능을 하나의 숫자로 표현하는 방법이다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이는  </a:t>
            </a:r>
            <a:r>
              <a:rPr lang="en-US" altLang="ko-KR" dirty="0" smtClean="0">
                <a:latin typeface="+mj-ea"/>
                <a:ea typeface="+mj-ea"/>
              </a:rPr>
              <a:t>precision</a:t>
            </a:r>
            <a:r>
              <a:rPr lang="ko-KR" altLang="en-US" dirty="0" smtClean="0">
                <a:latin typeface="+mj-ea"/>
                <a:ea typeface="+mj-ea"/>
              </a:rPr>
              <a:t>과 </a:t>
            </a:r>
            <a:r>
              <a:rPr lang="en-US" altLang="ko-KR" dirty="0" smtClean="0">
                <a:latin typeface="+mj-ea"/>
                <a:ea typeface="+mj-ea"/>
              </a:rPr>
              <a:t>recall</a:t>
            </a:r>
            <a:r>
              <a:rPr lang="ko-KR" altLang="en-US" dirty="0" smtClean="0">
                <a:latin typeface="+mj-ea"/>
                <a:ea typeface="+mj-ea"/>
              </a:rPr>
              <a:t>의 조화 평균으로 계산된다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74" y="5616313"/>
            <a:ext cx="2578624" cy="620999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AP &amp; F-measure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Average Precision(AP)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544556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F-measure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94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166" y="6858000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2"/>
              </a:rPr>
              <a:t>https://tensorflow.blog/%EB%A8%B8%EC%8B%A0-%EB%9F%AC%EB%8B%9D%EC%9D%98-%EB%AA%A8%EB%8D%B8-%ED%8F%89%EA%B0%80%EC%99%80-%EB%AA%A8%EB%8D%B8-%EC%84%A0%ED%83%9D-%EC%95%8C%EA%B3%A0%EB%A6%AC%EC%A6%98-%EC%84%A0%ED%83%9D-1/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560" y="4563998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모델이 미래의 데이터에 대한 예측 성능인 일반화 정확도를 추정하기 위해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학습 알고리즘을 튜닝하고 주어진 가설 공간에서 가장 성능이 좋은 모델을 골라 예측 성능을 높이기 위해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문제 해결에 가장 적합한 머신 러닝 알고리즘을 찾기 위해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모델의 성능 추정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예측 </a:t>
            </a:r>
            <a:r>
              <a:rPr lang="ko-KR" altLang="en-US" sz="1600" dirty="0">
                <a:latin typeface="+mj-ea"/>
                <a:ea typeface="+mj-ea"/>
              </a:rPr>
              <a:t>모델을 연구나 비즈니스에 적용할 때 공통으로 원하는 한가지는 ‘좋은</a:t>
            </a:r>
            <a:r>
              <a:rPr lang="ko-KR" altLang="en-US" sz="1600" dirty="0" smtClean="0">
                <a:latin typeface="+mj-ea"/>
                <a:ea typeface="+mj-ea"/>
              </a:rPr>
              <a:t>’ 예측이다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이때 ‘좋은’ </a:t>
            </a:r>
            <a:r>
              <a:rPr lang="ko-KR" altLang="en-US" sz="1600" dirty="0" smtClean="0">
                <a:latin typeface="+mj-ea"/>
                <a:ea typeface="+mj-ea"/>
              </a:rPr>
              <a:t>예측을 위해서는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훈련 </a:t>
            </a:r>
            <a:r>
              <a:rPr lang="ko-KR" altLang="en-US" sz="1600" dirty="0" smtClean="0">
                <a:latin typeface="+mj-ea"/>
                <a:ea typeface="+mj-ea"/>
              </a:rPr>
              <a:t>데이터를 통해 </a:t>
            </a:r>
            <a:r>
              <a:rPr lang="ko-KR" altLang="en-US" sz="1600" dirty="0">
                <a:latin typeface="+mj-ea"/>
                <a:ea typeface="+mj-ea"/>
              </a:rPr>
              <a:t>모델을 잘 학습하는 </a:t>
            </a:r>
            <a:r>
              <a:rPr lang="ko-KR" altLang="en-US" sz="1600" dirty="0" smtClean="0">
                <a:latin typeface="+mj-ea"/>
                <a:ea typeface="+mj-ea"/>
              </a:rPr>
              <a:t>것 그리고 모델이 </a:t>
            </a:r>
            <a:r>
              <a:rPr lang="ko-KR" altLang="en-US" sz="1600" dirty="0">
                <a:latin typeface="+mj-ea"/>
                <a:ea typeface="+mj-ea"/>
              </a:rPr>
              <a:t>다른 데이터에도 잘 일반화 될 수 있는지에 대한 </a:t>
            </a:r>
            <a:r>
              <a:rPr lang="ko-KR" altLang="en-US" sz="1600" dirty="0" smtClean="0">
                <a:latin typeface="+mj-ea"/>
                <a:ea typeface="+mj-ea"/>
              </a:rPr>
              <a:t>확인이 필요하다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9390" y="4221088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이상적으로는 추정된 모델의 성능이 새로운 데이터에 얼마나 잘 작동하는지를 확인하기 위해서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48544" y="3645024"/>
            <a:ext cx="8208912" cy="26642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51793" y="3405768"/>
            <a:ext cx="34024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+mj-ea"/>
                <a:ea typeface="+mj-ea"/>
              </a:rPr>
              <a:t>성능 추정이 필요한 이유</a:t>
            </a:r>
            <a:r>
              <a:rPr lang="en-US" altLang="ko-KR" sz="1800" dirty="0">
                <a:latin typeface="+mj-ea"/>
                <a:ea typeface="+mj-ea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6279" y="2348880"/>
            <a:ext cx="791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모델이 데이터를 얼마나 정확하게 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설명하는지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정확성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데이터에 대해 해당 모델이 얼마나 유사한 결과를 낼 수 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있는지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Robustness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5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28606" y="6234225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가정 및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기본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용어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480" y="9087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j-ea"/>
                <a:ea typeface="+mj-ea"/>
              </a:rPr>
              <a:t>가정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7855" y="1208842"/>
            <a:ext cx="799288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i.i.d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(independent and identically distributed)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샘플이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독립적이고 동일한 확률분포를 가지고 있다고 가정한  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즉 모든 샘플을 동일한 확률 분포로 선택되어지고 </a:t>
            </a:r>
            <a:r>
              <a:rPr lang="ko-KR" alt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통계적으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로 서로 독립적이다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샘플이 독립적이지 않은 경우는 일시적인 데이터나 </a:t>
            </a:r>
            <a:r>
              <a:rPr lang="ko-KR" alt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시계열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데이터를 다룰 때이다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855" y="3171349"/>
            <a:ext cx="83075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분산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(Variance)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훈련 세트를 조금씩 변화시키면서 학습 과정을 반복할 때 모델의 예측의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변화량을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측정한 것이다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모델 구축 프로세스가 데이터의 변화에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민감할수록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분산은 더 커진다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32" y="4263637"/>
            <a:ext cx="2324310" cy="6091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7855" y="4887451"/>
            <a:ext cx="83796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재치환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검증과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홀드아웃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방법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홀드아웃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(holdout)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은 아주 단순한 모델 평가 방법으로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레이블된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데이터셋을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훈련 세트와 테스트 세트로 나누고 학습 에는 훈련 세트를 평가에는 테스트 세트를 사용하는 것이다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재치환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평가라 부른다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480" y="28379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j-ea"/>
                <a:ea typeface="+mj-ea"/>
              </a:rPr>
              <a:t>용어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4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316375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Train Set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b="0" dirty="0">
                <a:latin typeface="+mj-ea"/>
                <a:ea typeface="+mj-ea"/>
              </a:rPr>
              <a:t>모</a:t>
            </a:r>
            <a:r>
              <a:rPr lang="ko-KR" altLang="en-US" b="0" dirty="0" smtClean="0">
                <a:latin typeface="+mj-ea"/>
                <a:ea typeface="+mj-ea"/>
              </a:rPr>
              <a:t>델을 </a:t>
            </a:r>
            <a:r>
              <a:rPr lang="ko-KR" altLang="en-US" b="0" dirty="0" err="1" smtClean="0">
                <a:latin typeface="+mj-ea"/>
                <a:ea typeface="+mj-ea"/>
              </a:rPr>
              <a:t>훈련시킬때</a:t>
            </a:r>
            <a:r>
              <a:rPr lang="ko-KR" altLang="en-US" b="0" dirty="0" smtClean="0">
                <a:latin typeface="+mj-ea"/>
                <a:ea typeface="+mj-ea"/>
              </a:rPr>
              <a:t> 사용하는 데이터</a:t>
            </a:r>
            <a:endParaRPr lang="en-US" altLang="ko-KR" b="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V</a:t>
            </a:r>
            <a:r>
              <a:rPr lang="en-US" altLang="ko-KR" dirty="0" smtClean="0">
                <a:latin typeface="+mj-ea"/>
                <a:ea typeface="+mj-ea"/>
              </a:rPr>
              <a:t>alidation Set 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0" dirty="0" smtClean="0">
                <a:latin typeface="+mj-ea"/>
                <a:ea typeface="+mj-ea"/>
              </a:rPr>
              <a:t>Train set </a:t>
            </a:r>
            <a:r>
              <a:rPr lang="ko-KR" altLang="en-US" b="0" dirty="0" smtClean="0">
                <a:latin typeface="+mj-ea"/>
                <a:ea typeface="+mj-ea"/>
              </a:rPr>
              <a:t>에서 적합한 모델의 </a:t>
            </a:r>
            <a:r>
              <a:rPr lang="ko-KR" altLang="en-US" b="0" dirty="0" err="1" smtClean="0">
                <a:latin typeface="+mj-ea"/>
                <a:ea typeface="+mj-ea"/>
              </a:rPr>
              <a:t>파라미터를</a:t>
            </a:r>
            <a:r>
              <a:rPr lang="ko-KR" altLang="en-US" b="0" dirty="0" smtClean="0">
                <a:latin typeface="+mj-ea"/>
                <a:ea typeface="+mj-ea"/>
              </a:rPr>
              <a:t> 수정하거나 </a:t>
            </a:r>
            <a:r>
              <a:rPr lang="en-US" altLang="ko-KR" b="0" dirty="0" smtClean="0">
                <a:latin typeface="+mj-ea"/>
                <a:ea typeface="+mj-ea"/>
              </a:rPr>
              <a:t>overfitting</a:t>
            </a:r>
            <a:r>
              <a:rPr lang="ko-KR" altLang="en-US" b="0" dirty="0" smtClean="0">
                <a:latin typeface="+mj-ea"/>
                <a:ea typeface="+mj-ea"/>
              </a:rPr>
              <a:t>의 여부를 확인하는데 사용</a:t>
            </a:r>
            <a:endParaRPr lang="en-US" altLang="ko-KR" b="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Test Set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b="0" dirty="0" smtClean="0">
                <a:latin typeface="+mj-ea"/>
                <a:ea typeface="+mj-ea"/>
              </a:rPr>
              <a:t>모델의 성능을 평가하는데 사용</a:t>
            </a:r>
            <a:endParaRPr lang="en-US" altLang="ko-KR" b="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03" y="4486474"/>
            <a:ext cx="5887393" cy="161836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모델 성능 평가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데이터의 분할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13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300518" y="15910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K-fold </a:t>
            </a:r>
            <a:r>
              <a:rPr lang="ko-KR" altLang="en-US" dirty="0" smtClean="0"/>
              <a:t>교차 검증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47177" y="4509119"/>
            <a:ext cx="6611644" cy="1142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위의 그림과 같이 데이터를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개의 그룹으로 분할하여 순차적으로 모델에 입력하여 평가하는 방법으로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fold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마다의 결과값의 평균값을 이용해 전체 모델의 성능 평가를 진행한다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모델의 성능 평가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1623"/>
          <a:stretch/>
        </p:blipFill>
        <p:spPr>
          <a:xfrm>
            <a:off x="1761979" y="1756393"/>
            <a:ext cx="6382041" cy="2409109"/>
          </a:xfrm>
          <a:prstGeom prst="rect">
            <a:avLst/>
          </a:prstGeom>
        </p:spPr>
      </p:pic>
      <p:sp>
        <p:nvSpPr>
          <p:cNvPr id="1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4134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463580"/>
            <a:ext cx="856895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SSE(Sum 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quared Error) 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  </a:t>
            </a:r>
            <a:r>
              <a:rPr lang="ko-KR" altLang="en-US" b="0" dirty="0" err="1" smtClean="0"/>
              <a:t>실제값과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예측값의</a:t>
            </a:r>
            <a:r>
              <a:rPr lang="ko-KR" altLang="en-US" b="0" dirty="0" smtClean="0"/>
              <a:t> 차이를 제곱하여 전부 더한 값이다</a:t>
            </a:r>
            <a:r>
              <a:rPr lang="en-US" altLang="ko-KR" b="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실제로 회귀 모형을 평가할 때 자주 쓰이는 지표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결정계수</a:t>
            </a:r>
            <a:r>
              <a:rPr lang="en-US" altLang="ko-KR" sz="1600" dirty="0" smtClean="0"/>
              <a:t>(R square)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 선형 회귀분석의 성능 검증 지표로 많이 사용한다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 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회귀모형이</a:t>
            </a:r>
            <a:r>
              <a:rPr lang="ko-KR" altLang="en-US" b="0" dirty="0" smtClean="0"/>
              <a:t> 얼마나 잘 </a:t>
            </a:r>
            <a:r>
              <a:rPr lang="ko-KR" altLang="en-US" b="0" dirty="0" err="1" smtClean="0"/>
              <a:t>적합하는지에</a:t>
            </a:r>
            <a:r>
              <a:rPr lang="ko-KR" altLang="en-US" b="0" dirty="0" smtClean="0"/>
              <a:t> 대한 비율</a:t>
            </a:r>
            <a:r>
              <a:rPr lang="en-US" altLang="ko-KR" b="0" dirty="0" smtClean="0"/>
              <a:t>)</a:t>
            </a:r>
            <a:br>
              <a:rPr lang="en-US" altLang="ko-KR" b="0" dirty="0" smtClean="0"/>
            </a:br>
            <a:endParaRPr lang="en-US" altLang="ko-KR" b="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MAE(Mean Absolute Error)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ko-KR" altLang="en-US" b="0" dirty="0" smtClean="0"/>
              <a:t>오차 절대값의 평균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MAPE(Mean Absolute Percentage Error)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smtClean="0"/>
              <a:t> MAE</a:t>
            </a:r>
            <a:r>
              <a:rPr lang="ko-KR" altLang="en-US" b="0" dirty="0" smtClean="0"/>
              <a:t>를 계산할 때 </a:t>
            </a:r>
            <a:r>
              <a:rPr lang="ko-KR" altLang="en-US" b="0" dirty="0" err="1" smtClean="0"/>
              <a:t>실제값에</a:t>
            </a:r>
            <a:r>
              <a:rPr lang="ko-KR" altLang="en-US" b="0" dirty="0" smtClean="0"/>
              <a:t> 대한 상대적인 비율을 고려하여 계산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 smtClean="0"/>
          </a:p>
          <a:p>
            <a:pPr>
              <a:lnSpc>
                <a:spcPct val="150000"/>
              </a:lnSpc>
            </a:pPr>
            <a:endParaRPr lang="en-US" altLang="ko-KR" b="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43" y="1800502"/>
            <a:ext cx="1868912" cy="6032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43" y="2835806"/>
            <a:ext cx="1848717" cy="1096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72" y="4271957"/>
            <a:ext cx="1815683" cy="5618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72" y="5307005"/>
            <a:ext cx="2182368" cy="715627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모델의 성능 평가 지표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회귀 모형의 성능 평가 지표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204" y="2691790"/>
            <a:ext cx="7942235" cy="1300218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203" y="3987934"/>
            <a:ext cx="7942235" cy="977505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71202" y="4965439"/>
            <a:ext cx="7942235" cy="1264750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205" y="1395646"/>
            <a:ext cx="7942235" cy="1300218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4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33" y="3823069"/>
            <a:ext cx="2210003" cy="1900987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모델의 성능 평가 지표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분류 모형의 성능 평가 지표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072" y="1464834"/>
            <a:ext cx="7128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Accuracy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    모든 </a:t>
            </a:r>
            <a:r>
              <a:rPr lang="ko-KR" altLang="en-US" b="0" dirty="0"/>
              <a:t>예측값중에서 실제 값을 맞춘 개수의 </a:t>
            </a:r>
            <a:r>
              <a:rPr lang="ko-KR" altLang="en-US" b="0" dirty="0" smtClean="0"/>
              <a:t>비율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Precision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긍적으로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예측한 </a:t>
            </a:r>
            <a:r>
              <a:rPr lang="ko-KR" altLang="en-US" b="0" dirty="0" err="1"/>
              <a:t>값중에서</a:t>
            </a:r>
            <a:r>
              <a:rPr lang="ko-KR" altLang="en-US" b="0" dirty="0"/>
              <a:t> </a:t>
            </a:r>
            <a:r>
              <a:rPr lang="ko-KR" altLang="en-US" b="0" dirty="0" err="1"/>
              <a:t>실제값도</a:t>
            </a:r>
            <a:r>
              <a:rPr lang="ko-KR" altLang="en-US" b="0" dirty="0"/>
              <a:t> 긍정인 비율</a:t>
            </a:r>
            <a:r>
              <a:rPr lang="en-US" altLang="ko-KR" b="0" dirty="0"/>
              <a:t>(</a:t>
            </a:r>
            <a:r>
              <a:rPr lang="ko-KR" altLang="en-US" b="0" dirty="0"/>
              <a:t>긍정으로 예측할 때 정답일 확률</a:t>
            </a:r>
            <a:r>
              <a:rPr lang="en-US" altLang="ko-KR" b="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Recall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/>
              <a:t>   </a:t>
            </a:r>
            <a:r>
              <a:rPr lang="ko-KR" altLang="en-US" b="0" dirty="0" smtClean="0"/>
              <a:t>실제 </a:t>
            </a:r>
            <a:r>
              <a:rPr lang="ko-KR" altLang="en-US" b="0" dirty="0"/>
              <a:t>정답 중에서 긍정을 맞춘 </a:t>
            </a:r>
            <a:r>
              <a:rPr lang="ko-KR" altLang="en-US" b="0" dirty="0" smtClean="0"/>
              <a:t>비율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Specificity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/>
              <a:t>실제 </a:t>
            </a:r>
            <a:r>
              <a:rPr lang="ko-KR" altLang="en-US" b="0" dirty="0" err="1"/>
              <a:t>부정중에서</a:t>
            </a:r>
            <a:r>
              <a:rPr lang="ko-KR" altLang="en-US" b="0" dirty="0"/>
              <a:t> 부정으로 예측한 비율 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F1-score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/>
              <a:t>    precision</a:t>
            </a:r>
            <a:r>
              <a:rPr lang="ko-KR" altLang="en-US" b="0" dirty="0" smtClean="0"/>
              <a:t>과 </a:t>
            </a:r>
            <a:r>
              <a:rPr lang="en-US" altLang="ko-KR" b="0" dirty="0"/>
              <a:t>recall </a:t>
            </a:r>
            <a:r>
              <a:rPr lang="ko-KR" altLang="en-US" b="0" dirty="0"/>
              <a:t>의 조화 평균 </a:t>
            </a:r>
            <a:r>
              <a:rPr lang="en-US" altLang="ko-KR" b="0" dirty="0"/>
              <a:t>/ </a:t>
            </a:r>
            <a:r>
              <a:rPr lang="ko-KR" altLang="en-US" b="0" dirty="0"/>
              <a:t>주로 데이터의 </a:t>
            </a:r>
            <a:r>
              <a:rPr lang="en-US" altLang="ko-KR" b="0" dirty="0"/>
              <a:t>label</a:t>
            </a:r>
            <a:r>
              <a:rPr lang="ko-KR" altLang="en-US" b="0" dirty="0"/>
              <a:t>이 불균형하게 분포할 때 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smtClean="0"/>
              <a:t>  </a:t>
            </a:r>
            <a:r>
              <a:rPr lang="ko-KR" altLang="en-US" b="0" dirty="0" smtClean="0"/>
              <a:t>성능 </a:t>
            </a:r>
            <a:r>
              <a:rPr lang="ko-KR" altLang="en-US" b="0" dirty="0"/>
              <a:t>평가의 지표로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ROC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smtClean="0"/>
              <a:t>   </a:t>
            </a:r>
            <a:r>
              <a:rPr lang="ko-KR" altLang="en-US" b="0" dirty="0"/>
              <a:t>가로축은 </a:t>
            </a:r>
            <a:r>
              <a:rPr lang="en-US" altLang="ko-KR" b="0" dirty="0"/>
              <a:t>FPR(Specificity), </a:t>
            </a:r>
            <a:r>
              <a:rPr lang="ko-KR" altLang="en-US" b="0" dirty="0"/>
              <a:t>세로축을 </a:t>
            </a:r>
            <a:r>
              <a:rPr lang="en-US" altLang="ko-KR" b="0" dirty="0"/>
              <a:t>TPR(Recall)</a:t>
            </a:r>
            <a:r>
              <a:rPr lang="ko-KR" altLang="en-US" b="0" dirty="0"/>
              <a:t>로 하여 시각화 한 그래프이다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/>
              <a:t> </a:t>
            </a:r>
            <a:endParaRPr lang="en-US" altLang="ko-KR" b="0" dirty="0"/>
          </a:p>
        </p:txBody>
      </p:sp>
      <p:sp>
        <p:nvSpPr>
          <p:cNvPr id="2" name="직사각형 1"/>
          <p:cNvSpPr/>
          <p:nvPr/>
        </p:nvSpPr>
        <p:spPr>
          <a:xfrm>
            <a:off x="8431924" y="5604685"/>
            <a:ext cx="481222" cy="306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ROC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659" y="1301201"/>
            <a:ext cx="3261528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시스템이 올바르게 판단하는 정도</a:t>
            </a:r>
            <a:endParaRPr lang="en-US" altLang="ko-K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시스템이 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라고 판단한 경우의 정확도</a:t>
            </a:r>
            <a:endParaRPr lang="en-US" altLang="ko-K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5" y="2099624"/>
            <a:ext cx="9649072" cy="384965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모델의 성능 평가 지표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0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20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분류 모형의 성능 평가 지표 </a:t>
            </a:r>
            <a:r>
              <a:rPr lang="en-US" altLang="ko-KR" sz="1600" dirty="0" smtClean="0">
                <a:latin typeface="+mj-ea"/>
                <a:ea typeface="+mj-ea"/>
              </a:rPr>
              <a:t>- confusion </a:t>
            </a:r>
            <a:r>
              <a:rPr lang="en-US" altLang="ko-KR" sz="1600" dirty="0">
                <a:latin typeface="+mj-ea"/>
                <a:ea typeface="+mj-ea"/>
              </a:rPr>
              <a:t>matrix 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 latinLnBrk="0">
              <a:lnSpc>
                <a:spcPct val="150000"/>
              </a:lnSpc>
            </a:pPr>
            <a:r>
              <a:rPr lang="ko-KR" altLang="en-US" b="0" dirty="0" smtClean="0">
                <a:latin typeface="+mj-ea"/>
                <a:ea typeface="+mj-ea"/>
              </a:rPr>
              <a:t>이진 분류 평가 결과를 나타낼 때 가장 널리 사용하는 방법</a:t>
            </a:r>
          </a:p>
          <a:p>
            <a:pPr latinLnBrk="0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6495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62" y="2323335"/>
            <a:ext cx="4166876" cy="1537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0552" y="4137243"/>
            <a:ext cx="8064896" cy="1668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일반적으로 알고리즘의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recall(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검출율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precision(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정확도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은 반비례 관계를 가진다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파라미터를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조절해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검출율을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높이면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오검출이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증가하고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반대로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오검출을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줄이기 위해 조건을 강화하면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검출율이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떨어진다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precision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recall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의 성능 변화 전체를 살펴봐야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marL="1358616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precision-recall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그래프를 활용한다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3612" y="7101408"/>
            <a:ext cx="3047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3"/>
              </a:rPr>
              <a:t>https://darkpgmr.tistory.com/162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Recall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Precision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해석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432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성능을 평가하기 위해서는 </a:t>
            </a:r>
            <a:r>
              <a:rPr lang="ko-KR" altLang="en-US" sz="1600" dirty="0" err="1">
                <a:latin typeface="+mj-ea"/>
                <a:ea typeface="+mj-ea"/>
              </a:rPr>
              <a:t>검출율과</a:t>
            </a:r>
            <a:r>
              <a:rPr lang="ko-KR" altLang="en-US" sz="1600" dirty="0">
                <a:latin typeface="+mj-ea"/>
                <a:ea typeface="+mj-ea"/>
              </a:rPr>
              <a:t> 정확도를 동시에 고려해야한다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검출율</a:t>
            </a:r>
            <a:r>
              <a:rPr lang="en-US" altLang="ko-KR" dirty="0">
                <a:latin typeface="+mj-ea"/>
                <a:ea typeface="+mj-ea"/>
              </a:rPr>
              <a:t>(recall)  </a:t>
            </a:r>
            <a:r>
              <a:rPr lang="en-US" altLang="ko-KR" dirty="0" smtClean="0">
                <a:latin typeface="+mj-ea"/>
                <a:ea typeface="+mj-ea"/>
              </a:rPr>
              <a:t>     :   </a:t>
            </a:r>
            <a:r>
              <a:rPr lang="ko-KR" altLang="en-US" dirty="0" smtClean="0">
                <a:latin typeface="+mj-ea"/>
                <a:ea typeface="+mj-ea"/>
              </a:rPr>
              <a:t>대상을 </a:t>
            </a:r>
            <a:r>
              <a:rPr lang="ko-KR" altLang="en-US" dirty="0">
                <a:latin typeface="+mj-ea"/>
                <a:ea typeface="+mj-ea"/>
              </a:rPr>
              <a:t>빠트리지 않고 얼마나 잘 잡아내는지 </a:t>
            </a:r>
            <a:endParaRPr lang="en-US" altLang="ko-KR" dirty="0" smtClean="0">
              <a:latin typeface="+mj-ea"/>
              <a:ea typeface="+mj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정확도</a:t>
            </a:r>
            <a:r>
              <a:rPr lang="en-US" altLang="ko-KR" dirty="0">
                <a:latin typeface="+mj-ea"/>
                <a:ea typeface="+mj-ea"/>
              </a:rPr>
              <a:t>(precision</a:t>
            </a:r>
            <a:r>
              <a:rPr lang="en-US" altLang="ko-KR" dirty="0" smtClean="0">
                <a:latin typeface="+mj-ea"/>
                <a:ea typeface="+mj-ea"/>
              </a:rPr>
              <a:t>)  </a:t>
            </a:r>
            <a:r>
              <a:rPr lang="en-US" altLang="ko-KR" dirty="0">
                <a:latin typeface="+mj-ea"/>
                <a:ea typeface="+mj-ea"/>
              </a:rPr>
              <a:t>: 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검출된 </a:t>
            </a:r>
            <a:r>
              <a:rPr lang="ko-KR" altLang="en-US" dirty="0">
                <a:latin typeface="+mj-ea"/>
                <a:ea typeface="+mj-ea"/>
              </a:rPr>
              <a:t>결과가 얼마나 정확한지</a:t>
            </a:r>
          </a:p>
          <a:p>
            <a:pPr latinLnBrk="0"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53475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181653</TotalTime>
  <Words>720</Words>
  <Application>Microsoft Office PowerPoint</Application>
  <PresentationFormat>A4 용지(210x297mm)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Wingdings</vt:lpstr>
      <vt:lpstr>Arial</vt:lpstr>
      <vt:lpstr>굴림</vt:lpstr>
      <vt:lpstr>돋움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6506</cp:revision>
  <cp:lastPrinted>2018-09-17T06:04:01Z</cp:lastPrinted>
  <dcterms:created xsi:type="dcterms:W3CDTF">2008-03-25T01:14:47Z</dcterms:created>
  <dcterms:modified xsi:type="dcterms:W3CDTF">2020-01-16T05:32:27Z</dcterms:modified>
</cp:coreProperties>
</file>