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4163" r:id="rId1"/>
    <p:sldMasterId id="2147484165" r:id="rId2"/>
    <p:sldMasterId id="2147484170" r:id="rId3"/>
    <p:sldMasterId id="2147484167" r:id="rId4"/>
    <p:sldMasterId id="2147484183" r:id="rId5"/>
  </p:sldMasterIdLst>
  <p:notesMasterIdLst>
    <p:notesMasterId r:id="rId25"/>
  </p:notesMasterIdLst>
  <p:handoutMasterIdLst>
    <p:handoutMasterId r:id="rId26"/>
  </p:handoutMasterIdLst>
  <p:sldIdLst>
    <p:sldId id="1214" r:id="rId6"/>
    <p:sldId id="1289" r:id="rId7"/>
    <p:sldId id="1300" r:id="rId8"/>
    <p:sldId id="1287" r:id="rId9"/>
    <p:sldId id="1301" r:id="rId10"/>
    <p:sldId id="1291" r:id="rId11"/>
    <p:sldId id="1292" r:id="rId12"/>
    <p:sldId id="1293" r:id="rId13"/>
    <p:sldId id="1294" r:id="rId14"/>
    <p:sldId id="1295" r:id="rId15"/>
    <p:sldId id="1296" r:id="rId16"/>
    <p:sldId id="1302" r:id="rId17"/>
    <p:sldId id="1304" r:id="rId18"/>
    <p:sldId id="1297" r:id="rId19"/>
    <p:sldId id="1305" r:id="rId20"/>
    <p:sldId id="1307" r:id="rId21"/>
    <p:sldId id="1306" r:id="rId22"/>
    <p:sldId id="1303" r:id="rId23"/>
    <p:sldId id="1298" r:id="rId24"/>
  </p:sldIdLst>
  <p:sldSz cx="9906000" cy="6858000" type="A4"/>
  <p:notesSz cx="6797675" cy="9928225"/>
  <p:embeddedFontLs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536433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1072866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609298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2145731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3218597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755029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4291462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02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orient="horz" pos="1298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orient="horz" pos="3838">
          <p15:clr>
            <a:srgbClr val="A4A3A4"/>
          </p15:clr>
        </p15:guide>
        <p15:guide id="8" pos="3755">
          <p15:clr>
            <a:srgbClr val="A4A3A4"/>
          </p15:clr>
        </p15:guide>
        <p15:guide id="9" pos="6068">
          <p15:clr>
            <a:srgbClr val="A4A3A4"/>
          </p15:clr>
        </p15:guide>
        <p15:guide id="10" pos="5887">
          <p15:clr>
            <a:srgbClr val="A4A3A4"/>
          </p15:clr>
        </p15:guide>
        <p15:guide id="11" pos="262">
          <p15:clr>
            <a:srgbClr val="A4A3A4"/>
          </p15:clr>
        </p15:guide>
        <p15:guide id="12" pos="5978">
          <p15:clr>
            <a:srgbClr val="A4A3A4"/>
          </p15:clr>
        </p15:guide>
        <p15:guide id="13" pos="2349">
          <p15:clr>
            <a:srgbClr val="A4A3A4"/>
          </p15:clr>
        </p15:guide>
        <p15:guide id="14" pos="1850">
          <p15:clr>
            <a:srgbClr val="A4A3A4"/>
          </p15:clr>
        </p15:guide>
        <p15:guide id="15" pos="4390">
          <p15:clr>
            <a:srgbClr val="A4A3A4"/>
          </p15:clr>
        </p15:guide>
        <p15:guide id="16" pos="3120">
          <p15:clr>
            <a:srgbClr val="A4A3A4"/>
          </p15:clr>
        </p15:guide>
        <p15:guide id="17" pos="716">
          <p15:clr>
            <a:srgbClr val="A4A3A4"/>
          </p15:clr>
        </p15:guide>
        <p15:guide id="18" pos="353">
          <p15:clr>
            <a:srgbClr val="A4A3A4"/>
          </p15:clr>
        </p15:guide>
        <p15:guide id="19" pos="2984">
          <p15:clr>
            <a:srgbClr val="A4A3A4"/>
          </p15:clr>
        </p15:guide>
        <p15:guide id="20" pos="3257">
          <p15:clr>
            <a:srgbClr val="A4A3A4"/>
          </p15:clr>
        </p15:guide>
        <p15:guide id="21" orient="horz" pos="527">
          <p15:clr>
            <a:srgbClr val="A4A3A4"/>
          </p15:clr>
        </p15:guide>
        <p15:guide id="22" orient="horz" pos="3975">
          <p15:clr>
            <a:srgbClr val="A4A3A4"/>
          </p15:clr>
        </p15:guide>
        <p15:guide id="23" orient="horz" pos="1027">
          <p15:clr>
            <a:srgbClr val="A4A3A4"/>
          </p15:clr>
        </p15:guide>
        <p15:guide id="24" orient="horz" pos="1299">
          <p15:clr>
            <a:srgbClr val="A4A3A4"/>
          </p15:clr>
        </p15:guide>
        <p15:guide id="25" orient="horz" pos="2976">
          <p15:clr>
            <a:srgbClr val="A4A3A4"/>
          </p15:clr>
        </p15:guide>
        <p15:guide id="26" orient="horz" pos="3657">
          <p15:clr>
            <a:srgbClr val="A4A3A4"/>
          </p15:clr>
        </p15:guide>
        <p15:guide id="27" orient="horz" pos="3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939393"/>
    <a:srgbClr val="959595"/>
    <a:srgbClr val="00AAAA"/>
    <a:srgbClr val="CCFFCC"/>
    <a:srgbClr val="99FFCC"/>
    <a:srgbClr val="66FF99"/>
    <a:srgbClr val="CC0000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7" autoAdjust="0"/>
    <p:restoredTop sz="95282" autoAdjust="0"/>
  </p:normalViewPr>
  <p:slideViewPr>
    <p:cSldViewPr>
      <p:cViewPr>
        <p:scale>
          <a:sx n="75" d="100"/>
          <a:sy n="75" d="100"/>
        </p:scale>
        <p:origin x="1920" y="336"/>
      </p:cViewPr>
      <p:guideLst>
        <p:guide orient="horz" pos="618"/>
        <p:guide orient="horz" pos="3929"/>
        <p:guide orient="horz" pos="1026"/>
        <p:guide orient="horz" pos="2931"/>
        <p:guide orient="horz" pos="1298"/>
        <p:guide orient="horz" pos="799"/>
        <p:guide orient="horz" pos="3838"/>
        <p:guide pos="3755"/>
        <p:guide pos="6068"/>
        <p:guide pos="5887"/>
        <p:guide pos="262"/>
        <p:guide pos="5978"/>
        <p:guide pos="2349"/>
        <p:guide pos="1850"/>
        <p:guide pos="4390"/>
        <p:guide pos="3120"/>
        <p:guide pos="716"/>
        <p:guide pos="353"/>
        <p:guide pos="2984"/>
        <p:guide pos="3257"/>
        <p:guide orient="horz" pos="527"/>
        <p:guide orient="horz" pos="3975"/>
        <p:guide orient="horz" pos="1027"/>
        <p:guide orient="horz" pos="1299"/>
        <p:guide orient="horz" pos="2976"/>
        <p:guide orient="horz" pos="3657"/>
        <p:guide orient="horz" pos="3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64" y="7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2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858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r">
              <a:defRPr sz="800"/>
            </a:lvl1pPr>
          </a:lstStyle>
          <a:p>
            <a:fld id="{C036B14C-1EE6-40CC-B47F-D850A52A37F2}" type="datetimeFigureOut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858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r">
              <a:defRPr sz="800"/>
            </a:lvl1pPr>
          </a:lstStyle>
          <a:p>
            <a:fld id="{52D96F69-F3FB-4587-9C2F-D5A628577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95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8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6125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5631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8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23D5C5-DC6F-42D4-8F9E-C0945C629F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6701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36433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072866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9298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145731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>
              <a:lnSpc>
                <a:spcPct val="150000"/>
              </a:lnSpc>
            </a:pP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DNN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은 여러 개의 층으로 이루어져 있고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,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한 층은 여러 개의 노드로 이루어져 있다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.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노드에서는 연산이 일어나는데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,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이 연산 과정은 인간의 신경망을 구성하는 뉴런에서 일어나는 과정을 묘사하도록 설계되어 있다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노드는 일정 크지 이상의 자극을 받으면 반응을 하는데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,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그 반응의 크기는 </a:t>
            </a:r>
            <a:r>
              <a:rPr kumimoji="1" lang="ko-KR" altLang="en-US" sz="1400" b="0" kern="1200" dirty="0" err="1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입력값과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 노드의 계수를 곱한 값과 비례한다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.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노드는 여러 개의 입력을 받으며 입력의 개수 만큼 계수를 가지고 있는데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,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이 계수를 조절함으로써 여러 입력에 다른 가중치를 부여할 수 있다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최종적으로 곱한 값들은 전부 더해지고 그 합은 활성 함수의 입력으로 들어가게 된다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.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활성 함수의 결과가 노드의 출력에 해당하며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,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이 </a:t>
            </a:r>
            <a:r>
              <a:rPr kumimoji="1" lang="ko-KR" altLang="en-US" sz="1400" b="0" kern="1200" dirty="0" err="1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출력값이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 궁극적으로 분류나 회귀 분석에 쓰이게 된다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.</a:t>
            </a:r>
            <a:endParaRPr kumimoji="1" lang="ko-KR" altLang="en-US" sz="1400" b="0" kern="120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3D5C5-DC6F-42D4-8F9E-C0945C629F66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94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3D5C5-DC6F-42D4-8F9E-C0945C629F66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524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ctr">
              <a:buNone/>
              <a:defRPr/>
            </a:lvl1pPr>
            <a:lvl2pPr marL="457148" indent="0" algn="ctr">
              <a:buNone/>
              <a:defRPr/>
            </a:lvl2pPr>
            <a:lvl3pPr marL="914296" indent="0" algn="ctr">
              <a:buNone/>
              <a:defRPr/>
            </a:lvl3pPr>
            <a:lvl4pPr marL="1371445" indent="0" algn="ctr">
              <a:buNone/>
              <a:defRPr/>
            </a:lvl4pPr>
            <a:lvl5pPr marL="1828592" indent="0" algn="ctr">
              <a:buNone/>
              <a:defRPr/>
            </a:lvl5pPr>
            <a:lvl6pPr marL="2285740" indent="0" algn="ctr">
              <a:buNone/>
              <a:defRPr/>
            </a:lvl6pPr>
            <a:lvl7pPr marL="2742888" indent="0" algn="ctr">
              <a:buNone/>
              <a:defRPr/>
            </a:lvl7pPr>
            <a:lvl8pPr marL="3200036" indent="0" algn="ctr">
              <a:buNone/>
              <a:defRPr/>
            </a:lvl8pPr>
            <a:lvl9pPr marL="3657184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3045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1C86-2C5B-EB43-BE75-C1CF31CC9443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49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0C1-D31C-2C4E-87C8-D33CB6019974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D9AB-C603-1F47-8CC7-C2DC03A70B08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FBC-BA29-034A-B378-F9B169232D6B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8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C4CB-EA9A-7043-A0E9-88EACA751849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4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BFC9E-27D3-44ED-94CF-C0BE96932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06422D-FFE6-46C0-A7B4-42B8A53A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D67E7-F0A2-40C8-9840-CA033AF7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53B3F64-277D-4441-BC5D-2FE3F62AC76E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E1370-FCDB-41C8-B1CE-EE928505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AEDBD-E0FB-415F-8588-A656428E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2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A6F24-179F-4FC4-82A6-5DACCBB9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3750F-6AB2-4039-90EE-4379F7F7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CFFCC-D757-4051-8C45-1D3A8085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4DFDC0C-3D50-A845-A5C0-CAA9FC928EB4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4B5A8-5D4D-46B2-ACE0-D50CD56B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E0D20-394C-4906-A11A-34238842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9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B3C9-5CA2-4593-8974-A6B760C4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FB905-78D8-4040-87BF-BB106422A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27314-3D3B-43E5-9AAF-278CCBFF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D199F70-D683-734C-A8C5-87F26417ABAD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D143B-4954-461D-8C81-377C00C9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8F46C-CE58-42E7-9299-5FCFEA40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6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4DA5C-4CA5-4719-BEF2-2AEAF233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F32A6-9896-430C-80A9-77922D77D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8E5F4B-566F-4926-A69B-482E41D74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842FA-6C20-4041-925C-08215513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60CF2B0-DA2E-1A42-B8B9-BA427F910D95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C1B84-2A9E-48C3-986A-A8350776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1C499-5376-45C2-AA44-CE4637B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7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85331-5E87-4B0E-9FD2-9A74BE6F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C1FCD-4D56-4946-A4E6-F240ED29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A3F32-8107-41E2-91DB-FA7CA118F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F23972-EA93-47BA-B7B0-312C9F3F3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077CFC-8CF8-40A6-AF9E-AE1330EDB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2C066A-8D3C-4453-B614-5590752C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A46EEB6-2CD5-FE46-A18E-C13DD1993F9D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F3E3D-80A7-46EF-8301-CA9E4BDE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740B10-9DBD-4FC3-A8A3-C0C486E9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8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73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59FD3-0A3A-48A8-8D3C-974A6DA6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65FEDC-4841-4C69-AE46-2FA2F198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BA65E2A-BF59-814B-B4C8-F8BB7B392DA7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661383-5EC5-4ADD-BA6D-59F04796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5D2DB-2CA1-4560-BE5D-A7DCC241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95245E-17E1-4E36-A0E9-B868E411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06FBA2F-95FD-3043-80B4-FEF90E9BDAE5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AB243E-2203-4E57-938A-6BCBFBF5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58A0B-E054-4265-93F2-20DD89D6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4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D505A-C6CD-4571-80B0-D31C3ABC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8572F-4EFE-4228-BC8E-4BB65392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DFFBD-8C78-49BB-91AD-AF5B5ECF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2C794-0809-465B-9492-7031B227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A72648C-8F1F-974F-AB70-B3AC295DE470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D973E-B922-4972-A7E8-311FF5EA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3AFFD-5A87-4AB3-8FD9-F03CCB77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5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D7724-7ED2-4C03-B615-340126FF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1D37B4-463B-4421-B4DD-198E923F3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D0CB8-7DFF-4E56-9D55-E4284B238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1EB53-6841-4441-BD14-C2C0654C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8E04696-D4C8-4A48-B253-48FEE500B95F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F627E-BBBB-43EA-8D08-141F5C65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7AB45-E5F3-413B-A44F-A1A60F70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1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8503B-060D-4371-961A-C531AF6C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FEE2C9-D27E-48C1-8DDD-69D751DAD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38349-1FE2-471E-920D-181904D4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2B331756-4AFB-DF44-A946-80057EFACDDE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D7410-8274-4975-8E39-279732F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AC1C7-A08B-47A1-AFE4-F5DDE32E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6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BE5AA-E70A-46E0-AAAD-C04180739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C6B125-5D03-4909-B21E-2BD28FB9A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D5603-1A81-4EA7-9697-A4A0F23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8C2EF14-9A85-044D-9E0D-CD60CFDAE00C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E5F5B-0BAE-43C2-8343-8F7B6F8D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95725-0EE8-44EC-B35B-8AF779A8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00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E7DFC15-5941-A048-8C41-5DB4C57DF04B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E568-C3F1-FF4D-94CB-CFEF044AD879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4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3C8-06B1-D74D-925C-D5B79117A52B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1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711-7130-694F-A36F-AE0AE5BBF389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09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997B-A5F9-5249-A3BE-C0FFADAA8AD5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9A76-5AC8-A340-9F87-D4B239793FBE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2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3C1-E2DE-4342-8A94-641BD87BCA57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96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1">
            <a:extLst>
              <a:ext uri="{FF2B5EF4-FFF2-40B4-BE49-F238E27FC236}">
                <a16:creationId xmlns:a16="http://schemas.microsoft.com/office/drawing/2014/main" id="{243D1364-B77C-4570-A2C8-C9FCA1F15E4C}"/>
              </a:ext>
            </a:extLst>
          </p:cNvPr>
          <p:cNvSpPr/>
          <p:nvPr userDrawn="1"/>
        </p:nvSpPr>
        <p:spPr bwMode="auto">
          <a:xfrm>
            <a:off x="233363" y="215900"/>
            <a:ext cx="9456737" cy="3724275"/>
          </a:xfrm>
          <a:prstGeom prst="roundRect">
            <a:avLst>
              <a:gd name="adj" fmla="val 4026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59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14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296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445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592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861" indent="-342861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7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300">
          <a:solidFill>
            <a:schemeClr val="tx1"/>
          </a:solidFill>
          <a:latin typeface="+mn-lt"/>
          <a:ea typeface="+mn-ea"/>
        </a:defRPr>
      </a:lvl3pPr>
      <a:lvl4pPr marL="1600017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166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314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462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61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758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24001"/>
            <a:ext cx="990600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직사각형 5"/>
          <p:cNvSpPr/>
          <p:nvPr userDrawn="1"/>
        </p:nvSpPr>
        <p:spPr>
          <a:xfrm>
            <a:off x="4" y="-3313"/>
            <a:ext cx="128460" cy="630555"/>
          </a:xfrm>
          <a:prstGeom prst="rect">
            <a:avLst/>
          </a:prstGeom>
          <a:solidFill>
            <a:srgbClr val="13A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8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36433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072866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09298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145731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02325" indent="-40232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52DC-6DE1-DA4E-B38A-16E700344C5F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45.png"/>
          <p:cNvPicPr>
            <a:picLocks/>
          </p:cNvPicPr>
          <p:nvPr userDrawn="1"/>
        </p:nvPicPr>
        <p:blipFill>
          <a:blip r:embed="rId13" cstate="print">
            <a:lum bright="-5000"/>
          </a:blip>
          <a:srcRect l="779" t="939" r="1295" b="1825"/>
          <a:stretch>
            <a:fillRect/>
          </a:stretch>
        </p:blipFill>
        <p:spPr>
          <a:xfrm>
            <a:off x="631827" y="0"/>
            <a:ext cx="1800288" cy="1483200"/>
          </a:xfrm>
          <a:prstGeom prst="rect">
            <a:avLst/>
          </a:prstGeom>
        </p:spPr>
      </p:pic>
      <p:cxnSp>
        <p:nvCxnSpPr>
          <p:cNvPr id="8" name="bar"/>
          <p:cNvCxnSpPr>
            <a:cxnSpLocks noChangeShapeType="1"/>
          </p:cNvCxnSpPr>
          <p:nvPr userDrawn="1"/>
        </p:nvCxnSpPr>
        <p:spPr bwMode="auto">
          <a:xfrm>
            <a:off x="-1586" y="7939"/>
            <a:ext cx="9906001" cy="0"/>
          </a:xfrm>
          <a:prstGeom prst="line">
            <a:avLst/>
          </a:prstGeom>
          <a:noFill/>
          <a:ln w="44450" algn="ctr">
            <a:solidFill>
              <a:srgbClr val="13AD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4638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63379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F4F3BE91-ECC3-4655-B526-ACE0A19BD51A}"/>
              </a:ext>
            </a:extLst>
          </p:cNvPr>
          <p:cNvSpPr/>
          <p:nvPr userDrawn="1"/>
        </p:nvSpPr>
        <p:spPr bwMode="auto">
          <a:xfrm>
            <a:off x="96838" y="69850"/>
            <a:ext cx="9712325" cy="657225"/>
          </a:xfrm>
          <a:prstGeom prst="roundRect">
            <a:avLst>
              <a:gd name="adj" fmla="val 9690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mguard.tistory.com/186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181/how-to-choose-the-number-of-hidden-layers-and-nodes-in-a-feedforward-neural-netw" TargetMode="Externa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153531/what-is-batch-size-in-neural-network" TargetMode="External"/><Relationship Id="rId2" Type="http://schemas.openxmlformats.org/officeDocument/2006/relationships/hyperlink" Target="https://blog.lunit.io/2018/08/03/batch-size-in-deep-learning/" TargetMode="Externa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hyperlink" Target="https://machinelearningmastery.com/how-to-control-the-speed-and-stability-of-training-neural-networks-with-gradient-descent-batch-size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kaggle.com/ourique/permutation-importance" TargetMode="Externa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3months.tistory.com/321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gdhan/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ittaku.tistory.com/47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mguard.tistory.com/18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omguard.tistory.com/18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omguard.tistory.com/18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48139859-439D-4C01-A3D0-7596BFE33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662113"/>
            <a:ext cx="8347075" cy="7109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5988" eaLnBrk="0" latinLnBrk="0" hangingPunct="0">
              <a:lnSpc>
                <a:spcPct val="130000"/>
              </a:lnSpc>
              <a:buSzPct val="80000"/>
              <a:buFont typeface="Wingdings" pitchFamily="2" charset="2"/>
              <a:buNone/>
            </a:pPr>
            <a:r>
              <a:rPr kumimoji="0" lang="en-US" altLang="ko-KR" sz="3600" dirty="0" smtClean="0">
                <a:solidFill>
                  <a:srgbClr val="FFFFFF"/>
                </a:solidFill>
                <a:latin typeface="+mj-ea"/>
                <a:ea typeface="+mj-ea"/>
              </a:rPr>
              <a:t>DNN</a:t>
            </a:r>
            <a:endParaRPr kumimoji="0" lang="en-US" altLang="ko-KR" sz="3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415BD172-C670-484A-BEEE-AD910E94F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4871482"/>
            <a:ext cx="4906962" cy="86177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ko-KR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오 현 </a:t>
            </a:r>
            <a:r>
              <a:rPr kumimoji="0" lang="ko-KR" altLang="en-US" sz="2000" dirty="0" err="1" smtClean="0">
                <a:solidFill>
                  <a:srgbClr val="000000"/>
                </a:solidFill>
                <a:latin typeface="+mj-ea"/>
                <a:ea typeface="+mj-ea"/>
              </a:rPr>
              <a:t>규</a:t>
            </a:r>
            <a:endParaRPr kumimoji="0" lang="en-US" altLang="ko-KR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en-US" altLang="ko-KR" sz="2000" dirty="0" smtClean="0">
                <a:solidFill>
                  <a:srgbClr val="000000"/>
                </a:solidFill>
                <a:latin typeface="+mj-ea"/>
                <a:ea typeface="+mj-ea"/>
              </a:rPr>
              <a:t>2020.01.14</a:t>
            </a:r>
            <a:endParaRPr kumimoji="0"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81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966095" y="2080592"/>
            <a:ext cx="4464496" cy="4156720"/>
          </a:xfrm>
          <a:prstGeom prst="rect">
            <a:avLst/>
          </a:prstGeom>
          <a:solidFill>
            <a:schemeClr val="bg1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ㅏ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8504" y="2080592"/>
            <a:ext cx="4464496" cy="4156720"/>
          </a:xfrm>
          <a:prstGeom prst="rect">
            <a:avLst/>
          </a:prstGeom>
          <a:solidFill>
            <a:schemeClr val="bg1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2539" y="2317178"/>
            <a:ext cx="3816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Xavier Initialization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표준 정규 분포를 입력 개수의 표준 편차로 나누어 준다</a:t>
            </a:r>
            <a:r>
              <a:rPr lang="en-US" altLang="ko-KR" b="0" dirty="0" smtClean="0"/>
              <a:t>.</a:t>
            </a:r>
          </a:p>
          <a:p>
            <a:r>
              <a:rPr lang="en-US" altLang="ko-KR" b="0" dirty="0" smtClean="0"/>
              <a:t>(Sigmoid,  </a:t>
            </a:r>
            <a:r>
              <a:rPr lang="en-US" altLang="ko-KR" b="0" dirty="0" err="1" smtClean="0"/>
              <a:t>Tanh</a:t>
            </a:r>
            <a:r>
              <a:rPr lang="en-US" altLang="ko-KR" b="0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9656" y="2317178"/>
            <a:ext cx="4064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 Initialization </a:t>
            </a:r>
            <a:r>
              <a:rPr lang="en-US" altLang="ko-KR" b="0" dirty="0" smtClean="0"/>
              <a:t>: Xavier</a:t>
            </a:r>
            <a:r>
              <a:rPr lang="ko-KR" altLang="en-US" b="0" dirty="0" smtClean="0"/>
              <a:t>와</a:t>
            </a:r>
            <a:r>
              <a:rPr lang="en-US" altLang="ko-KR" b="0" dirty="0"/>
              <a:t> </a:t>
            </a:r>
            <a:r>
              <a:rPr lang="ko-KR" altLang="en-US" b="0" dirty="0" smtClean="0"/>
              <a:t>다른 점은 </a:t>
            </a:r>
            <a:r>
              <a:rPr lang="en-US" altLang="ko-KR" b="0" dirty="0" smtClean="0"/>
              <a:t>input </a:t>
            </a:r>
            <a:r>
              <a:rPr lang="ko-KR" altLang="en-US" b="0" dirty="0" smtClean="0"/>
              <a:t>개수의 절반의 제곱근으로 나눈다는 점이다</a:t>
            </a:r>
            <a:r>
              <a:rPr lang="en-US" altLang="ko-KR" b="0" dirty="0" smtClean="0"/>
              <a:t>.</a:t>
            </a:r>
          </a:p>
          <a:p>
            <a:r>
              <a:rPr lang="en-US" altLang="ko-KR" b="0" dirty="0" smtClean="0"/>
              <a:t>(</a:t>
            </a:r>
            <a:r>
              <a:rPr lang="en-US" altLang="ko-KR" b="0" dirty="0" err="1" smtClean="0"/>
              <a:t>ReLU</a:t>
            </a:r>
            <a:r>
              <a:rPr lang="en-US" altLang="ko-KR" b="0" dirty="0" smtClean="0"/>
              <a:t>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77768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Vanishing Gradient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발전된 초기화 방법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0" y="3208394"/>
            <a:ext cx="4144491" cy="2206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3645024"/>
            <a:ext cx="4212270" cy="24875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864" y="3136386"/>
            <a:ext cx="4286250" cy="3117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498" y="3605774"/>
            <a:ext cx="4202982" cy="2487521"/>
          </a:xfrm>
          <a:prstGeom prst="rect">
            <a:avLst/>
          </a:prstGeom>
        </p:spPr>
      </p:pic>
      <p:sp>
        <p:nvSpPr>
          <p:cNvPr id="13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Vanishing </a:t>
            </a:r>
            <a:r>
              <a:rPr lang="ko-KR" altLang="en-US" sz="1600" dirty="0">
                <a:latin typeface="+mj-ea"/>
                <a:ea typeface="+mj-ea"/>
              </a:rPr>
              <a:t>현상을 완화 하기 위해 가중치를 초기화 할 때 </a:t>
            </a:r>
            <a:r>
              <a:rPr lang="en-US" altLang="ko-KR" sz="1600" dirty="0">
                <a:latin typeface="+mj-ea"/>
                <a:ea typeface="+mj-ea"/>
              </a:rPr>
              <a:t>Sigmoid </a:t>
            </a:r>
            <a:r>
              <a:rPr lang="ko-KR" altLang="en-US" sz="1600" dirty="0">
                <a:latin typeface="+mj-ea"/>
                <a:ea typeface="+mj-ea"/>
              </a:rPr>
              <a:t>같은 </a:t>
            </a:r>
            <a:r>
              <a:rPr lang="en-US" altLang="ko-KR" sz="1600" dirty="0">
                <a:latin typeface="+mj-ea"/>
                <a:ea typeface="+mj-ea"/>
              </a:rPr>
              <a:t>S</a:t>
            </a:r>
            <a:r>
              <a:rPr lang="ko-KR" altLang="en-US" sz="1600" dirty="0">
                <a:latin typeface="+mj-ea"/>
                <a:ea typeface="+mj-ea"/>
              </a:rPr>
              <a:t>자 함수의 경우 </a:t>
            </a:r>
            <a:r>
              <a:rPr lang="ko-KR" altLang="en-US" sz="1600" dirty="0" err="1">
                <a:latin typeface="+mj-ea"/>
                <a:ea typeface="+mj-ea"/>
              </a:rPr>
              <a:t>출력값들이</a:t>
            </a:r>
            <a:r>
              <a:rPr lang="ko-KR" altLang="en-US" sz="1600" dirty="0">
                <a:latin typeface="+mj-ea"/>
                <a:ea typeface="+mj-ea"/>
              </a:rPr>
              <a:t> 표준 정규 분포의 형태를 갖게 하는 것이 중요하다</a:t>
            </a:r>
            <a:r>
              <a:rPr lang="en-US" altLang="ko-KR" sz="1600" dirty="0">
                <a:latin typeface="+mj-ea"/>
                <a:ea typeface="+mj-ea"/>
              </a:rPr>
              <a:t>. (</a:t>
            </a:r>
            <a:r>
              <a:rPr lang="ko-KR" altLang="en-US" sz="1600" dirty="0">
                <a:latin typeface="+mj-ea"/>
                <a:ea typeface="+mj-ea"/>
              </a:rPr>
              <a:t>안정적으로 학습이 가능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28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41032" y="3496876"/>
            <a:ext cx="3901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깊은 신경망일수록 같은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값을 갖더라도 가중치가 조금만 달라지면 완전히 다른 값을 얻을 수 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이를 해결하기 위해 각 층의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출력값에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배치 정규화 과정을 추가해 가중치의 차이를 완화하여 보다 안정적인 학습을 할 수 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68" y="2792614"/>
            <a:ext cx="3697432" cy="3446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54" y="-462666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출력값</a:t>
            </a:r>
            <a:r>
              <a:rPr lang="ko-KR" altLang="en-US" dirty="0" smtClean="0"/>
              <a:t> 자체를 정규화 하여 학습을 안정화 한다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Vanishing Gradient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배치 정규화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7560" y="6889471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https://gomguard.tistory.com/186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 각 </a:t>
            </a:r>
            <a:r>
              <a:rPr lang="ko-KR" altLang="en-US" sz="1600" dirty="0">
                <a:latin typeface="+mj-ea"/>
                <a:ea typeface="+mj-ea"/>
              </a:rPr>
              <a:t>층의 </a:t>
            </a:r>
            <a:r>
              <a:rPr lang="ko-KR" altLang="en-US" sz="1600" dirty="0" err="1">
                <a:latin typeface="+mj-ea"/>
                <a:ea typeface="+mj-ea"/>
              </a:rPr>
              <a:t>출력값들을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정규화하는</a:t>
            </a:r>
            <a:r>
              <a:rPr lang="ko-KR" altLang="en-US" sz="1600" dirty="0">
                <a:latin typeface="+mj-ea"/>
                <a:ea typeface="+mj-ea"/>
              </a:rPr>
              <a:t> 방법이다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 smtClean="0">
                <a:latin typeface="+mj-ea"/>
                <a:ea typeface="+mj-ea"/>
              </a:rPr>
              <a:t>배치란</a:t>
            </a:r>
            <a:r>
              <a:rPr lang="ko-KR" altLang="en-US" sz="1600" dirty="0" smtClean="0">
                <a:latin typeface="+mj-ea"/>
                <a:ea typeface="+mj-ea"/>
              </a:rPr>
              <a:t> 전체 </a:t>
            </a:r>
            <a:r>
              <a:rPr lang="ko-KR" altLang="en-US" sz="1600" dirty="0">
                <a:latin typeface="+mj-ea"/>
                <a:ea typeface="+mj-ea"/>
              </a:rPr>
              <a:t>데이터의 일부분을 칭하는 </a:t>
            </a:r>
            <a:r>
              <a:rPr lang="ko-KR" altLang="en-US" sz="1600" dirty="0" smtClean="0">
                <a:latin typeface="+mj-ea"/>
                <a:ea typeface="+mj-ea"/>
              </a:rPr>
              <a:t>단어로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신경망 학습 시 보통 </a:t>
            </a:r>
            <a:r>
              <a:rPr lang="ko-KR" altLang="en-US" sz="1600" dirty="0">
                <a:latin typeface="+mj-ea"/>
                <a:ea typeface="+mj-ea"/>
              </a:rPr>
              <a:t>전체 </a:t>
            </a:r>
            <a:r>
              <a:rPr lang="ko-KR" altLang="en-US" sz="1600" dirty="0" smtClean="0">
                <a:latin typeface="+mj-ea"/>
                <a:ea typeface="+mj-ea"/>
              </a:rPr>
              <a:t>데이터를 단위로 </a:t>
            </a:r>
            <a:r>
              <a:rPr lang="ko-KR" altLang="en-US" sz="1600" dirty="0">
                <a:latin typeface="+mj-ea"/>
                <a:ea typeface="+mj-ea"/>
              </a:rPr>
              <a:t>분할해서 학습을 시키는데 </a:t>
            </a:r>
            <a:r>
              <a:rPr lang="ko-KR" altLang="en-US" sz="1600" dirty="0" smtClean="0">
                <a:latin typeface="+mj-ea"/>
                <a:ea typeface="+mj-ea"/>
              </a:rPr>
              <a:t>이때의 단위이다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이런 </a:t>
            </a:r>
            <a:r>
              <a:rPr lang="ko-KR" altLang="en-US" sz="1600" dirty="0" err="1">
                <a:latin typeface="+mj-ea"/>
                <a:ea typeface="+mj-ea"/>
              </a:rPr>
              <a:t>배치별로</a:t>
            </a:r>
            <a:r>
              <a:rPr lang="ko-KR" altLang="en-US" sz="1600" dirty="0">
                <a:latin typeface="+mj-ea"/>
                <a:ea typeface="+mj-ea"/>
              </a:rPr>
              <a:t> 구분하고 각각의 </a:t>
            </a:r>
            <a:r>
              <a:rPr lang="ko-KR" altLang="en-US" sz="1600" dirty="0" err="1">
                <a:latin typeface="+mj-ea"/>
                <a:ea typeface="+mj-ea"/>
              </a:rPr>
              <a:t>출력값들을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정규화한다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+mj-ea"/>
                <a:ea typeface="+mj-ea"/>
              </a:rPr>
              <a:t>근본적으로 </a:t>
            </a:r>
            <a:r>
              <a:rPr lang="ko-KR" altLang="en-US" sz="1600" dirty="0">
                <a:latin typeface="+mj-ea"/>
                <a:ea typeface="+mj-ea"/>
              </a:rPr>
              <a:t>학습과정을 안정화할 수 있고 빠르게 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8904" y="7009100"/>
            <a:ext cx="366161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출력값을</a:t>
            </a:r>
            <a:r>
              <a:rPr lang="ko-KR" altLang="en-US" sz="1200" dirty="0"/>
              <a:t> 정규화 할 때의 평균과 표준편차</a:t>
            </a:r>
            <a:r>
              <a:rPr lang="en-US" altLang="ko-KR" sz="1200" dirty="0"/>
              <a:t>, </a:t>
            </a:r>
            <a:r>
              <a:rPr lang="ko-KR" altLang="en-US" sz="1200" dirty="0"/>
              <a:t>얼마나 이동시킬지 등의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들 또한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역전파를</a:t>
            </a:r>
            <a:r>
              <a:rPr lang="ko-KR" altLang="en-US" sz="1200" dirty="0"/>
              <a:t> 통해 학습이 가능하다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배치 정규화를 사용할 때 주의할 점은 </a:t>
            </a:r>
            <a:r>
              <a:rPr lang="en-US" altLang="ko-KR" sz="1200" dirty="0"/>
              <a:t>train</a:t>
            </a:r>
            <a:r>
              <a:rPr lang="ko-KR" altLang="en-US" sz="1200" dirty="0"/>
              <a:t>시의 배치 정규화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들을 저장해 놓고 </a:t>
            </a:r>
            <a:r>
              <a:rPr lang="en-US" altLang="ko-KR" sz="1200" dirty="0"/>
              <a:t>test</a:t>
            </a:r>
            <a:r>
              <a:rPr lang="ko-KR" altLang="en-US" sz="1200" dirty="0"/>
              <a:t>할 때 저장해 놓은 값들을 사용해야 한다는 것이다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28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Dropout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각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은닉층의</a:t>
            </a:r>
            <a:r>
              <a:rPr lang="ko-KR" altLang="en-US" sz="1600" dirty="0" smtClean="0">
                <a:latin typeface="+mj-ea"/>
                <a:ea typeface="+mj-ea"/>
              </a:rPr>
              <a:t> 뉴런을 </a:t>
            </a:r>
            <a:r>
              <a:rPr lang="ko-KR" altLang="en-US" sz="1600" dirty="0" err="1" smtClean="0">
                <a:latin typeface="+mj-ea"/>
                <a:ea typeface="+mj-ea"/>
              </a:rPr>
              <a:t>랜덤하게</a:t>
            </a:r>
            <a:r>
              <a:rPr lang="ko-KR" altLang="en-US" sz="1600" dirty="0" smtClean="0">
                <a:latin typeface="+mj-ea"/>
                <a:ea typeface="+mj-ea"/>
              </a:rPr>
              <a:t> 선택해서 해당 </a:t>
            </a:r>
            <a:r>
              <a:rPr lang="ko-KR" altLang="en-US" sz="1600" dirty="0" err="1" smtClean="0">
                <a:latin typeface="+mj-ea"/>
                <a:ea typeface="+mj-ea"/>
              </a:rPr>
              <a:t>뉴런만을</a:t>
            </a:r>
            <a:r>
              <a:rPr lang="ko-KR" altLang="en-US" sz="1600" dirty="0" smtClean="0">
                <a:latin typeface="+mj-ea"/>
                <a:ea typeface="+mj-ea"/>
              </a:rPr>
              <a:t> 학습시키는 방법론이다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이를 반복적으로 추정하고 최종 테스트 데이터를 이용할 때는 모든 뉴런을 이용하면서 학습 능력과 정확도를 높이는 방식이다</a:t>
            </a:r>
            <a:r>
              <a:rPr lang="en-US" altLang="ko-KR" sz="1600" dirty="0" smtClean="0">
                <a:latin typeface="+mj-ea"/>
                <a:ea typeface="+mj-ea"/>
              </a:rPr>
              <a:t>. (</a:t>
            </a:r>
            <a:r>
              <a:rPr lang="ko-KR" altLang="en-US" sz="1600" dirty="0">
                <a:latin typeface="+mj-ea"/>
              </a:rPr>
              <a:t>이는 </a:t>
            </a:r>
            <a:r>
              <a:rPr lang="en-US" altLang="ko-KR" sz="1600" dirty="0">
                <a:latin typeface="+mj-ea"/>
              </a:rPr>
              <a:t>overfitting</a:t>
            </a:r>
            <a:r>
              <a:rPr lang="ko-KR" altLang="en-US" sz="1600" dirty="0">
                <a:latin typeface="+mj-ea"/>
              </a:rPr>
              <a:t>을 줄일 수 </a:t>
            </a:r>
            <a:r>
              <a:rPr lang="ko-KR" altLang="en-US" sz="1600" dirty="0" smtClean="0">
                <a:latin typeface="+mj-ea"/>
              </a:rPr>
              <a:t>있는 방법으로 많이 사용된다</a:t>
            </a:r>
            <a:r>
              <a:rPr lang="en-US" altLang="ko-KR" sz="1600" dirty="0" smtClean="0">
                <a:latin typeface="+mj-ea"/>
              </a:rPr>
              <a:t>.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78" y="2281493"/>
            <a:ext cx="5359242" cy="3307747"/>
          </a:xfrm>
          <a:prstGeom prst="rect">
            <a:avLst/>
          </a:prstGeom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12" y="5471232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536" y="6968875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Dropout : </a:t>
            </a:r>
            <a:r>
              <a:rPr lang="ko-KR" altLang="en-US" dirty="0" smtClean="0"/>
              <a:t>심층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신경망에 적용되고 있는 정규화 </a:t>
            </a:r>
            <a:r>
              <a:rPr lang="ko-KR" altLang="en-US" dirty="0" err="1" smtClean="0"/>
              <a:t>방법중</a:t>
            </a:r>
            <a:r>
              <a:rPr lang="ko-KR" altLang="en-US" dirty="0" smtClean="0"/>
              <a:t> 하나로 학습 도중 은닉계층들의 몇몇 유닛들이 임의로 생략된다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학습 데이터에서 발생할 수 있는  </a:t>
            </a:r>
            <a:r>
              <a:rPr lang="en-US" altLang="ko-KR" dirty="0" smtClean="0">
                <a:sym typeface="Wingdings" panose="05000000000000000000" pitchFamily="2" charset="2"/>
              </a:rPr>
              <a:t>rare dependency 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해결하는데 도움을 준다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7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87560" y="7029400"/>
            <a:ext cx="4953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stats.stackexchange.com/questions/181/how-to-choose-the-number-of-hidden-layers-and-nodes-in-a-feedforward-neural-netw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Layer</a:t>
            </a:r>
            <a:r>
              <a:rPr lang="ko-KR" altLang="en-US" dirty="0" smtClean="0"/>
              <a:t>를 구성하는 기준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60512" y="879964"/>
            <a:ext cx="8856983" cy="1154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242729"/>
                </a:solidFill>
                <a:latin typeface="+mj-ea"/>
                <a:ea typeface="+mj-ea"/>
              </a:rPr>
              <a:t>The Input Layer</a:t>
            </a:r>
            <a:endParaRPr lang="en-US" altLang="ko-KR" sz="1800" b="0" dirty="0" smtClean="0">
              <a:solidFill>
                <a:srgbClr val="242729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데이터 입력 변수의 컬럼 수로 설정해서 사용한다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가끔 한 개의 노트를 추가해서 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bias term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을 위해 사용하기도 한다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0512" y="4264340"/>
            <a:ext cx="8856984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242729"/>
                </a:solidFill>
                <a:latin typeface="+mj-ea"/>
                <a:ea typeface="+mj-ea"/>
              </a:rPr>
              <a:t>The Output </a:t>
            </a:r>
            <a:r>
              <a:rPr lang="en-US" altLang="ko-KR" sz="1800" dirty="0" smtClean="0">
                <a:solidFill>
                  <a:srgbClr val="242729"/>
                </a:solidFill>
                <a:latin typeface="+mj-ea"/>
                <a:ea typeface="+mj-ea"/>
              </a:rPr>
              <a:t>Layer</a:t>
            </a:r>
          </a:p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모델이 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Machine Mode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또는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Regression Mode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이냐에 따라 갈린다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- Machine Mode =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class label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결과</a:t>
            </a:r>
            <a:endParaRPr lang="en-US" altLang="ko-KR" b="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- Regression Mode = value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가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결과</a:t>
            </a:r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Regressor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일 경우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output layer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는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single node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Classifier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의 경우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softmax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를 사용하지 않는 클래스 마다 한 노드를 가져야 한다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(Binary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의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경우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single node + sigmoid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의 형태로 사용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0512" y="2087404"/>
            <a:ext cx="8856984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rgbClr val="242729"/>
                </a:solidFill>
                <a:latin typeface="+mj-ea"/>
                <a:ea typeface="+mj-ea"/>
              </a:rPr>
              <a:t>The Hidden </a:t>
            </a:r>
            <a:r>
              <a:rPr lang="en-US" altLang="ko-KR" sz="1800" dirty="0" smtClean="0">
                <a:solidFill>
                  <a:srgbClr val="242729"/>
                </a:solidFill>
                <a:latin typeface="+mj-ea"/>
                <a:ea typeface="+mj-ea"/>
              </a:rPr>
              <a:t>Layers</a:t>
            </a:r>
            <a:endParaRPr lang="en-US" altLang="ko-KR" b="0" dirty="0">
              <a:solidFill>
                <a:srgbClr val="242729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How many hidden layers?</a:t>
            </a:r>
          </a:p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데이터가 선형으로 분리 가능한 경우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hidden layer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는 전혀 필요하지 않다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해결에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NN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자체가 필요하지 않지만 사용하긴 한다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한 개의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hidden layer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로 대부분의 문제를 해결 할 수 있다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.)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How many neurons?</a:t>
            </a:r>
          </a:p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가장 일반적으로 사용되는 것은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input layer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와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output layer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크기의 사이이다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입력과 출력의 평균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계층의 구성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08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09" y="1663030"/>
            <a:ext cx="7914409" cy="4286250"/>
          </a:xfrm>
          <a:prstGeom prst="rect">
            <a:avLst/>
          </a:prstGeom>
        </p:spPr>
      </p:pic>
      <p:sp>
        <p:nvSpPr>
          <p:cNvPr id="8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딥러닝에서의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Optimization</a:t>
            </a:r>
            <a:r>
              <a:rPr lang="ko-KR" altLang="en-US" sz="1600" dirty="0" smtClean="0">
                <a:latin typeface="+mj-ea"/>
                <a:ea typeface="+mj-ea"/>
              </a:rPr>
              <a:t>은 </a:t>
            </a:r>
            <a:r>
              <a:rPr lang="ko-KR" altLang="en-US" sz="1600" dirty="0" err="1" smtClean="0">
                <a:latin typeface="+mj-ea"/>
                <a:ea typeface="+mj-ea"/>
              </a:rPr>
              <a:t>학습속도를</a:t>
            </a:r>
            <a:r>
              <a:rPr lang="ko-KR" altLang="en-US" sz="1600" dirty="0" smtClean="0">
                <a:latin typeface="+mj-ea"/>
                <a:ea typeface="+mj-ea"/>
              </a:rPr>
              <a:t> 빠르고 안정적이게 하는 것이다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Optimizer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012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>
                <a:latin typeface="+mj-ea"/>
                <a:ea typeface="+mj-ea"/>
              </a:rPr>
              <a:pPr/>
              <a:t>14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sym typeface="Wingdings" pitchFamily="2" charset="2"/>
              </a:rPr>
              <a:t>Epoch &amp;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Batch Size &amp; iteration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1340768"/>
            <a:ext cx="8448427" cy="28368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Epoch</a:t>
            </a: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</a:t>
            </a:r>
            <a:r>
              <a:rPr lang="en-US" altLang="ko-KR" b="0" dirty="0" smtClean="0">
                <a:latin typeface="+mj-ea"/>
                <a:ea typeface="+mj-ea"/>
              </a:rPr>
              <a:t>an Entire dataset is passed forward and backward through the neural network only once</a:t>
            </a:r>
            <a:endParaRPr lang="en-US" altLang="ko-KR" sz="16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Batch size</a:t>
            </a:r>
          </a:p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b="0" dirty="0" smtClean="0">
                <a:latin typeface="+mj-ea"/>
                <a:ea typeface="+mj-ea"/>
              </a:rPr>
              <a:t>Total number of training examples present in a single batch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200" b="0" dirty="0" smtClean="0">
                <a:latin typeface="+mj-ea"/>
                <a:ea typeface="+mj-ea"/>
                <a:sym typeface="Wingdings" panose="05000000000000000000" pitchFamily="2" charset="2"/>
              </a:rPr>
              <a:t>컴퓨터의 연산에 한번에 데이터를 모두 넣어 학습 하게 할 수 없으니</a:t>
            </a:r>
            <a:r>
              <a:rPr lang="en-US" altLang="ko-KR" sz="1200" b="0" dirty="0" smtClean="0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  <a:sym typeface="Wingdings" panose="05000000000000000000" pitchFamily="2" charset="2"/>
              </a:rPr>
              <a:t>분할하여 학습에 사용하자</a:t>
            </a:r>
            <a:endParaRPr lang="en-US" altLang="ko-KR" sz="1200" b="0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200" b="0" dirty="0" smtClean="0">
                <a:latin typeface="+mj-ea"/>
                <a:ea typeface="+mj-ea"/>
                <a:sym typeface="Wingdings" panose="05000000000000000000" pitchFamily="2" charset="2"/>
              </a:rPr>
              <a:t>메모리 사용량 절감</a:t>
            </a:r>
            <a:endParaRPr lang="en-US" altLang="ko-KR" b="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Iteration</a:t>
            </a: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b="0" dirty="0" smtClean="0">
                <a:latin typeface="+mj-ea"/>
                <a:ea typeface="+mj-ea"/>
              </a:rPr>
              <a:t> the number of passes to complete one epoch</a:t>
            </a:r>
            <a:endParaRPr lang="en-US" altLang="ko-KR" b="0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981" y="4451701"/>
            <a:ext cx="4287259" cy="1125486"/>
          </a:xfrm>
          <a:prstGeom prst="rect">
            <a:avLst/>
          </a:prstGeom>
        </p:spPr>
      </p:pic>
      <p:sp>
        <p:nvSpPr>
          <p:cNvPr id="8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227" y="5683090"/>
            <a:ext cx="3786765" cy="8656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algn="ctr" latinLnBrk="0">
              <a:lnSpc>
                <a:spcPct val="150000"/>
              </a:lnSpc>
            </a:pPr>
            <a:r>
              <a:rPr lang="ko-KR" altLang="en-US" sz="1200" b="0" dirty="0" smtClean="0">
                <a:latin typeface="+mj-ea"/>
                <a:ea typeface="+mj-ea"/>
              </a:rPr>
              <a:t>총 데이터가 </a:t>
            </a:r>
            <a:r>
              <a:rPr lang="en-US" altLang="ko-KR" sz="1200" b="0" dirty="0" smtClean="0">
                <a:latin typeface="+mj-ea"/>
                <a:ea typeface="+mj-ea"/>
              </a:rPr>
              <a:t>100</a:t>
            </a:r>
            <a:r>
              <a:rPr lang="ko-KR" altLang="en-US" sz="1200" b="0" dirty="0" smtClean="0">
                <a:latin typeface="+mj-ea"/>
                <a:ea typeface="+mj-ea"/>
              </a:rPr>
              <a:t>개</a:t>
            </a:r>
            <a:r>
              <a:rPr lang="en-US" altLang="ko-KR" sz="1200" b="0" dirty="0" smtClean="0">
                <a:latin typeface="+mj-ea"/>
                <a:ea typeface="+mj-ea"/>
              </a:rPr>
              <a:t>,  batch size</a:t>
            </a:r>
            <a:r>
              <a:rPr lang="ko-KR" altLang="en-US" sz="1200" b="0" dirty="0" smtClean="0">
                <a:latin typeface="+mj-ea"/>
                <a:ea typeface="+mj-ea"/>
              </a:rPr>
              <a:t>가 </a:t>
            </a:r>
            <a:r>
              <a:rPr lang="en-US" altLang="ko-KR" sz="1200" b="0" dirty="0" smtClean="0">
                <a:latin typeface="+mj-ea"/>
                <a:ea typeface="+mj-ea"/>
              </a:rPr>
              <a:t>10</a:t>
            </a:r>
            <a:r>
              <a:rPr lang="ko-KR" altLang="en-US" sz="1200" b="0" dirty="0" smtClean="0">
                <a:latin typeface="+mj-ea"/>
                <a:ea typeface="+mj-ea"/>
              </a:rPr>
              <a:t>이면</a:t>
            </a:r>
            <a:endParaRPr lang="en-US" altLang="ko-KR" sz="1200" b="0" dirty="0" smtClean="0">
              <a:latin typeface="+mj-ea"/>
              <a:ea typeface="+mj-ea"/>
            </a:endParaRPr>
          </a:p>
          <a:p>
            <a:pPr algn="ctr" latinLnBrk="0">
              <a:lnSpc>
                <a:spcPct val="150000"/>
              </a:lnSpc>
            </a:pPr>
            <a:r>
              <a:rPr lang="ko-KR" altLang="en-US" sz="1200" b="0" dirty="0" smtClean="0">
                <a:latin typeface="+mj-ea"/>
                <a:ea typeface="+mj-ea"/>
              </a:rPr>
              <a:t> </a:t>
            </a:r>
            <a:r>
              <a:rPr lang="en-US" altLang="ko-KR" sz="1200" b="0" dirty="0" smtClean="0">
                <a:latin typeface="+mj-ea"/>
                <a:ea typeface="+mj-ea"/>
                <a:sym typeface="Wingdings" panose="05000000000000000000" pitchFamily="2" charset="2"/>
              </a:rPr>
              <a:t> 1 Iteration = 10</a:t>
            </a:r>
            <a:r>
              <a:rPr lang="ko-KR" altLang="en-US" sz="1200" b="0" dirty="0" smtClean="0">
                <a:latin typeface="+mj-ea"/>
                <a:ea typeface="+mj-ea"/>
                <a:sym typeface="Wingdings" panose="05000000000000000000" pitchFamily="2" charset="2"/>
              </a:rPr>
              <a:t>개 데이터에 대해서 학습</a:t>
            </a:r>
            <a:endParaRPr lang="en-US" altLang="ko-KR" sz="1200" b="0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 algn="ctr" latinLnBrk="0">
              <a:lnSpc>
                <a:spcPct val="150000"/>
              </a:lnSpc>
            </a:pPr>
            <a:r>
              <a:rPr lang="en-US" altLang="ko-KR" sz="1200" b="0" dirty="0" smtClean="0">
                <a:latin typeface="+mj-ea"/>
                <a:ea typeface="+mj-ea"/>
                <a:sym typeface="Wingdings" panose="05000000000000000000" pitchFamily="2" charset="2"/>
              </a:rPr>
              <a:t>  1 Epoch = 100/batch size = 10 iteration</a:t>
            </a:r>
          </a:p>
          <a:p>
            <a:pPr algn="ctr" latinLnBrk="0">
              <a:lnSpc>
                <a:spcPct val="150000"/>
              </a:lnSpc>
            </a:pPr>
            <a:endParaRPr lang="en-US" altLang="ko-KR" sz="1200" b="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8504" y="908720"/>
            <a:ext cx="588623" cy="412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242729"/>
                </a:solidFill>
                <a:latin typeface="+mj-ea"/>
              </a:rPr>
              <a:t>정의</a:t>
            </a:r>
            <a:endParaRPr lang="en-US" altLang="ko-KR" sz="1600" dirty="0">
              <a:solidFill>
                <a:srgbClr val="242729"/>
              </a:solidFill>
              <a:latin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0364" y="4217428"/>
            <a:ext cx="588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242729"/>
                </a:solidFill>
                <a:latin typeface="+mj-ea"/>
              </a:rPr>
              <a:t>예제</a:t>
            </a:r>
            <a:endParaRPr lang="en-US" altLang="ko-KR" sz="1600" dirty="0">
              <a:solidFill>
                <a:srgbClr val="242729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778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>
                <a:latin typeface="+mj-ea"/>
                <a:ea typeface="+mj-ea"/>
              </a:rPr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3560" y="129544"/>
            <a:ext cx="3442514" cy="1970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100" dirty="0" smtClean="0">
                <a:latin typeface="+mj-ea"/>
                <a:ea typeface="+mj-ea"/>
              </a:rPr>
              <a:t>In general: Large batch sizes result in faster progress in training, but don’t always converge as fast. Smaller batch sizes train slower, but can converge faster. It’s definitely problem dependent.</a:t>
            </a:r>
          </a:p>
          <a:p>
            <a:pPr latinLnBrk="0">
              <a:lnSpc>
                <a:spcPct val="150000"/>
              </a:lnSpc>
            </a:pPr>
            <a:endParaRPr lang="en-US" altLang="ko-KR" sz="11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100" dirty="0" smtClean="0">
                <a:latin typeface="+mj-ea"/>
                <a:ea typeface="+mj-ea"/>
              </a:rPr>
              <a:t>In general: The models improve with more epochs of training, to a point. They’ll start to plateau in accuracy as they converge. </a:t>
            </a:r>
          </a:p>
          <a:p>
            <a:pPr latinLnBrk="0">
              <a:lnSpc>
                <a:spcPct val="150000"/>
              </a:lnSpc>
            </a:pPr>
            <a:endParaRPr lang="en-US" altLang="ko-KR" sz="11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endParaRPr lang="en-US" altLang="ko-KR" sz="1100" dirty="0">
              <a:latin typeface="+mj-ea"/>
              <a:ea typeface="+mj-ea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28464" y="215600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Large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Batch vs Small Batch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021223" y="908720"/>
            <a:ext cx="7632848" cy="2797033"/>
            <a:chOff x="1021223" y="1400540"/>
            <a:chExt cx="7632848" cy="3805145"/>
          </a:xfrm>
        </p:grpSpPr>
        <p:sp>
          <p:nvSpPr>
            <p:cNvPr id="12" name="직사각형 11"/>
            <p:cNvSpPr/>
            <p:nvPr/>
          </p:nvSpPr>
          <p:spPr>
            <a:xfrm>
              <a:off x="1021223" y="1400540"/>
              <a:ext cx="3816424" cy="38051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37647" y="1400540"/>
              <a:ext cx="3816424" cy="38051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21223" y="1400540"/>
              <a:ext cx="3816424" cy="5883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+mj-ea"/>
                  <a:ea typeface="+mj-ea"/>
                </a:rPr>
                <a:t>Large Batch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37647" y="1400540"/>
              <a:ext cx="3816424" cy="5883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+mj-ea"/>
                  <a:ea typeface="+mj-ea"/>
                </a:rPr>
                <a:t>Small Batch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36829" y="2204864"/>
              <a:ext cx="335613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0" dirty="0" smtClean="0">
                  <a:latin typeface="+mj-ea"/>
                  <a:ea typeface="+mj-ea"/>
                </a:rPr>
                <a:t>Gradient</a:t>
              </a:r>
              <a:r>
                <a:rPr lang="ko-KR" altLang="en-US" sz="1200" b="0" dirty="0" smtClean="0">
                  <a:latin typeface="+mj-ea"/>
                  <a:ea typeface="+mj-ea"/>
                </a:rPr>
                <a:t>에 대한 정확한 추정</a:t>
              </a:r>
              <a:r>
                <a:rPr lang="en-US" altLang="ko-KR" sz="1200" b="0" dirty="0" smtClean="0">
                  <a:latin typeface="+mj-ea"/>
                  <a:ea typeface="+mj-ea"/>
                </a:rPr>
                <a:t/>
              </a:r>
              <a:br>
                <a:rPr lang="en-US" altLang="ko-KR" sz="1200" b="0" dirty="0" smtClean="0">
                  <a:latin typeface="+mj-ea"/>
                  <a:ea typeface="+mj-ea"/>
                </a:rPr>
              </a:br>
              <a:r>
                <a:rPr lang="en-US" altLang="ko-KR" sz="1200" b="0" dirty="0" smtClean="0">
                  <a:latin typeface="+mj-ea"/>
                  <a:ea typeface="+mj-ea"/>
                </a:rPr>
                <a:t>(low </a:t>
              </a:r>
              <a:r>
                <a:rPr lang="en-US" altLang="ko-KR" sz="1200" b="0" dirty="0" err="1" smtClean="0">
                  <a:latin typeface="+mj-ea"/>
                  <a:ea typeface="+mj-ea"/>
                </a:rPr>
                <a:t>varience</a:t>
              </a:r>
              <a:r>
                <a:rPr lang="en-US" altLang="ko-KR" sz="1200" b="0" dirty="0" smtClean="0">
                  <a:latin typeface="+mj-ea"/>
                  <a:ea typeface="+mj-ea"/>
                </a:rPr>
                <a:t>)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0" dirty="0" smtClean="0">
                  <a:latin typeface="+mj-ea"/>
                  <a:ea typeface="+mj-ea"/>
                </a:rPr>
                <a:t>각 </a:t>
              </a:r>
              <a:r>
                <a:rPr lang="en-US" altLang="ko-KR" sz="1200" b="0" dirty="0" smtClean="0">
                  <a:latin typeface="+mj-ea"/>
                  <a:ea typeface="+mj-ea"/>
                </a:rPr>
                <a:t>iteration </a:t>
              </a:r>
              <a:r>
                <a:rPr lang="ko-KR" altLang="en-US" sz="1200" b="0" dirty="0" smtClean="0">
                  <a:latin typeface="+mj-ea"/>
                  <a:ea typeface="+mj-ea"/>
                </a:rPr>
                <a:t>마다 컴퓨팅 자원 많이 소모</a:t>
              </a:r>
              <a:endParaRPr lang="en-US" altLang="ko-KR" sz="1200" b="0" dirty="0" smtClean="0"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0" dirty="0" err="1" smtClean="0">
                  <a:latin typeface="+mj-ea"/>
                  <a:ea typeface="+mj-ea"/>
                </a:rPr>
                <a:t>병렬처리에</a:t>
              </a:r>
              <a:r>
                <a:rPr lang="ko-KR" altLang="en-US" sz="1200" b="0" dirty="0" smtClean="0">
                  <a:latin typeface="+mj-ea"/>
                  <a:ea typeface="+mj-ea"/>
                </a:rPr>
                <a:t> 용이함</a:t>
              </a:r>
              <a:endParaRPr lang="en-US" altLang="ko-KR" sz="1200" b="0" dirty="0" smtClean="0"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0" dirty="0" smtClean="0">
                  <a:latin typeface="+mj-ea"/>
                  <a:ea typeface="+mj-ea"/>
                </a:rPr>
                <a:t>Gradient</a:t>
              </a:r>
              <a:r>
                <a:rPr lang="ko-KR" altLang="en-US" sz="1200" b="0" dirty="0" smtClean="0">
                  <a:latin typeface="+mj-ea"/>
                  <a:ea typeface="+mj-ea"/>
                </a:rPr>
                <a:t>의 </a:t>
              </a:r>
              <a:r>
                <a:rPr lang="ko-KR" altLang="en-US" sz="1200" b="0" dirty="0" err="1" smtClean="0">
                  <a:latin typeface="+mj-ea"/>
                  <a:ea typeface="+mj-ea"/>
                </a:rPr>
                <a:t>없데이트가</a:t>
              </a:r>
              <a:r>
                <a:rPr lang="ko-KR" altLang="en-US" sz="1200" b="0" dirty="0" smtClean="0">
                  <a:latin typeface="+mj-ea"/>
                  <a:ea typeface="+mj-ea"/>
                </a:rPr>
                <a:t> 느려 </a:t>
              </a:r>
              <a:r>
                <a:rPr lang="en-US" altLang="ko-KR" sz="1200" b="0" dirty="0" smtClean="0">
                  <a:latin typeface="+mj-ea"/>
                  <a:ea typeface="+mj-ea"/>
                </a:rPr>
                <a:t>weight update</a:t>
              </a:r>
              <a:r>
                <a:rPr lang="ko-KR" altLang="en-US" sz="1200" b="0" dirty="0" smtClean="0">
                  <a:latin typeface="+mj-ea"/>
                  <a:ea typeface="+mj-ea"/>
                </a:rPr>
                <a:t>가 부정확해 질 수 있다</a:t>
              </a:r>
              <a:r>
                <a:rPr lang="en-US" altLang="ko-KR" sz="1200" b="0" dirty="0" smtClean="0">
                  <a:latin typeface="+mj-ea"/>
                  <a:ea typeface="+mj-ea"/>
                </a:rPr>
                <a:t/>
              </a:r>
              <a:br>
                <a:rPr lang="en-US" altLang="ko-KR" sz="1200" b="0" dirty="0" smtClean="0">
                  <a:latin typeface="+mj-ea"/>
                  <a:ea typeface="+mj-ea"/>
                </a:rPr>
              </a:br>
              <a:r>
                <a:rPr lang="en-US" altLang="ko-KR" sz="1200" b="0" dirty="0" smtClean="0">
                  <a:latin typeface="+mj-ea"/>
                  <a:ea typeface="+mj-ea"/>
                  <a:sym typeface="Wingdings" panose="05000000000000000000" pitchFamily="2" charset="2"/>
                </a:rPr>
                <a:t> learning rate</a:t>
              </a:r>
              <a:r>
                <a:rPr lang="ko-KR" altLang="en-US" sz="1200" b="0" dirty="0" smtClean="0">
                  <a:latin typeface="+mj-ea"/>
                  <a:ea typeface="+mj-ea"/>
                  <a:sym typeface="Wingdings" panose="05000000000000000000" pitchFamily="2" charset="2"/>
                </a:rPr>
                <a:t>를 크게 가져가지 못한다</a:t>
              </a:r>
              <a:r>
                <a:rPr lang="en-US" altLang="ko-KR" sz="1200" b="0" dirty="0" smtClean="0">
                  <a:latin typeface="+mj-ea"/>
                  <a:ea typeface="+mj-ea"/>
                  <a:sym typeface="Wingdings" panose="05000000000000000000" pitchFamily="2" charset="2"/>
                </a:rPr>
                <a:t>.</a:t>
              </a:r>
              <a:endParaRPr lang="en-US" altLang="ko-KR" sz="1200" b="0" dirty="0" smtClean="0">
                <a:latin typeface="+mj-ea"/>
                <a:ea typeface="+mj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1784" y="2204864"/>
              <a:ext cx="335613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0" dirty="0" smtClean="0">
                  <a:latin typeface="+mj-ea"/>
                  <a:ea typeface="+mj-ea"/>
                </a:rPr>
                <a:t>Gradient</a:t>
              </a:r>
              <a:r>
                <a:rPr lang="ko-KR" altLang="en-US" sz="1200" b="0" dirty="0" smtClean="0">
                  <a:latin typeface="+mj-ea"/>
                  <a:ea typeface="+mj-ea"/>
                </a:rPr>
                <a:t>에 대한 부정확한 추정</a:t>
              </a:r>
              <a:r>
                <a:rPr lang="en-US" altLang="ko-KR" sz="1200" b="0" dirty="0" smtClean="0">
                  <a:latin typeface="+mj-ea"/>
                  <a:ea typeface="+mj-ea"/>
                </a:rPr>
                <a:t/>
              </a:r>
              <a:br>
                <a:rPr lang="en-US" altLang="ko-KR" sz="1200" b="0" dirty="0" smtClean="0">
                  <a:latin typeface="+mj-ea"/>
                  <a:ea typeface="+mj-ea"/>
                </a:rPr>
              </a:br>
              <a:r>
                <a:rPr lang="en-US" altLang="ko-KR" sz="1200" b="0" dirty="0" smtClean="0">
                  <a:latin typeface="+mj-ea"/>
                  <a:ea typeface="+mj-ea"/>
                </a:rPr>
                <a:t>(high variance)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0" dirty="0" smtClean="0">
                  <a:latin typeface="+mj-ea"/>
                  <a:ea typeface="+mj-ea"/>
                </a:rPr>
                <a:t>각 </a:t>
              </a:r>
              <a:r>
                <a:rPr lang="en-US" altLang="ko-KR" sz="1200" b="0" dirty="0" smtClean="0">
                  <a:latin typeface="+mj-ea"/>
                  <a:ea typeface="+mj-ea"/>
                </a:rPr>
                <a:t>iteration </a:t>
              </a:r>
              <a:r>
                <a:rPr lang="ko-KR" altLang="en-US" sz="1200" b="0" dirty="0" smtClean="0">
                  <a:latin typeface="+mj-ea"/>
                  <a:ea typeface="+mj-ea"/>
                </a:rPr>
                <a:t>마다 컴퓨팅 자원 조금 소모</a:t>
              </a:r>
              <a:endParaRPr lang="en-US" altLang="ko-KR" sz="1200" b="0" dirty="0" smtClean="0"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0" dirty="0" err="1" smtClean="0">
                  <a:latin typeface="+mj-ea"/>
                  <a:ea typeface="+mj-ea"/>
                </a:rPr>
                <a:t>병렬처리에</a:t>
              </a:r>
              <a:r>
                <a:rPr lang="ko-KR" altLang="en-US" sz="1200" b="0" dirty="0" smtClean="0">
                  <a:latin typeface="+mj-ea"/>
                  <a:ea typeface="+mj-ea"/>
                </a:rPr>
                <a:t> 용이하지 않음</a:t>
              </a:r>
              <a:endParaRPr lang="en-US" altLang="ko-KR" sz="1200" b="0" dirty="0" smtClean="0"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0" dirty="0" smtClean="0">
                  <a:latin typeface="+mj-ea"/>
                  <a:ea typeface="+mj-ea"/>
                </a:rPr>
                <a:t>빠르다</a:t>
              </a:r>
              <a:endParaRPr lang="en-US" altLang="ko-KR" sz="1200" b="0" dirty="0" smtClean="0"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0" dirty="0" smtClean="0">
                  <a:latin typeface="+mj-ea"/>
                  <a:ea typeface="+mj-ea"/>
                </a:rPr>
                <a:t>노이즈가 발생하여 일반화 오류를 </a:t>
              </a:r>
              <a:r>
                <a:rPr lang="ko-KR" altLang="en-US" sz="1200" b="0" dirty="0" err="1" smtClean="0">
                  <a:latin typeface="+mj-ea"/>
                  <a:ea typeface="+mj-ea"/>
                </a:rPr>
                <a:t>줄일수</a:t>
              </a:r>
              <a:r>
                <a:rPr lang="ko-KR" altLang="en-US" sz="1200" b="0" dirty="0" smtClean="0">
                  <a:latin typeface="+mj-ea"/>
                  <a:ea typeface="+mj-ea"/>
                </a:rPr>
                <a:t> 있음</a:t>
              </a:r>
              <a:endParaRPr lang="en-US" altLang="ko-KR" sz="1200" b="0" dirty="0" smtClean="0">
                <a:latin typeface="+mj-ea"/>
                <a:ea typeface="+mj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13040" y="4281127"/>
            <a:ext cx="2668321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작은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배치 사이즈를 사용하는 경우 급격하게 학습을 하지만  높은 분산의 형태를 나타내고 큰 배치 사이즈를 사용하는 경우 학습의 속도는 오래 걸리지만 모델이 안정적인 특징을 보인다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7029400"/>
            <a:ext cx="4953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+mj-ea"/>
                <a:ea typeface="+mj-ea"/>
                <a:hlinkClick r:id="rId2"/>
              </a:rPr>
              <a:t>https://blog.lunit.io/2018/08/03/batch-size-in-deep-learning</a:t>
            </a:r>
            <a:r>
              <a:rPr lang="en-US" altLang="ko-KR" dirty="0" smtClean="0">
                <a:latin typeface="+mj-ea"/>
                <a:ea typeface="+mj-ea"/>
                <a:hlinkClick r:id="rId2"/>
              </a:rPr>
              <a:t>/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  <a:hlinkClick r:id="rId3"/>
              </a:rPr>
              <a:t>https://</a:t>
            </a:r>
            <a:r>
              <a:rPr lang="en-US" altLang="ko-KR" dirty="0" smtClean="0">
                <a:latin typeface="+mj-ea"/>
                <a:ea typeface="+mj-ea"/>
                <a:hlinkClick r:id="rId3"/>
              </a:rPr>
              <a:t>stats.stackexchange.com/questions/153531/what-is-batch-size-in-neural-network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hlinkClick r:id="rId4"/>
              </a:rPr>
              <a:t>https://machinelearningmastery.com/how-to-control-the-speed-and-stability-of-training-neural-networks-with-gradient-descent-batch-size/</a:t>
            </a:r>
            <a:endParaRPr lang="ko-KR" altLang="en-US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59806" y="2476053"/>
            <a:ext cx="56166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0" dirty="0">
                <a:solidFill>
                  <a:srgbClr val="555555"/>
                </a:solidFill>
                <a:latin typeface="+mj-ea"/>
                <a:ea typeface="+mj-ea"/>
              </a:rPr>
              <a:t>Batch size controls the accuracy of the estimate of the error gradient when training neural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dirty="0">
                <a:solidFill>
                  <a:srgbClr val="555555"/>
                </a:solidFill>
                <a:latin typeface="+mj-ea"/>
                <a:ea typeface="+mj-ea"/>
              </a:rPr>
              <a:t>Batch, Stochastic, and </a:t>
            </a:r>
            <a:r>
              <a:rPr lang="en-US" altLang="ko-KR" b="0" dirty="0" err="1">
                <a:solidFill>
                  <a:srgbClr val="555555"/>
                </a:solidFill>
                <a:latin typeface="+mj-ea"/>
                <a:ea typeface="+mj-ea"/>
              </a:rPr>
              <a:t>Minibatch</a:t>
            </a:r>
            <a:r>
              <a:rPr lang="en-US" altLang="ko-KR" b="0" dirty="0">
                <a:solidFill>
                  <a:srgbClr val="555555"/>
                </a:solidFill>
                <a:latin typeface="+mj-ea"/>
                <a:ea typeface="+mj-ea"/>
              </a:rPr>
              <a:t> gradient descent are the three main flavors of the learning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dirty="0">
                <a:solidFill>
                  <a:srgbClr val="555555"/>
                </a:solidFill>
                <a:latin typeface="+mj-ea"/>
                <a:ea typeface="+mj-ea"/>
              </a:rPr>
              <a:t>There is a tension between batch size and the speed and stability of the learning process.</a:t>
            </a:r>
            <a:endParaRPr lang="en-US" altLang="ko-KR" b="0" i="0" dirty="0">
              <a:solidFill>
                <a:srgbClr val="555555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93995" y="3897049"/>
            <a:ext cx="4953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555555"/>
                </a:solidFill>
                <a:latin typeface="+mj-ea"/>
                <a:ea typeface="+mj-ea"/>
              </a:rPr>
              <a:t>Batch Gradient Descent</a:t>
            </a:r>
            <a:r>
              <a:rPr lang="en-US" altLang="ko-KR" b="0" dirty="0">
                <a:solidFill>
                  <a:srgbClr val="555555"/>
                </a:solidFill>
                <a:latin typeface="+mj-ea"/>
                <a:ea typeface="+mj-ea"/>
              </a:rPr>
              <a:t>. Batch size is set to the total number of examples in the training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555555"/>
                </a:solidFill>
                <a:latin typeface="+mj-ea"/>
                <a:ea typeface="+mj-ea"/>
              </a:rPr>
              <a:t>Stochastic Gradient Descent</a:t>
            </a:r>
            <a:r>
              <a:rPr lang="en-US" altLang="ko-KR" b="0" dirty="0">
                <a:solidFill>
                  <a:srgbClr val="555555"/>
                </a:solidFill>
                <a:latin typeface="+mj-ea"/>
                <a:ea typeface="+mj-ea"/>
              </a:rPr>
              <a:t>. Batch size is set to 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555555"/>
                </a:solidFill>
                <a:latin typeface="+mj-ea"/>
                <a:ea typeface="+mj-ea"/>
              </a:rPr>
              <a:t>Minibatch</a:t>
            </a:r>
            <a:r>
              <a:rPr lang="en-US" altLang="ko-KR" dirty="0">
                <a:solidFill>
                  <a:srgbClr val="555555"/>
                </a:solidFill>
                <a:latin typeface="+mj-ea"/>
                <a:ea typeface="+mj-ea"/>
              </a:rPr>
              <a:t> Gradient Descent</a:t>
            </a:r>
            <a:r>
              <a:rPr lang="en-US" altLang="ko-KR" b="0" dirty="0">
                <a:solidFill>
                  <a:srgbClr val="555555"/>
                </a:solidFill>
                <a:latin typeface="+mj-ea"/>
                <a:ea typeface="+mj-ea"/>
              </a:rPr>
              <a:t>. Batch size is set to more than one and less than the total number of examples in the training dataset.</a:t>
            </a:r>
            <a:endParaRPr lang="en-US" altLang="ko-KR" b="0" i="0" dirty="0">
              <a:solidFill>
                <a:srgbClr val="555555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608" y="3862466"/>
            <a:ext cx="3550227" cy="267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01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>
                <a:latin typeface="+mj-ea"/>
                <a:ea typeface="+mj-ea"/>
              </a:rPr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Learning Rate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35" y="1772816"/>
            <a:ext cx="6974505" cy="30149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48544" y="4856727"/>
            <a:ext cx="813690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Learning rate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고정하고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batch size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변화시킨 </a:t>
            </a:r>
            <a:r>
              <a:rPr lang="ko-KR" altLang="en-US" b="0" dirty="0" smtClean="0">
                <a:solidFill>
                  <a:srgbClr val="5D5D5D"/>
                </a:solidFill>
                <a:latin typeface="+mj-ea"/>
                <a:ea typeface="+mj-ea"/>
              </a:rPr>
              <a:t>그래프</a:t>
            </a:r>
            <a:r>
              <a:rPr lang="en-US" altLang="ko-KR" b="0" dirty="0" smtClean="0">
                <a:solidFill>
                  <a:srgbClr val="5D5D5D"/>
                </a:solidFill>
                <a:latin typeface="+mj-ea"/>
                <a:ea typeface="+mj-ea"/>
              </a:rPr>
              <a:t>(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왼쪽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)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는 작은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batch size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에서 보다 높은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test accuracy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얻을 수 있음을 </a:t>
            </a:r>
            <a:r>
              <a:rPr lang="ko-KR" altLang="en-US" b="0" dirty="0" smtClean="0">
                <a:solidFill>
                  <a:srgbClr val="5D5D5D"/>
                </a:solidFill>
                <a:latin typeface="+mj-ea"/>
                <a:ea typeface="+mj-ea"/>
              </a:rPr>
              <a:t>보여준다</a:t>
            </a:r>
            <a:r>
              <a:rPr lang="en-US" altLang="ko-KR" b="0" dirty="0" smtClean="0">
                <a:solidFill>
                  <a:srgbClr val="5D5D5D"/>
                </a:solidFill>
                <a:latin typeface="+mj-ea"/>
                <a:ea typeface="+mj-ea"/>
              </a:rPr>
              <a:t>. </a:t>
            </a:r>
            <a:r>
              <a:rPr lang="ko-KR" altLang="en-US" b="0" dirty="0" smtClean="0">
                <a:solidFill>
                  <a:srgbClr val="5D5D5D"/>
                </a:solidFill>
                <a:latin typeface="+mj-ea"/>
                <a:ea typeface="+mj-ea"/>
              </a:rPr>
              <a:t>반대로</a:t>
            </a:r>
            <a:r>
              <a:rPr lang="en-US" altLang="ko-KR" b="0" dirty="0" smtClean="0">
                <a:solidFill>
                  <a:srgbClr val="5D5D5D"/>
                </a:solidFill>
                <a:latin typeface="+mj-ea"/>
                <a:ea typeface="+mj-ea"/>
              </a:rPr>
              <a:t>,</a:t>
            </a:r>
            <a:r>
              <a:rPr lang="ko-KR" altLang="en-US" b="0" dirty="0" smtClean="0">
                <a:solidFill>
                  <a:srgbClr val="5D5D5D"/>
                </a:solidFill>
                <a:latin typeface="+mj-ea"/>
                <a:ea typeface="+mj-ea"/>
              </a:rPr>
              <a:t>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batch size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고정하고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learning rate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변화시킨 </a:t>
            </a:r>
            <a:r>
              <a:rPr lang="ko-KR" altLang="en-US" b="0" dirty="0" smtClean="0">
                <a:solidFill>
                  <a:srgbClr val="5D5D5D"/>
                </a:solidFill>
                <a:latin typeface="+mj-ea"/>
                <a:ea typeface="+mj-ea"/>
              </a:rPr>
              <a:t>그래프</a:t>
            </a:r>
            <a:r>
              <a:rPr lang="en-US" altLang="ko-KR" b="0" dirty="0" smtClean="0">
                <a:solidFill>
                  <a:srgbClr val="5D5D5D"/>
                </a:solidFill>
                <a:latin typeface="+mj-ea"/>
                <a:ea typeface="+mj-ea"/>
              </a:rPr>
              <a:t>(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오른쪽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)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보면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, 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작은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batch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사용할 경우 더 </a:t>
            </a:r>
            <a:r>
              <a:rPr lang="ko-KR" altLang="en-US" b="0" dirty="0" smtClean="0">
                <a:solidFill>
                  <a:srgbClr val="5D5D5D"/>
                </a:solidFill>
                <a:latin typeface="+mj-ea"/>
                <a:ea typeface="+mj-ea"/>
              </a:rPr>
              <a:t>큰</a:t>
            </a:r>
            <a:r>
              <a:rPr lang="ko-KR" altLang="en-US" b="0" dirty="0" smtClean="0">
                <a:solidFill>
                  <a:srgbClr val="5D5D5D"/>
                </a:solidFill>
                <a:latin typeface="+mj-ea"/>
                <a:ea typeface="+mj-ea"/>
              </a:rPr>
              <a:t>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learning rate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에서 안정적인 </a:t>
            </a:r>
            <a:r>
              <a:rPr lang="ko-KR" altLang="en-US" b="0" dirty="0" smtClean="0">
                <a:solidFill>
                  <a:srgbClr val="5D5D5D"/>
                </a:solidFill>
                <a:latin typeface="+mj-ea"/>
                <a:ea typeface="+mj-ea"/>
              </a:rPr>
              <a:t>학습이 가능하다</a:t>
            </a:r>
            <a:r>
              <a:rPr lang="en-US" altLang="ko-KR" b="0" dirty="0" smtClean="0">
                <a:solidFill>
                  <a:srgbClr val="5D5D5D"/>
                </a:solidFill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4528" y="987495"/>
            <a:ext cx="81369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55555"/>
                </a:solidFill>
                <a:latin typeface="+mj-ea"/>
                <a:ea typeface="+mj-ea"/>
              </a:rPr>
              <a:t>Learning Rate</a:t>
            </a:r>
          </a:p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rgbClr val="555555"/>
                </a:solidFill>
                <a:latin typeface="+mj-ea"/>
                <a:ea typeface="+mj-ea"/>
              </a:rPr>
              <a:t>   모델의 가중치 업데이트마다 추정된 오류에 대해 모델을 변경하는 정도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8564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Permutation Importance</a:t>
            </a:r>
            <a:r>
              <a:rPr lang="ko-KR" altLang="en-US" sz="1600" dirty="0" smtClean="0">
                <a:latin typeface="+mj-ea"/>
                <a:ea typeface="+mj-ea"/>
              </a:rPr>
              <a:t>를 사용하여 변수의 중요도를 계산 할 수 있다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Feature Importance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5429" y="6858000"/>
            <a:ext cx="4974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https://www.kaggle.com/ourique/permutation-importance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359" y="2083296"/>
            <a:ext cx="6905625" cy="22098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0945" y="4850576"/>
            <a:ext cx="892899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임의의 열을 선택한 후 해당 열의 데이터를 임의로 </a:t>
            </a:r>
            <a:r>
              <a:rPr lang="ko-KR" altLang="en-US" dirty="0" err="1" smtClean="0"/>
              <a:t>셔플링</a:t>
            </a:r>
            <a:r>
              <a:rPr lang="ko-KR" altLang="en-US" dirty="0" smtClean="0"/>
              <a:t> 하면 데이터는 의미를 잃게 되고 모델의 정확도는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그에 따라 바뀌게 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중요한 변수일 경우 정확도는 더 떨어지게 된다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각 컬럼의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셔플링을</a:t>
            </a:r>
            <a:r>
              <a:rPr lang="ko-KR" altLang="en-US" dirty="0" smtClean="0">
                <a:sym typeface="Wingdings" panose="05000000000000000000" pitchFamily="2" charset="2"/>
              </a:rPr>
              <a:t> 통해 정확도 </a:t>
            </a:r>
            <a:r>
              <a:rPr lang="ko-KR" altLang="en-US" dirty="0" err="1" smtClean="0">
                <a:sym typeface="Wingdings" panose="05000000000000000000" pitchFamily="2" charset="2"/>
              </a:rPr>
              <a:t>변화량을</a:t>
            </a:r>
            <a:r>
              <a:rPr lang="ko-KR" altLang="en-US" dirty="0" smtClean="0">
                <a:sym typeface="Wingdings" panose="05000000000000000000" pitchFamily="2" charset="2"/>
              </a:rPr>
              <a:t> 측정하고 이를 통해 중요 변수를 선택한다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2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6438" y="4428271"/>
            <a:ext cx="503682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전체 데이터의 일부를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validation set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으로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사용해 모델 성능을 평가하는 경우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데이터셋의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크기가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작을때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성능 평가의 신뢰성이 떨어지는 문제를 해결하기 위해 고안된 방법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모든 데이터가 최소 한 번은 테스트셋으로 쓰이도록 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80" y="3924215"/>
            <a:ext cx="3193708" cy="2457113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모델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평가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87560" y="6957392"/>
            <a:ext cx="2879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https://3months.tistory.com/321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96438" y="1927414"/>
            <a:ext cx="335072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22222"/>
                </a:solidFill>
                <a:latin typeface="+mj-ea"/>
                <a:ea typeface="+mj-ea"/>
              </a:rPr>
              <a:t>Use a Automatic Verification Dataset</a:t>
            </a:r>
            <a:endParaRPr lang="en-US" altLang="ko-KR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6438" y="2990897"/>
            <a:ext cx="310302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22222"/>
                </a:solidFill>
                <a:latin typeface="+mj-ea"/>
                <a:ea typeface="+mj-ea"/>
              </a:rPr>
              <a:t>Use a Manual Verification Dataset</a:t>
            </a:r>
            <a:endParaRPr lang="en-US" altLang="ko-KR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6438" y="4057327"/>
            <a:ext cx="215238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+mj-ea"/>
                <a:ea typeface="+mj-ea"/>
              </a:rPr>
              <a:t>k-Fold Cross Validation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792760" y="2329665"/>
            <a:ext cx="5229225" cy="533400"/>
            <a:chOff x="3995738" y="1488293"/>
            <a:chExt cx="5229225" cy="5334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5738" y="1488293"/>
              <a:ext cx="5229225" cy="5334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5169024" y="1537047"/>
              <a:ext cx="1827088" cy="48464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751117" y="3418398"/>
            <a:ext cx="5246881" cy="514658"/>
            <a:chOff x="4016896" y="2122254"/>
            <a:chExt cx="5246881" cy="51465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/>
            <a:srcRect r="24229" b="-1576"/>
            <a:stretch/>
          </p:blipFill>
          <p:spPr>
            <a:xfrm>
              <a:off x="4016896" y="2182181"/>
              <a:ext cx="5246881" cy="454731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6167433" y="2122254"/>
              <a:ext cx="2520280" cy="48464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8"/>
            <a:ext cx="8928992" cy="7336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모델 학습 시 </a:t>
            </a:r>
            <a:r>
              <a:rPr lang="en-US" altLang="ko-KR" sz="1600" dirty="0">
                <a:latin typeface="+mj-ea"/>
                <a:ea typeface="+mj-ea"/>
              </a:rPr>
              <a:t>validation data</a:t>
            </a:r>
            <a:r>
              <a:rPr lang="ko-KR" altLang="en-US" sz="1600" dirty="0">
                <a:latin typeface="+mj-ea"/>
                <a:ea typeface="+mj-ea"/>
              </a:rPr>
              <a:t>를 자동으로 만들거나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만들어진 데이터를 입력하여 모델 평가에 사용한다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또는 </a:t>
            </a:r>
            <a:r>
              <a:rPr lang="en-US" altLang="ko-KR" sz="1600" dirty="0">
                <a:solidFill>
                  <a:srgbClr val="222222"/>
                </a:solidFill>
                <a:latin typeface="+mj-ea"/>
                <a:ea typeface="+mj-ea"/>
              </a:rPr>
              <a:t>k-Fold Cross </a:t>
            </a:r>
            <a:r>
              <a:rPr lang="en-US" altLang="ko-KR" sz="1600" dirty="0" smtClean="0">
                <a:solidFill>
                  <a:srgbClr val="222222"/>
                </a:solidFill>
                <a:latin typeface="+mj-ea"/>
                <a:ea typeface="+mj-ea"/>
              </a:rPr>
              <a:t>Validation</a:t>
            </a:r>
            <a:r>
              <a:rPr lang="ko-KR" altLang="en-US" sz="1600" dirty="0" smtClean="0">
                <a:solidFill>
                  <a:srgbClr val="222222"/>
                </a:solidFill>
                <a:latin typeface="+mj-ea"/>
                <a:ea typeface="+mj-ea"/>
              </a:rPr>
              <a:t>을 통해서 모델에 대한 평가를 할 수도 있다</a:t>
            </a:r>
            <a:r>
              <a:rPr lang="en-US" altLang="ko-KR" sz="1600" dirty="0" smtClean="0">
                <a:solidFill>
                  <a:srgbClr val="222222"/>
                </a:solidFill>
                <a:latin typeface="+mj-ea"/>
                <a:ea typeface="+mj-ea"/>
              </a:rPr>
              <a:t>.</a:t>
            </a:r>
            <a:endParaRPr lang="en-US" altLang="ko-KR" sz="1600" dirty="0">
              <a:solidFill>
                <a:srgbClr val="222222"/>
              </a:solidFill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57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3796E3F-F6B7-490E-938A-9F8EC05675D0}" type="slidenum">
              <a:rPr lang="ko-KR" altLang="en-US" smtClean="0"/>
              <a:pPr algn="r"/>
              <a:t>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5" y="2027316"/>
            <a:ext cx="6912770" cy="3728778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생물학적 뉴런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197" y="694026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https://brunch.co.kr/@gdhan/6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신경세포는 시냅스를 거쳐서 수상돌기</a:t>
            </a:r>
            <a:r>
              <a:rPr lang="en-US" altLang="ko-KR" sz="1600" dirty="0">
                <a:latin typeface="+mj-ea"/>
                <a:ea typeface="+mj-ea"/>
              </a:rPr>
              <a:t>(dendrite)</a:t>
            </a:r>
            <a:r>
              <a:rPr lang="ko-KR" altLang="en-US" sz="1600" dirty="0">
                <a:latin typeface="+mj-ea"/>
                <a:ea typeface="+mj-ea"/>
              </a:rPr>
              <a:t>로 받아들인 외부의 </a:t>
            </a:r>
            <a:r>
              <a:rPr lang="ko-KR" altLang="en-US" sz="1600" dirty="0" err="1">
                <a:latin typeface="+mj-ea"/>
                <a:ea typeface="+mj-ea"/>
              </a:rPr>
              <a:t>전달물질을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세포체에</a:t>
            </a:r>
            <a:r>
              <a:rPr lang="ko-KR" altLang="en-US" sz="1600" dirty="0">
                <a:latin typeface="+mj-ea"/>
                <a:ea typeface="+mj-ea"/>
              </a:rPr>
              <a:t> 저장하다가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자신의 용량을 넘어서면 축색돌기</a:t>
            </a:r>
            <a:r>
              <a:rPr lang="en-US" altLang="ko-KR" sz="1600" dirty="0">
                <a:latin typeface="+mj-ea"/>
                <a:ea typeface="+mj-ea"/>
              </a:rPr>
              <a:t>(axon)</a:t>
            </a:r>
            <a:r>
              <a:rPr lang="ko-KR" altLang="en-US" sz="1600" dirty="0">
                <a:latin typeface="+mj-ea"/>
                <a:ea typeface="+mj-ea"/>
              </a:rPr>
              <a:t>를 통해 외부로 </a:t>
            </a:r>
            <a:r>
              <a:rPr lang="ko-KR" altLang="en-US" sz="1600" dirty="0" err="1">
                <a:latin typeface="+mj-ea"/>
                <a:ea typeface="+mj-ea"/>
              </a:rPr>
              <a:t>전달물질을</a:t>
            </a:r>
            <a:r>
              <a:rPr lang="ko-KR" altLang="en-US" sz="1600" dirty="0">
                <a:latin typeface="+mj-ea"/>
                <a:ea typeface="+mj-ea"/>
              </a:rPr>
              <a:t> 내보낸다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01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3796E3F-F6B7-490E-938A-9F8EC05675D0}" type="slidenum">
              <a:rPr lang="ko-KR" altLang="en-US" smtClean="0"/>
              <a:pPr algn="r"/>
              <a:t>2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Neuron Model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인공신경망은 이런 생물학적 뉴런을 수학적으로 모델링한 </a:t>
            </a:r>
            <a:r>
              <a:rPr lang="ko-KR" altLang="en-US" sz="1600" dirty="0" smtClean="0">
                <a:latin typeface="+mj-ea"/>
                <a:ea typeface="+mj-ea"/>
              </a:rPr>
              <a:t>것으로 여러 </a:t>
            </a:r>
            <a:r>
              <a:rPr lang="ko-KR" altLang="en-US" sz="1600" dirty="0" err="1">
                <a:latin typeface="+mj-ea"/>
                <a:ea typeface="+mj-ea"/>
              </a:rPr>
              <a:t>입력값을</a:t>
            </a:r>
            <a:r>
              <a:rPr lang="ko-KR" altLang="en-US" sz="1600" dirty="0">
                <a:latin typeface="+mj-ea"/>
                <a:ea typeface="+mj-ea"/>
              </a:rPr>
              <a:t> 받아서 일정 수준이 넘어서면 활성화되어 </a:t>
            </a:r>
            <a:r>
              <a:rPr lang="ko-KR" altLang="en-US" sz="1600" dirty="0" err="1">
                <a:latin typeface="+mj-ea"/>
                <a:ea typeface="+mj-ea"/>
              </a:rPr>
              <a:t>출력값을</a:t>
            </a:r>
            <a:r>
              <a:rPr lang="ko-KR" altLang="en-US" sz="1600" dirty="0">
                <a:latin typeface="+mj-ea"/>
                <a:ea typeface="+mj-ea"/>
              </a:rPr>
              <a:t> 내보낸다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8" name="Picture 2" descr="neuron model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65" y="2386655"/>
            <a:ext cx="5706341" cy="325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3543944" y="1124744"/>
            <a:ext cx="35283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</a:rPr>
              <a:t>DNN</a:t>
            </a:r>
            <a:r>
              <a:rPr lang="ko-KR" altLang="en-US" dirty="0">
                <a:latin typeface="+mj-ea"/>
              </a:rPr>
              <a:t>은 여러 개의 층으로 이루어져 있고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한 층은 여러 개의 노드로 이루어져 있다</a:t>
            </a:r>
            <a:r>
              <a:rPr lang="en-US" altLang="ko-KR" dirty="0" smtClean="0">
                <a:latin typeface="+mj-ea"/>
              </a:rPr>
              <a:t>.</a:t>
            </a:r>
          </a:p>
          <a:p>
            <a:endParaRPr lang="en-US" altLang="ko-KR" dirty="0" smtClean="0">
              <a:latin typeface="+mj-ea"/>
            </a:endParaRPr>
          </a:p>
          <a:p>
            <a:r>
              <a:rPr lang="ko-KR" altLang="en-US" dirty="0">
                <a:latin typeface="+mj-ea"/>
              </a:rPr>
              <a:t>노드는 일정 크지 이상의 자극을 받으면 반응을 하는데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그 반응의 크기는 </a:t>
            </a:r>
            <a:r>
              <a:rPr lang="ko-KR" altLang="en-US" dirty="0" err="1">
                <a:latin typeface="+mj-ea"/>
              </a:rPr>
              <a:t>입력값과</a:t>
            </a:r>
            <a:r>
              <a:rPr lang="ko-KR" altLang="en-US" dirty="0">
                <a:latin typeface="+mj-ea"/>
              </a:rPr>
              <a:t> 노드의 계수를 곱한 값과 비례한다</a:t>
            </a:r>
            <a:r>
              <a:rPr lang="en-US" altLang="ko-KR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노드는 여러 개의 입력을 받으며 입력의 개수 만큼 계수를 가지고 있는데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이 계수를 조절함으로써 여러 입력에 다른 가중치를 부여할 수 있다</a:t>
            </a:r>
            <a:r>
              <a:rPr lang="en-US" altLang="ko-KR" dirty="0">
                <a:latin typeface="+mj-ea"/>
              </a:rPr>
              <a:t>. </a:t>
            </a:r>
            <a:endParaRPr lang="en-US" altLang="ko-KR" dirty="0" smtClean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r>
              <a:rPr lang="ko-KR" altLang="en-US" dirty="0">
                <a:latin typeface="+mj-ea"/>
              </a:rPr>
              <a:t>최종적으로 곱한 값들은 전부 더해지고 그 합은 활성 함수의 입력으로 들어가게 된다</a:t>
            </a:r>
            <a:r>
              <a:rPr lang="en-US" altLang="ko-KR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활성 함수의 결과가 노드의 출력에 해당하며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이 </a:t>
            </a:r>
            <a:r>
              <a:rPr lang="ko-KR" altLang="en-US" dirty="0" err="1">
                <a:latin typeface="+mj-ea"/>
              </a:rPr>
              <a:t>출력값이</a:t>
            </a:r>
            <a:r>
              <a:rPr lang="ko-KR" altLang="en-US" dirty="0">
                <a:latin typeface="+mj-ea"/>
              </a:rPr>
              <a:t> 궁극적으로 분류나 회귀 분석에 쓰이게 된다</a:t>
            </a:r>
            <a:r>
              <a:rPr lang="en-US" altLang="ko-KR" dirty="0">
                <a:latin typeface="+mj-ea"/>
              </a:rPr>
              <a:t>.</a:t>
            </a:r>
            <a:endParaRPr lang="ko-KR" altLang="en-US" dirty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7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3796E3F-F6B7-490E-938A-9F8EC05675D0}" type="slidenum">
              <a:rPr lang="ko-KR" altLang="en-US" smtClean="0">
                <a:latin typeface="+mj-ea"/>
                <a:ea typeface="+mj-ea"/>
              </a:rPr>
              <a:pPr algn="r"/>
              <a:t>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Deep Neural Network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란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  <a:p>
            <a:pPr eaLnBrk="1" hangingPunct="1"/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DNN</a:t>
            </a:r>
            <a:r>
              <a:rPr lang="ko-KR" altLang="en-US" sz="1600" dirty="0" smtClean="0">
                <a:latin typeface="+mj-ea"/>
                <a:ea typeface="+mj-ea"/>
              </a:rPr>
              <a:t>은 </a:t>
            </a:r>
            <a:r>
              <a:rPr lang="ko-KR" altLang="en-US" sz="1600" dirty="0" err="1" smtClean="0">
                <a:latin typeface="+mj-ea"/>
                <a:ea typeface="+mj-ea"/>
              </a:rPr>
              <a:t>입력층과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출력층</a:t>
            </a:r>
            <a:r>
              <a:rPr lang="ko-KR" altLang="en-US" sz="1600" dirty="0" smtClean="0">
                <a:latin typeface="+mj-ea"/>
                <a:ea typeface="+mj-ea"/>
              </a:rPr>
              <a:t> 사이에 다중의 </a:t>
            </a:r>
            <a:r>
              <a:rPr lang="ko-KR" altLang="en-US" sz="1600" dirty="0" err="1" smtClean="0">
                <a:latin typeface="+mj-ea"/>
                <a:ea typeface="+mj-ea"/>
              </a:rPr>
              <a:t>은닉층을</a:t>
            </a:r>
            <a:r>
              <a:rPr lang="ko-KR" altLang="en-US" sz="1600" dirty="0" smtClean="0">
                <a:latin typeface="+mj-ea"/>
                <a:ea typeface="+mj-ea"/>
              </a:rPr>
              <a:t> 포함하는 인공신경망이다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이는 일반적으로 복잡한 비선형 관계들을 모델링할 수 있다</a:t>
            </a:r>
            <a:r>
              <a:rPr lang="en-US" altLang="ko-KR" sz="1600" dirty="0" smtClean="0">
                <a:latin typeface="+mj-ea"/>
                <a:ea typeface="+mj-ea"/>
              </a:rPr>
              <a:t>.  </a:t>
            </a:r>
            <a:endParaRPr lang="ko-KR" altLang="en-US" sz="1600" dirty="0" err="1" smtClean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864152"/>
            <a:ext cx="3872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참조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en-US" altLang="ko-KR" dirty="0">
                <a:latin typeface="+mj-ea"/>
                <a:ea typeface="+mj-ea"/>
                <a:hlinkClick r:id="rId3"/>
              </a:rPr>
              <a:t>https://nittaku.tistory.com/478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26" name="Picture 2" descr="dn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2" y="2636912"/>
            <a:ext cx="62960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824" y="7018040"/>
            <a:ext cx="4124201" cy="33843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200" b="0" dirty="0" smtClean="0">
                <a:latin typeface="+mj-ea"/>
                <a:ea typeface="+mj-ea"/>
              </a:rPr>
              <a:t>DNN</a:t>
            </a:r>
            <a:r>
              <a:rPr lang="ko-KR" altLang="en-US" sz="1200" b="0" dirty="0" smtClean="0">
                <a:latin typeface="+mj-ea"/>
                <a:ea typeface="+mj-ea"/>
              </a:rPr>
              <a:t>은 여러 개의 층으로 이루어져 있고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한 층은 여러 개의 노드로 이루어져 있다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  <a:r>
              <a:rPr lang="ko-KR" altLang="en-US" sz="1200" b="0" dirty="0" smtClean="0">
                <a:latin typeface="+mj-ea"/>
                <a:ea typeface="+mj-ea"/>
              </a:rPr>
              <a:t>노드에서는 연산이 일어나는데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이 연산 과정은 인간의 신경망을 구성하는 뉴런에서 일어나는 과정을 묘사하도록 설계되어 있다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b="0" dirty="0" smtClean="0">
                <a:latin typeface="+mj-ea"/>
                <a:ea typeface="+mj-ea"/>
              </a:rPr>
              <a:t>노드는 일정 크지 이상의 자극을 받으면 반응을 하는데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그 반응의 크기는 </a:t>
            </a:r>
            <a:r>
              <a:rPr lang="ko-KR" altLang="en-US" sz="1200" b="0" dirty="0" err="1" smtClean="0">
                <a:latin typeface="+mj-ea"/>
                <a:ea typeface="+mj-ea"/>
              </a:rPr>
              <a:t>입력값과</a:t>
            </a:r>
            <a:r>
              <a:rPr lang="ko-KR" altLang="en-US" sz="1200" b="0" dirty="0" smtClean="0">
                <a:latin typeface="+mj-ea"/>
                <a:ea typeface="+mj-ea"/>
              </a:rPr>
              <a:t> 노드의 계수를 곱한 값과 비례한다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  <a:r>
              <a:rPr lang="ko-KR" altLang="en-US" sz="1200" b="0" dirty="0" smtClean="0">
                <a:latin typeface="+mj-ea"/>
                <a:ea typeface="+mj-ea"/>
              </a:rPr>
              <a:t>노드는 여러 개의 입력을 받으며 입력의 개수 만큼 계수를 가지고 있는데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이 계수를 조절함으로써 여러 입력에 다른 가중치를 부여할 수 있다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b="0" dirty="0" smtClean="0">
                <a:latin typeface="+mj-ea"/>
                <a:ea typeface="+mj-ea"/>
              </a:rPr>
              <a:t>최종적으로 곱한 값들은 전부 더해지고 그 합은 활성 함수의 입력으로 들어가게 된다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  <a:r>
              <a:rPr lang="ko-KR" altLang="en-US" sz="1200" b="0" dirty="0" smtClean="0">
                <a:latin typeface="+mj-ea"/>
                <a:ea typeface="+mj-ea"/>
              </a:rPr>
              <a:t>활성 함수의 결과가 노드의 출력에 해당하며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이 </a:t>
            </a:r>
            <a:r>
              <a:rPr lang="ko-KR" altLang="en-US" sz="1200" b="0" dirty="0" err="1" smtClean="0">
                <a:latin typeface="+mj-ea"/>
                <a:ea typeface="+mj-ea"/>
              </a:rPr>
              <a:t>출력값이</a:t>
            </a:r>
            <a:r>
              <a:rPr lang="ko-KR" altLang="en-US" sz="1200" b="0" dirty="0" smtClean="0">
                <a:latin typeface="+mj-ea"/>
                <a:ea typeface="+mj-ea"/>
              </a:rPr>
              <a:t> 궁극적으로 분류나 회귀 분석에 쓰이게 된다</a:t>
            </a:r>
            <a:r>
              <a:rPr lang="en-US" altLang="ko-KR" sz="1200" b="0" dirty="0" smtClean="0">
                <a:latin typeface="+mj-ea"/>
                <a:ea typeface="+mj-ea"/>
              </a:rPr>
              <a:t>.</a:t>
            </a:r>
            <a:endParaRPr lang="ko-KR" altLang="en-US" sz="1200" b="0" dirty="0" err="1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24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682625" y="1340768"/>
            <a:ext cx="4191000" cy="823912"/>
          </a:xfrm>
          <a:solidFill>
            <a:srgbClr val="939393"/>
          </a:solidFill>
        </p:spPr>
        <p:txBody>
          <a:bodyPr/>
          <a:lstStyle/>
          <a:p>
            <a:pPr algn="ctr"/>
            <a:r>
              <a:rPr lang="ko-KR" altLang="en-US" dirty="0" smtClean="0"/>
              <a:t>장점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682625" y="2164680"/>
            <a:ext cx="4191000" cy="3684588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 err="1" smtClean="0"/>
              <a:t>연속형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범주형 변수에 상관없이 모두 분석 가능하다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입력 변수들 간의 비선형 조합이 가능하다</a:t>
            </a:r>
            <a:r>
              <a:rPr lang="en-US" altLang="ko-KR" sz="1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예측력이 우수하다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Feature Extraction</a:t>
            </a:r>
            <a:r>
              <a:rPr lang="ko-KR" altLang="en-US" sz="1800" dirty="0" smtClean="0"/>
              <a:t>이 자동으로 수행된다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>
          <a:xfrm>
            <a:off x="5014913" y="1340768"/>
            <a:ext cx="4211637" cy="823912"/>
          </a:xfrm>
          <a:solidFill>
            <a:srgbClr val="939393"/>
          </a:solidFill>
        </p:spPr>
        <p:txBody>
          <a:bodyPr/>
          <a:lstStyle/>
          <a:p>
            <a:pPr algn="ctr"/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>
          <a:xfrm>
            <a:off x="5014913" y="2164680"/>
            <a:ext cx="4211637" cy="3684588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신경망이 복잡할 경우 작동하는데 시간이 오래 걸린다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분석 시 변수들을 일정한 순서나 방식으로 넣는 것이 아니기 때문에 결과가 일정하지 않다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결과에 대한 해석이 어렵다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DNN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의 장단점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  <a:p>
            <a:pPr eaLnBrk="1" hangingPunct="1"/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70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31521"/>
            <a:ext cx="2228850" cy="365125"/>
          </a:xfr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839" y="1716741"/>
            <a:ext cx="5606489" cy="2833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81903" y="6973397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ko-KR" altLang="en-US" dirty="0" smtClean="0"/>
              <a:t>의 초기값이 중요하다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22085" y="686567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gomguard.tistory.com/182</a:t>
            </a:r>
            <a:endParaRPr lang="en-US" altLang="ko-KR" dirty="0" smtClean="0"/>
          </a:p>
          <a:p>
            <a:r>
              <a:rPr lang="en-US" altLang="ko-KR" dirty="0" smtClean="0"/>
              <a:t>Backpropagation </a:t>
            </a:r>
            <a:r>
              <a:rPr lang="ko-KR" altLang="en-US" dirty="0" smtClean="0"/>
              <a:t>계산 예제</a:t>
            </a:r>
            <a:endParaRPr lang="ko-KR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학습방법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 계층 </a:t>
            </a:r>
            <a:r>
              <a:rPr lang="ko-KR" altLang="en-US" sz="1600" dirty="0" err="1" smtClean="0">
                <a:latin typeface="+mj-ea"/>
                <a:ea typeface="+mj-ea"/>
              </a:rPr>
              <a:t>구성후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역전파</a:t>
            </a:r>
            <a:r>
              <a:rPr lang="ko-KR" altLang="en-US" sz="1600" dirty="0" smtClean="0">
                <a:latin typeface="+mj-ea"/>
                <a:ea typeface="+mj-ea"/>
              </a:rPr>
              <a:t> 알고리즘을 통해 학습을 진행해 나간다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536" y="5031467"/>
            <a:ext cx="8352928" cy="69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역전파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알고리즘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(Backpropagation Algorithm)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은 순방향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(feed forward)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연산 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예측값과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정답 사이의 오차를 후방으로 다시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보내주면서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오차값을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최소화 할 수 있도록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학습시키는 방법이다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4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27" y="2172075"/>
            <a:ext cx="3444633" cy="16630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3120" y="3099222"/>
            <a:ext cx="326385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activation function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sigmoid</a:t>
            </a:r>
            <a:r>
              <a:rPr lang="ko-KR" altLang="en-US" dirty="0" smtClean="0"/>
              <a:t>를 사용했기 때문에 위와 같은 현상이 발생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Sigmoid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ko-KR" altLang="en-US" dirty="0" err="1" smtClean="0">
                <a:sym typeface="Wingdings" panose="05000000000000000000" pitchFamily="2" charset="2"/>
              </a:rPr>
              <a:t>도함수</a:t>
            </a:r>
            <a:r>
              <a:rPr lang="ko-KR" altLang="en-US" dirty="0" smtClean="0">
                <a:sym typeface="Wingdings" panose="05000000000000000000" pitchFamily="2" charset="2"/>
              </a:rPr>
              <a:t> 최대값은 </a:t>
            </a:r>
            <a:r>
              <a:rPr lang="en-US" altLang="ko-KR" dirty="0" smtClean="0">
                <a:sym typeface="Wingdings" panose="05000000000000000000" pitchFamily="2" charset="2"/>
              </a:rPr>
              <a:t>0.25</a:t>
            </a:r>
            <a:r>
              <a:rPr lang="ko-KR" altLang="en-US" dirty="0" smtClean="0">
                <a:sym typeface="Wingdings" panose="05000000000000000000" pitchFamily="2" charset="2"/>
              </a:rPr>
              <a:t>인데 이는 망이 깊어 질수록 </a:t>
            </a:r>
            <a:r>
              <a:rPr lang="en-US" altLang="ko-KR" dirty="0" smtClean="0">
                <a:sym typeface="Wingdings" panose="05000000000000000000" pitchFamily="2" charset="2"/>
              </a:rPr>
              <a:t>Gradient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¼</a:t>
            </a:r>
            <a:r>
              <a:rPr lang="ko-KR" altLang="en-US" dirty="0" smtClean="0">
                <a:sym typeface="Wingdings" panose="05000000000000000000" pitchFamily="2" charset="2"/>
              </a:rPr>
              <a:t>씩 줄어든다는 것을 의미한다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4" y="3953302"/>
            <a:ext cx="4766078" cy="2168351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Vanishing Gradient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9266" y="687521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https://gomguard.tistory.com/183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Vanishing Gradient</a:t>
            </a:r>
            <a:r>
              <a:rPr lang="ko-KR" altLang="en-US" sz="1600" dirty="0" smtClean="0">
                <a:latin typeface="+mj-ea"/>
                <a:ea typeface="+mj-ea"/>
              </a:rPr>
              <a:t>는 </a:t>
            </a:r>
            <a:r>
              <a:rPr lang="en-US" altLang="ko-KR" sz="1600" dirty="0" smtClean="0">
                <a:latin typeface="+mj-ea"/>
                <a:ea typeface="+mj-ea"/>
              </a:rPr>
              <a:t>Backpropagation </a:t>
            </a:r>
            <a:r>
              <a:rPr lang="ko-KR" altLang="en-US" sz="1600" dirty="0" smtClean="0">
                <a:latin typeface="+mj-ea"/>
                <a:ea typeface="+mj-ea"/>
              </a:rPr>
              <a:t>중</a:t>
            </a:r>
            <a:r>
              <a:rPr lang="en-US" altLang="ko-KR" sz="1600" dirty="0" smtClean="0">
                <a:latin typeface="+mj-ea"/>
                <a:ea typeface="+mj-ea"/>
              </a:rPr>
              <a:t> Gradient </a:t>
            </a:r>
            <a:r>
              <a:rPr lang="ko-KR" altLang="en-US" sz="1600" dirty="0" smtClean="0">
                <a:latin typeface="+mj-ea"/>
                <a:ea typeface="+mj-ea"/>
              </a:rPr>
              <a:t>항이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사라지는 문제를 나타내는데</a:t>
            </a:r>
            <a:r>
              <a:rPr lang="en-US" altLang="ko-KR" sz="1600" dirty="0" smtClean="0">
                <a:latin typeface="+mj-ea"/>
                <a:ea typeface="+mj-ea"/>
              </a:rPr>
              <a:t>, DNN</a:t>
            </a:r>
            <a:r>
              <a:rPr lang="ko-KR" altLang="en-US" sz="1600" dirty="0" smtClean="0">
                <a:latin typeface="+mj-ea"/>
                <a:ea typeface="+mj-ea"/>
              </a:rPr>
              <a:t>의 </a:t>
            </a:r>
            <a:r>
              <a:rPr lang="ko-KR" altLang="en-US" sz="1600" dirty="0" err="1" smtClean="0">
                <a:latin typeface="+mj-ea"/>
                <a:ea typeface="+mj-ea"/>
              </a:rPr>
              <a:t>히든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레이어가 많을 수록 </a:t>
            </a:r>
            <a:r>
              <a:rPr lang="en-US" altLang="ko-KR" sz="1600" dirty="0">
                <a:latin typeface="+mj-ea"/>
                <a:ea typeface="+mj-ea"/>
              </a:rPr>
              <a:t>vanishing gradient  </a:t>
            </a:r>
            <a:r>
              <a:rPr lang="ko-KR" altLang="en-US" sz="1600" dirty="0">
                <a:latin typeface="+mj-ea"/>
                <a:ea typeface="+mj-ea"/>
              </a:rPr>
              <a:t>현상이 </a:t>
            </a:r>
            <a:r>
              <a:rPr lang="ko-KR" altLang="en-US" sz="1600" dirty="0" smtClean="0">
                <a:latin typeface="+mj-ea"/>
                <a:ea typeface="+mj-ea"/>
              </a:rPr>
              <a:t>발생한다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" name="오른쪽 중괄호 4"/>
          <p:cNvSpPr/>
          <p:nvPr/>
        </p:nvSpPr>
        <p:spPr>
          <a:xfrm>
            <a:off x="5025008" y="2348880"/>
            <a:ext cx="792088" cy="3600400"/>
          </a:xfrm>
          <a:prstGeom prst="rightBrace">
            <a:avLst>
              <a:gd name="adj1" fmla="val 81243"/>
              <a:gd name="adj2" fmla="val 44921"/>
            </a:avLst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221281"/>
            <a:ext cx="5463886" cy="24591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64" y="3567112"/>
            <a:ext cx="5489864" cy="2762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7136" y="1435209"/>
            <a:ext cx="286034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Sigmoid</a:t>
            </a:r>
            <a:r>
              <a:rPr lang="ko-KR" altLang="en-US" dirty="0" smtClean="0"/>
              <a:t>와 동일한 형태를 가지고 있지만 </a:t>
            </a:r>
            <a:r>
              <a:rPr lang="en-US" altLang="ko-KR" dirty="0" smtClean="0"/>
              <a:t>-1~1 </a:t>
            </a:r>
            <a:r>
              <a:rPr lang="ko-KR" altLang="en-US" dirty="0" smtClean="0"/>
              <a:t>까지의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갖고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도함수의</a:t>
            </a:r>
            <a:r>
              <a:rPr lang="ko-KR" altLang="en-US" dirty="0" smtClean="0"/>
              <a:t> 최대값이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Sigmoid</a:t>
            </a:r>
            <a:r>
              <a:rPr lang="ko-KR" altLang="en-US" dirty="0" smtClean="0"/>
              <a:t>의 문제를 완화했지만 </a:t>
            </a:r>
            <a:r>
              <a:rPr lang="en-US" altLang="ko-KR" dirty="0" smtClean="0"/>
              <a:t>vanishing </a:t>
            </a:r>
            <a:r>
              <a:rPr lang="ko-KR" altLang="en-US" dirty="0" smtClean="0"/>
              <a:t>문제 존재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7136" y="3789040"/>
            <a:ext cx="28603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도함수가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계단형이기</a:t>
            </a:r>
            <a:r>
              <a:rPr lang="ko-KR" altLang="en-US" dirty="0" smtClean="0"/>
              <a:t> 때문에 컴퓨터 자원측면에서 경제적이지만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0</a:t>
            </a:r>
            <a:r>
              <a:rPr lang="ko-KR" altLang="en-US" dirty="0" smtClean="0"/>
              <a:t>을 반환한 노드는 신경이 죽어버리는 현상이 발생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PReLU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,  Leaky </a:t>
            </a:r>
            <a:r>
              <a:rPr lang="en-US" altLang="ko-KR" dirty="0" err="1" smtClean="0">
                <a:sym typeface="Wingdings" panose="05000000000000000000" pitchFamily="2" charset="2"/>
              </a:rPr>
              <a:t>ReLU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등으로 보완</a:t>
            </a:r>
            <a:endParaRPr lang="ko-KR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92890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Vanishing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Gradient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-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다른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Activation Function</a:t>
            </a:r>
          </a:p>
          <a:p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504" y="106739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Tanh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88504" y="3534841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(Rectified Linear Unit)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15264" y="3501008"/>
            <a:ext cx="82981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7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2634047"/>
            <a:ext cx="3005527" cy="3618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056" y="2930119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표준편차가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0.01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같이 작은 정규분포 형태로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weight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들을 초기화한다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값들이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0.5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중심으로 모이기 때문에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Vanishing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현상을 완화 할 수 있다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538" y="3726110"/>
            <a:ext cx="3382965" cy="25112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8824" y="7033303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 </a:t>
            </a:r>
            <a:r>
              <a:rPr lang="en-US" altLang="ko-KR" dirty="0" smtClean="0"/>
              <a:t>Weight </a:t>
            </a:r>
            <a:r>
              <a:rPr lang="ko-KR" altLang="en-US" dirty="0" smtClean="0"/>
              <a:t>값이 잘 설정되어 있다면  </a:t>
            </a:r>
            <a:r>
              <a:rPr lang="en-US" altLang="ko-KR" dirty="0" smtClean="0"/>
              <a:t>gradient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작아지더라도 좋은 모델을 생성해 낼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83529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Vanishing Gradient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가중치 초기화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96965" y="693422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https://gomguard.tistory.com/184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Weight </a:t>
            </a:r>
            <a:r>
              <a:rPr lang="ko-KR" altLang="en-US" sz="1600" dirty="0">
                <a:latin typeface="+mj-ea"/>
                <a:ea typeface="+mj-ea"/>
              </a:rPr>
              <a:t>값들을 평균이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이고 표준편차가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인 정규분포로 </a:t>
            </a:r>
            <a:r>
              <a:rPr lang="ko-KR" altLang="en-US" sz="1600" dirty="0" smtClean="0">
                <a:latin typeface="+mj-ea"/>
                <a:ea typeface="+mj-ea"/>
              </a:rPr>
              <a:t>초기화 </a:t>
            </a:r>
            <a:r>
              <a:rPr lang="ko-KR" altLang="en-US" sz="1600" dirty="0" err="1" smtClean="0">
                <a:latin typeface="+mj-ea"/>
                <a:ea typeface="+mj-ea"/>
              </a:rPr>
              <a:t>했을때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sigmoid </a:t>
            </a:r>
            <a:r>
              <a:rPr lang="ko-KR" altLang="en-US" sz="1600" dirty="0" err="1">
                <a:latin typeface="+mj-ea"/>
                <a:ea typeface="+mj-ea"/>
              </a:rPr>
              <a:t>출력값이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과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에 치우치는 현상이 발생한다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smtClean="0">
                <a:latin typeface="+mj-ea"/>
                <a:ea typeface="+mj-ea"/>
              </a:rPr>
              <a:t>(gradient </a:t>
            </a:r>
            <a:r>
              <a:rPr lang="en-US" altLang="ko-KR" sz="1600" dirty="0">
                <a:latin typeface="+mj-ea"/>
                <a:ea typeface="+mj-ea"/>
              </a:rPr>
              <a:t>vanishing </a:t>
            </a:r>
            <a:r>
              <a:rPr lang="ko-KR" altLang="en-US" sz="1600" dirty="0">
                <a:latin typeface="+mj-ea"/>
                <a:ea typeface="+mj-ea"/>
              </a:rPr>
              <a:t>현상의 원인이 </a:t>
            </a:r>
            <a:r>
              <a:rPr lang="ko-KR" altLang="en-US" sz="1600" dirty="0" smtClean="0">
                <a:latin typeface="+mj-ea"/>
                <a:ea typeface="+mj-ea"/>
              </a:rPr>
              <a:t>된다</a:t>
            </a:r>
            <a:r>
              <a:rPr lang="en-US" altLang="ko-KR" sz="1600" dirty="0" smtClean="0">
                <a:latin typeface="+mj-ea"/>
                <a:ea typeface="+mj-ea"/>
              </a:rPr>
              <a:t>.)</a:t>
            </a:r>
            <a:endParaRPr lang="ko-KR" altLang="en-US" sz="16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ko-KR" sz="1600" dirty="0" smtClean="0">
                <a:latin typeface="+mj-ea"/>
                <a:ea typeface="+mj-ea"/>
              </a:rPr>
              <a:t>Activation </a:t>
            </a:r>
            <a:r>
              <a:rPr lang="en-US" altLang="ko-KR" sz="1600" dirty="0">
                <a:latin typeface="+mj-ea"/>
                <a:ea typeface="+mj-ea"/>
              </a:rPr>
              <a:t>Function</a:t>
            </a:r>
            <a:r>
              <a:rPr lang="ko-KR" altLang="en-US" sz="1600" dirty="0">
                <a:latin typeface="+mj-ea"/>
                <a:ea typeface="+mj-ea"/>
              </a:rPr>
              <a:t>을 변경시키는 것 뿐 아니라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가중치를 적절하게 초기화 하는 것도 </a:t>
            </a:r>
            <a:r>
              <a:rPr lang="en-US" altLang="ko-KR" sz="1600" dirty="0">
                <a:latin typeface="+mj-ea"/>
                <a:ea typeface="+mj-ea"/>
              </a:rPr>
              <a:t>Vanishing </a:t>
            </a:r>
            <a:r>
              <a:rPr lang="ko-KR" altLang="en-US" sz="1600" dirty="0">
                <a:latin typeface="+mj-ea"/>
                <a:ea typeface="+mj-ea"/>
              </a:rPr>
              <a:t>현상을 어느정도 해소 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3999498" y="3618049"/>
            <a:ext cx="1098929" cy="122413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테마">
  <a:themeElements>
    <a:clrScheme name="4_Office 테마 1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C5003D"/>
      </a:accent1>
      <a:accent2>
        <a:srgbClr val="D8037F"/>
      </a:accent2>
      <a:accent3>
        <a:srgbClr val="FFFFFF"/>
      </a:accent3>
      <a:accent4>
        <a:srgbClr val="000000"/>
      </a:accent4>
      <a:accent5>
        <a:srgbClr val="DFAAAF"/>
      </a:accent5>
      <a:accent6>
        <a:srgbClr val="C40272"/>
      </a:accent6>
      <a:hlink>
        <a:srgbClr val="72166B"/>
      </a:hlink>
      <a:folHlink>
        <a:srgbClr val="EC0034"/>
      </a:folHlink>
    </a:clrScheme>
    <a:fontScheme name="4_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테마 1">
        <a:dk1>
          <a:srgbClr val="000000"/>
        </a:dk1>
        <a:lt1>
          <a:srgbClr val="FFFFFF"/>
        </a:lt1>
        <a:dk2>
          <a:srgbClr val="595959"/>
        </a:dk2>
        <a:lt2>
          <a:srgbClr val="D8D8D8"/>
        </a:lt2>
        <a:accent1>
          <a:srgbClr val="C5003D"/>
        </a:accent1>
        <a:accent2>
          <a:srgbClr val="D8037F"/>
        </a:accent2>
        <a:accent3>
          <a:srgbClr val="FFFFFF"/>
        </a:accent3>
        <a:accent4>
          <a:srgbClr val="000000"/>
        </a:accent4>
        <a:accent5>
          <a:srgbClr val="DFAAAF"/>
        </a:accent5>
        <a:accent6>
          <a:srgbClr val="C40272"/>
        </a:accent6>
        <a:hlink>
          <a:srgbClr val="72166B"/>
        </a:hlink>
        <a:folHlink>
          <a:srgbClr val="EC00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none" lIns="18000" rIns="18000" rtlCol="0" anchor="ctr" anchorCtr="0"/>
      <a:lstStyle>
        <a:defPPr marL="0" marR="0" indent="0" algn="ctr" defTabSz="914400" eaLnBrk="1" fontAlgn="auto" latinLnBrk="0" hangingPunct="1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181217</TotalTime>
  <Words>1781</Words>
  <Application>Microsoft Office PowerPoint</Application>
  <PresentationFormat>A4 용지(210x297mm)</PresentationFormat>
  <Paragraphs>176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굴림</vt:lpstr>
      <vt:lpstr>돋움</vt:lpstr>
      <vt:lpstr>맑은 고딕</vt:lpstr>
      <vt:lpstr>Wingdings</vt:lpstr>
      <vt:lpstr>Arial</vt:lpstr>
      <vt:lpstr>4_Office 테마</vt:lpstr>
      <vt:lpstr>2_Office 테마</vt:lpstr>
      <vt:lpstr>1_디자인 사용자 지정</vt:lpstr>
      <vt:lpstr>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negis</dc:creator>
  <cp:lastModifiedBy>HIT-오현규</cp:lastModifiedBy>
  <cp:revision>6465</cp:revision>
  <cp:lastPrinted>2018-09-17T06:04:01Z</cp:lastPrinted>
  <dcterms:created xsi:type="dcterms:W3CDTF">2008-03-25T01:14:47Z</dcterms:created>
  <dcterms:modified xsi:type="dcterms:W3CDTF">2020-01-15T07:24:41Z</dcterms:modified>
</cp:coreProperties>
</file>