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20"/>
  </p:notesMasterIdLst>
  <p:handoutMasterIdLst>
    <p:handoutMasterId r:id="rId21"/>
  </p:handoutMasterIdLst>
  <p:sldIdLst>
    <p:sldId id="1214" r:id="rId6"/>
    <p:sldId id="1287" r:id="rId7"/>
    <p:sldId id="1297" r:id="rId8"/>
    <p:sldId id="1291" r:id="rId9"/>
    <p:sldId id="1292" r:id="rId10"/>
    <p:sldId id="1293" r:id="rId11"/>
    <p:sldId id="1299" r:id="rId12"/>
    <p:sldId id="1303" r:id="rId13"/>
    <p:sldId id="1295" r:id="rId14"/>
    <p:sldId id="1296" r:id="rId15"/>
    <p:sldId id="1298" r:id="rId16"/>
    <p:sldId id="1300" r:id="rId17"/>
    <p:sldId id="1304" r:id="rId18"/>
    <p:sldId id="1305" r:id="rId19"/>
  </p:sldIdLst>
  <p:sldSz cx="9906000" cy="6858000" type="A4"/>
  <p:notesSz cx="6797675" cy="9928225"/>
  <p:embeddedFontLst>
    <p:embeddedFont>
      <p:font typeface="Cambria Math" panose="02040503050406030204" pitchFamily="18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939393"/>
    <a:srgbClr val="00AAAA"/>
    <a:srgbClr val="008080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81988" autoAdjust="0"/>
  </p:normalViewPr>
  <p:slideViewPr>
    <p:cSldViewPr>
      <p:cViewPr varScale="1">
        <p:scale>
          <a:sx n="61" d="100"/>
          <a:sy n="61" d="100"/>
        </p:scale>
        <p:origin x="1652" y="60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8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hyperlink" Target="https://ratsgo.github.io/machine%20learning/2017/07/02/logistic/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OtkPm_1GYw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building-a-logistic-regression-in-python-step-by-step-becd4d56c9c8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4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sooah26.tistory.com/73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ko-KR" altLang="en-US" sz="3600" dirty="0" err="1" smtClean="0">
                <a:solidFill>
                  <a:srgbClr val="FFFFFF"/>
                </a:solidFill>
                <a:latin typeface="+mj-ea"/>
                <a:ea typeface="+mj-ea"/>
              </a:rPr>
              <a:t>로지스틱</a:t>
            </a:r>
            <a:r>
              <a:rPr kumimoji="0" lang="ko-KR" altLang="en-US" sz="3600" dirty="0" smtClean="0">
                <a:solidFill>
                  <a:srgbClr val="FFFFFF"/>
                </a:solidFill>
                <a:latin typeface="+mj-ea"/>
                <a:ea typeface="+mj-ea"/>
              </a:rPr>
              <a:t> 회귀분석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2020.01.07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다항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로지스틱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회귀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8"/>
            <a:ext cx="8928992" cy="288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범주가 </a:t>
            </a:r>
            <a:r>
              <a:rPr lang="en-US" altLang="ko-KR" sz="1600" dirty="0" smtClean="0">
                <a:latin typeface="+mj-ea"/>
                <a:ea typeface="+mj-ea"/>
              </a:rPr>
              <a:t>3</a:t>
            </a:r>
            <a:r>
              <a:rPr lang="ko-KR" altLang="en-US" sz="1600" dirty="0" smtClean="0">
                <a:latin typeface="+mj-ea"/>
                <a:ea typeface="+mj-ea"/>
              </a:rPr>
              <a:t>개 이상일 경우 사용되는 방법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1750318"/>
            <a:ext cx="25622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519" y="1493193"/>
            <a:ext cx="273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ex) </a:t>
            </a:r>
            <a:r>
              <a:rPr lang="ko-KR" altLang="en-US" dirty="0">
                <a:latin typeface="+mj-ea"/>
              </a:rPr>
              <a:t>범주가 </a:t>
            </a:r>
            <a:r>
              <a:rPr lang="en-US" altLang="ko-KR" dirty="0">
                <a:latin typeface="+mj-ea"/>
              </a:rPr>
              <a:t>3</a:t>
            </a:r>
            <a:r>
              <a:rPr lang="ko-KR" altLang="en-US" dirty="0">
                <a:latin typeface="+mj-ea"/>
              </a:rPr>
              <a:t>개일 </a:t>
            </a:r>
            <a:r>
              <a:rPr lang="ko-KR" altLang="en-US" dirty="0" smtClean="0">
                <a:latin typeface="+mj-ea"/>
              </a:rPr>
              <a:t>경우</a:t>
            </a:r>
            <a:endParaRPr lang="en-US" altLang="ko-KR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251473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 번째 범주에 속할 확률 </a:t>
            </a:r>
            <a:r>
              <a:rPr lang="en-US" altLang="ko-KR" dirty="0"/>
              <a:t> </a:t>
            </a:r>
            <a:r>
              <a:rPr lang="en-US" altLang="ko-KR" dirty="0" smtClean="0"/>
              <a:t>= 1-</a:t>
            </a:r>
            <a:r>
              <a:rPr lang="ko-KR" altLang="en-US" dirty="0" smtClean="0"/>
              <a:t>첫 번째 범주에 속할 확률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두 번째 범주에 속할 확률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" y="3717031"/>
            <a:ext cx="36861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12" y="4222324"/>
            <a:ext cx="4537364" cy="144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376936" y="4509120"/>
            <a:ext cx="648072" cy="576064"/>
          </a:xfrm>
          <a:prstGeom prst="rightArrow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추정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-459432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https://ratsgo.github.io/machine%20learning/2017/07/02/logistic/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83FF4C79-FD07-4B45-A74F-F47818CE5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04" y="1124744"/>
                <a:ext cx="8928992" cy="22322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72000" tIns="0" rIns="0" bIns="0" anchor="t"/>
              <a:lstStyle/>
              <a:p>
                <a:pPr latinLnBrk="0">
                  <a:lnSpc>
                    <a:spcPct val="150000"/>
                  </a:lnSpc>
                </a:pPr>
                <a:r>
                  <a:rPr lang="ko-KR" altLang="en-US" sz="1600" dirty="0" smtClean="0">
                    <a:latin typeface="+mj-ea"/>
                    <a:ea typeface="+mj-ea"/>
                  </a:rPr>
                  <a:t>최대우도추정법</a:t>
                </a:r>
                <a:r>
                  <a:rPr lang="en-US" altLang="ko-KR" sz="1600" dirty="0" smtClean="0">
                    <a:latin typeface="+mj-ea"/>
                    <a:ea typeface="+mj-ea"/>
                  </a:rPr>
                  <a:t>(</a:t>
                </a:r>
                <a:r>
                  <a:rPr lang="en-US" altLang="ko-KR" sz="1600" dirty="0" err="1" smtClean="0">
                    <a:latin typeface="+mj-ea"/>
                    <a:ea typeface="+mj-ea"/>
                  </a:rPr>
                  <a:t>Maximun</a:t>
                </a:r>
                <a:r>
                  <a:rPr lang="en-US" altLang="ko-KR" sz="1600" dirty="0" smtClean="0">
                    <a:latin typeface="+mj-ea"/>
                    <a:ea typeface="+mj-ea"/>
                  </a:rPr>
                  <a:t> Likelihood Estimation)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주어진 표본에 대해 </a:t>
                </a:r>
                <a:r>
                  <a:rPr lang="ko-KR" altLang="en-US" sz="1600" b="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가능도를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 가장 </a:t>
                </a:r>
                <a:r>
                  <a:rPr lang="ko-KR" altLang="en-US" sz="1600" b="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크게하는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1600" b="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모수</a:t>
                </a:r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sz="1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를 찾는 방법</a:t>
                </a:r>
                <a:endParaRPr lang="en-US" altLang="ko-KR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(</a:t>
                </a:r>
                <a:r>
                  <a:rPr lang="ko-KR" altLang="en-US" sz="1600" b="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우도함수</a:t>
                </a:r>
                <a:r>
                  <a:rPr lang="ko-KR" altLang="en-US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: </a:t>
                </a:r>
                <a:r>
                  <a:rPr lang="ko-KR" altLang="en-US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이미 주어진 표본 </a:t>
                </a:r>
                <a:r>
                  <a:rPr lang="en-US" altLang="ko-KR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x</a:t>
                </a:r>
                <a:r>
                  <a:rPr lang="ko-KR" altLang="en-US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들에 비추어 봤을 때 모집단의 </a:t>
                </a:r>
                <a:r>
                  <a:rPr lang="ko-KR" altLang="en-US" sz="1600" b="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</a:rPr>
                  <a:t>모수</a:t>
                </a:r>
                <a:r>
                  <a:rPr lang="en-US" altLang="ko-KR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에 대한 추정하는 함수</a:t>
                </a:r>
                <a:endParaRPr lang="en-US" altLang="ko-KR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확률밀도함수에서 </a:t>
                </a:r>
                <a:r>
                  <a:rPr lang="ko-KR" altLang="en-US" sz="1600" b="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모수를</a:t>
                </a:r>
                <a:r>
                  <a:rPr lang="ko-KR" altLang="en-US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 변수로 보는 경우 </a:t>
                </a:r>
                <a:r>
                  <a:rPr lang="en-US" altLang="ko-KR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ko-KR" sz="16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ko-KR" altLang="en-US" sz="16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𝜃</m:t>
                        </m:r>
                        <m:r>
                          <a:rPr lang="en-US" altLang="ko-KR" sz="16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 ;</m:t>
                        </m:r>
                        <m:r>
                          <a:rPr lang="en-US" altLang="ko-KR" sz="16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ko-KR" sz="16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(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 ;</m:t>
                    </m:r>
                    <m:r>
                      <a:rPr lang="ko-KR" altLang="en-US" sz="16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)  </m:t>
                    </m:r>
                  </m:oMath>
                </a14:m>
                <a:r>
                  <a:rPr lang="en-US" altLang="ko-KR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)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xmlns="" id="{83FF4C79-FD07-4B45-A74F-F47818CE5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504" y="1124744"/>
                <a:ext cx="8928992" cy="2232248"/>
              </a:xfrm>
              <a:prstGeom prst="rect">
                <a:avLst/>
              </a:prstGeom>
              <a:blipFill rotWithShape="1">
                <a:blip r:embed="rId3"/>
                <a:stretch>
                  <a:fillRect l="-614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43" y="2709292"/>
            <a:ext cx="2333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60" y="4052741"/>
            <a:ext cx="3297183" cy="1680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0" y="3471027"/>
            <a:ext cx="411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 우도 값은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 특성을 이용해 구할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우도에</a:t>
            </a:r>
            <a:r>
              <a:rPr lang="ko-KR" altLang="en-US" dirty="0" smtClean="0"/>
              <a:t> 대한 식에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 후 미분을 통해 최대 값을 구한다</a:t>
            </a:r>
            <a:r>
              <a:rPr lang="en-US" altLang="ko-KR" dirty="0" smtClean="0"/>
              <a:t>.)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09176" y="4308222"/>
                <a:ext cx="41639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b="1" dirty="0" smtClean="0"/>
              </a:p>
              <a:p>
                <a:r>
                  <a:rPr lang="ko-KR" altLang="en-US" dirty="0" smtClean="0"/>
                  <a:t>에서 최적의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선택하기 위해서는 </a:t>
                </a:r>
                <a:r>
                  <a:rPr lang="en-US" altLang="ko-KR" dirty="0" smtClean="0"/>
                  <a:t>MLE</a:t>
                </a:r>
                <a:r>
                  <a:rPr lang="ko-KR" altLang="en-US" dirty="0" smtClean="0"/>
                  <a:t>를 써서 이것을 풀고 </a:t>
                </a:r>
                <a:r>
                  <a:rPr lang="en-US" altLang="ko-KR" dirty="0" smtClean="0"/>
                  <a:t>Convex Optimization Algorithm</a:t>
                </a:r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통해 구한다</a:t>
                </a:r>
                <a:r>
                  <a:rPr lang="en-US" altLang="ko-KR" dirty="0" smtClean="0"/>
                  <a:t>.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Gradient descent method, newton method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176" y="4308222"/>
                <a:ext cx="4163951" cy="1169551"/>
              </a:xfrm>
              <a:prstGeom prst="rect">
                <a:avLst/>
              </a:prstGeom>
              <a:blipFill>
                <a:blip r:embed="rId6"/>
                <a:stretch>
                  <a:fillRect l="-439" r="-439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885" y="3587352"/>
            <a:ext cx="2428875" cy="457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160896" y="2865650"/>
            <a:ext cx="4781550" cy="447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160276" y="3356992"/>
            <a:ext cx="5399733" cy="481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6160896" y="3902411"/>
            <a:ext cx="6133104" cy="4790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160896" y="4425134"/>
            <a:ext cx="4967991" cy="490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808984" y="3953088"/>
                <a:ext cx="4112140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단조 증가의 형태를 가지고 있는 로그의 특성을 활용해 로그 우도 함수를 최대화 하는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dirty="0" err="1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구한다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rgbClr val="959595"/>
                    </a:solidFill>
                  </a:rPr>
                  <a:t>이때</a:t>
                </a:r>
                <a:r>
                  <a:rPr lang="en-US" altLang="ko-KR" dirty="0" smtClean="0">
                    <a:solidFill>
                      <a:srgbClr val="959595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rgbClr val="959595"/>
                    </a:solidFill>
                  </a:rPr>
                  <a:t>로그 우도 함수는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959595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dirty="0" smtClean="0">
                    <a:solidFill>
                      <a:srgbClr val="959595"/>
                    </a:solidFill>
                  </a:rPr>
                  <a:t>에 대해 비선형이기 때문에 </a:t>
                </a:r>
                <a:r>
                  <a:rPr lang="en-US" altLang="ko-KR" dirty="0" smtClean="0">
                    <a:solidFill>
                      <a:srgbClr val="959595"/>
                    </a:solidFill>
                  </a:rPr>
                  <a:t>Stochastic Gradient Descent(SGD) </a:t>
                </a:r>
                <a:r>
                  <a:rPr lang="ko-KR" altLang="en-US" dirty="0" smtClean="0">
                    <a:solidFill>
                      <a:srgbClr val="959595"/>
                    </a:solidFill>
                  </a:rPr>
                  <a:t>같은 반복적이고 점진적인 방식으로 해를 구한다</a:t>
                </a:r>
                <a:r>
                  <a:rPr lang="en-US" altLang="ko-KR" dirty="0" smtClean="0">
                    <a:solidFill>
                      <a:srgbClr val="959595"/>
                    </a:solidFill>
                  </a:rPr>
                  <a:t>.</a:t>
                </a:r>
                <a:endParaRPr lang="ko-KR" altLang="en-US" dirty="0">
                  <a:solidFill>
                    <a:srgbClr val="959595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84" y="3953088"/>
                <a:ext cx="4112140" cy="1708160"/>
              </a:xfrm>
              <a:prstGeom prst="rect">
                <a:avLst/>
              </a:prstGeom>
              <a:blipFill>
                <a:blip r:embed="rId12"/>
                <a:stretch>
                  <a:fillRect l="-445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6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로지스틱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회귀의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파라미터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추정 예제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124744"/>
            <a:ext cx="8928992" cy="2232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83FF4C79-FD07-4B45-A74F-F47818CE5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04" y="1277144"/>
                <a:ext cx="8928992" cy="150378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72000" tIns="0" rIns="0" bIns="0" anchor="t"/>
              <a:lstStyle/>
              <a:p>
                <a:pPr latinLnBrk="0">
                  <a:lnSpc>
                    <a:spcPct val="150000"/>
                  </a:lnSpc>
                </a:pP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동전던지기를 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100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번 시행 했을 때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앞면이 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56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번 나왔다고 가정해보자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반복적인 동전 던지기는 성공 확률이 </a:t>
                </a:r>
                <a:endParaRPr lang="en-US" altLang="ko-KR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p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인 베르누이 시행을 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n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번 반복 시행할 때 성공횟수의 분포인 이항분포를 따른다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미지의 </a:t>
                </a:r>
                <a:r>
                  <a:rPr lang="ko-KR" altLang="en-US" b="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모수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는 동전을 한번 던졌을 때 앞면이 나올 확률 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p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가 된다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이를 위해 앞면이 나올 확률이 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p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인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이항분포에서 뽑은 표본 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x</a:t>
                </a:r>
                <a:r>
                  <a:rPr lang="ko-KR" altLang="en-US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를 활용한다</a:t>
                </a:r>
                <a:r>
                  <a:rPr lang="en-US" altLang="ko-KR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endParaRPr lang="en-US" altLang="ko-KR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xmlns="" id="{83FF4C79-FD07-4B45-A74F-F47818CE5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904" y="1277144"/>
                <a:ext cx="8928992" cy="1503784"/>
              </a:xfrm>
              <a:prstGeom prst="rect">
                <a:avLst/>
              </a:prstGeom>
              <a:blipFill rotWithShape="1">
                <a:blip r:embed="rId2"/>
                <a:stretch>
                  <a:fillRect l="-410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49" y="3077344"/>
            <a:ext cx="2340260" cy="4956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이항분포의 확률</a:t>
            </a:r>
            <a:r>
              <a:rPr lang="en-US" altLang="ko-K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질량</a:t>
            </a:r>
            <a:r>
              <a:rPr lang="en-US" altLang="ko-K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함수</a:t>
            </a:r>
            <a:endParaRPr lang="en-US" altLang="ko-KR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1" y="2924944"/>
            <a:ext cx="2209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83FF4C79-FD07-4B45-A74F-F47818CE5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667" y="5223173"/>
                <a:ext cx="3565269" cy="13045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72000" tIns="0" rIns="0" bIns="0" anchor="t"/>
              <a:lstStyle/>
              <a:p>
                <a:pPr latinLnBrk="0">
                  <a:lnSpc>
                    <a:spcPct val="150000"/>
                  </a:lnSpc>
                </a:pPr>
                <a:r>
                  <a:rPr lang="ko-KR" altLang="en-US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위의 결과에 대해서 로그 변환 후 미분을 통해 </a:t>
                </a:r>
                <a:r>
                  <a:rPr lang="ko-KR" altLang="en-US" sz="1200" b="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우도가</a:t>
                </a:r>
                <a:r>
                  <a:rPr lang="ko-KR" altLang="en-US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최대가 되는 </a:t>
                </a:r>
                <a14:m>
                  <m:oMath xmlns:m="http://schemas.openxmlformats.org/officeDocument/2006/math">
                    <m:r>
                      <a:rPr lang="ko-KR" altLang="en-US" sz="12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값을 구하면 </a:t>
                </a:r>
                <a14:m>
                  <m:oMath xmlns:m="http://schemas.openxmlformats.org/officeDocument/2006/math">
                    <m:r>
                      <a:rPr lang="ko-KR" altLang="en-US" sz="12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ko-KR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= 0.56 </a:t>
                </a:r>
                <a:r>
                  <a:rPr lang="ko-KR" altLang="en-US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이 </a:t>
                </a:r>
                <a:r>
                  <a:rPr lang="ko-KR" altLang="en-US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나온다</a:t>
                </a:r>
                <a:r>
                  <a:rPr lang="en-US" altLang="ko-KR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(2</a:t>
                </a:r>
                <a:r>
                  <a:rPr lang="ko-KR" altLang="en-US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항</a:t>
                </a:r>
                <a:r>
                  <a:rPr lang="ko-KR" altLang="en-US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일 경우</a:t>
                </a:r>
                <a:r>
                  <a:rPr lang="en-US" altLang="ko-KR" sz="1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)</a:t>
                </a:r>
                <a:endParaRPr lang="en-US" altLang="ko-KR" sz="12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83FF4C79-FD07-4B45-A74F-F47818CE5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667" y="5223173"/>
                <a:ext cx="3565269" cy="1304528"/>
              </a:xfrm>
              <a:prstGeom prst="rect">
                <a:avLst/>
              </a:prstGeom>
              <a:blipFill>
                <a:blip r:embed="rId4"/>
                <a:stretch>
                  <a:fillRect l="-684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74" y="3578551"/>
            <a:ext cx="3886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8"/>
          <a:stretch/>
        </p:blipFill>
        <p:spPr bwMode="auto">
          <a:xfrm>
            <a:off x="4376936" y="4365104"/>
            <a:ext cx="481422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68" y="2636912"/>
            <a:ext cx="6084676" cy="4956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50" y="2982466"/>
            <a:ext cx="1352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꺾인 연결선 10"/>
          <p:cNvCxnSpPr>
            <a:endCxn id="3077" idx="0"/>
          </p:cNvCxnSpPr>
          <p:nvPr/>
        </p:nvCxnSpPr>
        <p:spPr>
          <a:xfrm flipV="1">
            <a:off x="4294205" y="2982466"/>
            <a:ext cx="3582920" cy="14486"/>
          </a:xfrm>
          <a:prstGeom prst="bentConnector4">
            <a:avLst>
              <a:gd name="adj1" fmla="val -608"/>
              <a:gd name="adj2" fmla="val 1678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463001" y="5661248"/>
            <a:ext cx="45944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29609" y="6957392"/>
            <a:ext cx="469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https://www.youtube.com/watch?v=sOtkPm_1GYw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5608" y="3594209"/>
            <a:ext cx="3669541" cy="20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로지스틱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회귀 분석 예제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858000"/>
            <a:ext cx="808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2"/>
              </a:rPr>
              <a:t>참조 </a:t>
            </a:r>
            <a:r>
              <a:rPr lang="en-US" altLang="ko-KR" dirty="0" smtClean="0">
                <a:hlinkClick r:id="rId2"/>
              </a:rPr>
              <a:t>: https</a:t>
            </a:r>
            <a:r>
              <a:rPr lang="en-US" altLang="ko-KR" dirty="0">
                <a:hlinkClick r:id="rId2"/>
              </a:rPr>
              <a:t>://towardsdatascience.com/building-a-logistic-regression-in-python-step-by-step-becd4d56c9c8</a:t>
            </a:r>
            <a:endParaRPr lang="ko-KR" altLang="en-US" dirty="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932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Portuguese </a:t>
            </a:r>
            <a:r>
              <a:rPr lang="ko-KR" altLang="en-US" sz="1600" dirty="0" smtClean="0">
                <a:latin typeface="+mj-ea"/>
                <a:ea typeface="+mj-ea"/>
              </a:rPr>
              <a:t>은행의 마케팅 캠페인과 관련된 데이터로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전화를 통해 상품의 구독 여부를 나타내는 데이터를 </a:t>
            </a:r>
            <a:r>
              <a:rPr lang="ko-KR" altLang="en-US" sz="1600" dirty="0" err="1" smtClean="0">
                <a:latin typeface="+mj-ea"/>
                <a:ea typeface="+mj-ea"/>
              </a:rPr>
              <a:t>로지스틱</a:t>
            </a:r>
            <a:r>
              <a:rPr lang="ko-KR" altLang="en-US" sz="1600" dirty="0" smtClean="0">
                <a:latin typeface="+mj-ea"/>
                <a:ea typeface="+mj-ea"/>
              </a:rPr>
              <a:t> 회귀를 통해 예측 모형을 생성하는 예제입니다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3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6496" y="1268760"/>
                <a:ext cx="9361040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추가 정리 필요 내용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1. </a:t>
                </a:r>
                <a:r>
                  <a:rPr lang="ko-KR" altLang="en-US" dirty="0" smtClean="0"/>
                  <a:t>타겟 비율에 따라 </a:t>
                </a:r>
                <a:r>
                  <a:rPr lang="en-US" altLang="ko-KR" dirty="0" smtClean="0"/>
                  <a:t>cutoff</a:t>
                </a:r>
                <a:r>
                  <a:rPr lang="ko-KR" altLang="en-US" dirty="0" smtClean="0"/>
                  <a:t>를 다르게 잡는 경우 존재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반드시 </a:t>
                </a:r>
                <a:r>
                  <a:rPr lang="en-US" altLang="ko-KR" dirty="0" smtClean="0"/>
                  <a:t>½ </a:t>
                </a:r>
                <a:r>
                  <a:rPr lang="ko-KR" altLang="en-US" dirty="0" smtClean="0"/>
                  <a:t>이 아니다</a:t>
                </a:r>
                <a:r>
                  <a:rPr lang="en-US" altLang="ko-KR" dirty="0" smtClean="0"/>
                  <a:t>.)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2. </a:t>
                </a:r>
                <a:r>
                  <a:rPr lang="ko-KR" altLang="en-US" dirty="0" smtClean="0"/>
                  <a:t>추정의 방법은  </a:t>
                </a:r>
                <a:r>
                  <a:rPr lang="en-US" altLang="ko-KR" dirty="0" err="1" smtClean="0"/>
                  <a:t>mle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또는 </a:t>
                </a:r>
                <a:r>
                  <a:rPr lang="ko-KR" altLang="en-US" dirty="0" err="1" smtClean="0"/>
                  <a:t>그레디언트</a:t>
                </a:r>
                <a:r>
                  <a:rPr lang="ko-KR" altLang="en-US" dirty="0" smtClean="0"/>
                  <a:t> 두가지 방법으로 나뉜다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convex optimization, gradient,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등 제대로 이해하기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3. </a:t>
                </a:r>
                <a:r>
                  <a:rPr lang="ko-KR" altLang="en-US" dirty="0" smtClean="0"/>
                  <a:t>회귀분석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변수 선택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모형 검증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dirty="0" smtClean="0"/>
                  <a:t>에 대한 검증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4. Dummy</a:t>
                </a:r>
                <a:r>
                  <a:rPr lang="ko-KR" altLang="en-US" dirty="0" smtClean="0"/>
                  <a:t>변수에 관하여 정리</a:t>
                </a:r>
                <a:r>
                  <a:rPr lang="en-US" altLang="ko-KR" dirty="0" smtClean="0"/>
                  <a:t>: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</a:t>
                </a:r>
                <a:r>
                  <a:rPr lang="ko-KR" altLang="en-US" dirty="0" smtClean="0"/>
                  <a:t>회귀 분석의 경우 데이터의 순서가 필요하다 하지만 범주형 </a:t>
                </a:r>
                <a:r>
                  <a:rPr lang="ko-KR" altLang="en-US" dirty="0" err="1" smtClean="0"/>
                  <a:t>자료형의</a:t>
                </a:r>
                <a:r>
                  <a:rPr lang="ko-KR" altLang="en-US" dirty="0" smtClean="0"/>
                  <a:t> 경우 데이터 순서가 존재하지 않는다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카테고리 형태로 회귀 분석에 들어가게 되면 의미가 이상해 질 수 있는 문제가 발생한다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그러므로 더미변수화를 하여 분석에 사용한다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5. </a:t>
                </a:r>
                <a:r>
                  <a:rPr lang="ko-KR" altLang="en-US" dirty="0" smtClean="0"/>
                  <a:t>회귀분석 결과에 대한 해석</a:t>
                </a:r>
                <a:r>
                  <a:rPr lang="en-US" altLang="ko-KR" dirty="0" smtClean="0"/>
                  <a:t>:  p-value</a:t>
                </a:r>
                <a:r>
                  <a:rPr lang="ko-KR" altLang="en-US" dirty="0" smtClean="0"/>
                  <a:t>의 의미</a:t>
                </a:r>
                <a:r>
                  <a:rPr lang="en-US" altLang="ko-KR" dirty="0" smtClean="0"/>
                  <a:t>, AIC / BIC, </a:t>
                </a:r>
                <a:r>
                  <a:rPr lang="ko-KR" altLang="en-US" dirty="0" smtClean="0"/>
                  <a:t>각 변수의 </a:t>
                </a:r>
                <a:r>
                  <a:rPr lang="en-US" altLang="ko-KR" dirty="0" err="1" smtClean="0"/>
                  <a:t>coef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6. f1 score, precision, recall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1268760"/>
                <a:ext cx="9361040" cy="3754874"/>
              </a:xfrm>
              <a:prstGeom prst="rect">
                <a:avLst/>
              </a:prstGeom>
              <a:blipFill>
                <a:blip r:embed="rId2"/>
                <a:stretch>
                  <a:fillRect l="-195" t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86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로지스틱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회귀 분석이란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로지스틱</a:t>
            </a:r>
            <a:r>
              <a:rPr lang="ko-KR" altLang="en-US" sz="1600" dirty="0" smtClean="0">
                <a:latin typeface="+mj-ea"/>
                <a:ea typeface="+mj-ea"/>
              </a:rPr>
              <a:t> 회귀분석은 종속변수를 </a:t>
            </a:r>
            <a:r>
              <a:rPr lang="ko-KR" altLang="en-US" sz="1600" dirty="0" smtClean="0">
                <a:latin typeface="+mj-ea"/>
                <a:ea typeface="+mj-ea"/>
              </a:rPr>
              <a:t>범주형 </a:t>
            </a:r>
            <a:r>
              <a:rPr lang="ko-KR" altLang="en-US" sz="1600" dirty="0" smtClean="0">
                <a:latin typeface="+mj-ea"/>
                <a:ea typeface="+mj-ea"/>
              </a:rPr>
              <a:t>데이터인 일종의 </a:t>
            </a:r>
            <a:r>
              <a:rPr lang="ko-KR" altLang="en-US" sz="1600" dirty="0" smtClean="0">
                <a:latin typeface="+mj-ea"/>
                <a:ea typeface="+mj-ea"/>
              </a:rPr>
              <a:t>분류기법이다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일반적인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회귀 분석과 동일하게 종속 변수와 독립 변수간의 관계를 함수로 나타내어 예측 모델로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01" y="1825079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&gt; </a:t>
            </a:r>
            <a:r>
              <a:rPr lang="ko-KR" altLang="en-US" dirty="0" smtClean="0">
                <a:latin typeface="+mj-ea"/>
                <a:ea typeface="+mj-ea"/>
              </a:rPr>
              <a:t>종류 </a:t>
            </a:r>
            <a:r>
              <a:rPr lang="en-US" altLang="ko-KR" dirty="0" smtClean="0">
                <a:latin typeface="+mj-ea"/>
                <a:ea typeface="+mj-ea"/>
              </a:rPr>
              <a:t>:  </a:t>
            </a:r>
            <a:r>
              <a:rPr lang="ko-KR" altLang="en-US" dirty="0" err="1" smtClean="0">
                <a:latin typeface="+mj-ea"/>
                <a:ea typeface="+mj-ea"/>
              </a:rPr>
              <a:t>이항형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err="1" smtClean="0">
                <a:latin typeface="+mj-ea"/>
                <a:ea typeface="+mj-ea"/>
              </a:rPr>
              <a:t>다항형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2755948"/>
            <a:ext cx="7767207" cy="23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864152"/>
            <a:ext cx="252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3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373217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회귀 분석으로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fitting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하기 어려운 형태를 곡선 형태로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변형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69224" y="6237312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원리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8"/>
            <a:ext cx="8928992" cy="16356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기존 회귀 분석과는 다르게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예측하고자 하는 </a:t>
            </a:r>
            <a:r>
              <a:rPr lang="en-US" altLang="ko-KR" sz="1600" dirty="0" smtClean="0">
                <a:latin typeface="+mj-ea"/>
                <a:ea typeface="+mj-ea"/>
              </a:rPr>
              <a:t>Y</a:t>
            </a:r>
            <a:r>
              <a:rPr lang="ko-KR" altLang="en-US" sz="1600" dirty="0" smtClean="0">
                <a:latin typeface="+mj-ea"/>
                <a:ea typeface="+mj-ea"/>
              </a:rPr>
              <a:t>의 값은 </a:t>
            </a:r>
            <a:r>
              <a:rPr lang="en-US" altLang="ko-KR" sz="1600" dirty="0" smtClean="0">
                <a:latin typeface="+mj-ea"/>
                <a:ea typeface="+mj-ea"/>
              </a:rPr>
              <a:t>0~1 </a:t>
            </a:r>
            <a:r>
              <a:rPr lang="ko-KR" altLang="en-US" sz="1600" dirty="0" smtClean="0">
                <a:latin typeface="+mj-ea"/>
                <a:ea typeface="+mj-ea"/>
              </a:rPr>
              <a:t>사이의 값을 가진다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하지만 사용되는 변수 </a:t>
            </a:r>
            <a:r>
              <a:rPr lang="en-US" altLang="ko-KR" sz="1600" dirty="0" smtClean="0">
                <a:latin typeface="+mj-ea"/>
                <a:ea typeface="+mj-ea"/>
              </a:rPr>
              <a:t>X</a:t>
            </a:r>
            <a:r>
              <a:rPr lang="ko-KR" altLang="en-US" sz="1600" dirty="0" smtClean="0">
                <a:latin typeface="+mj-ea"/>
                <a:ea typeface="+mj-ea"/>
              </a:rPr>
              <a:t>의 범위는 </a:t>
            </a: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∞ ~ ∞ </a:t>
            </a:r>
            <a:r>
              <a:rPr lang="ko-KR" altLang="en-US" sz="1600" dirty="0" smtClean="0">
                <a:latin typeface="+mj-ea"/>
                <a:ea typeface="+mj-ea"/>
              </a:rPr>
              <a:t>사이의 범위를 가지고 있기때문에 선형식의 조건을 만족하지 못하게 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odds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와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logit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를 활용해 양변의 범위를 맞춰준다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원형 화살표 9"/>
          <p:cNvSpPr/>
          <p:nvPr/>
        </p:nvSpPr>
        <p:spPr>
          <a:xfrm rot="5400000" flipV="1">
            <a:off x="3621452" y="3717032"/>
            <a:ext cx="1440160" cy="1728192"/>
          </a:xfrm>
          <a:prstGeom prst="circularArrow">
            <a:avLst/>
          </a:prstGeom>
          <a:solidFill>
            <a:srgbClr val="00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3690" y="4113089"/>
            <a:ext cx="1656184" cy="10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j-ea"/>
                <a:sym typeface="Wingdings" panose="05000000000000000000" pitchFamily="2" charset="2"/>
              </a:rPr>
              <a:t>Odds</a:t>
            </a:r>
            <a:r>
              <a:rPr lang="ko-KR" altLang="en-US" dirty="0" smtClean="0">
                <a:latin typeface="+mj-ea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+mj-ea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j-ea"/>
                <a:sym typeface="Wingdings" panose="05000000000000000000" pitchFamily="2" charset="2"/>
              </a:rPr>
              <a:t>및 </a:t>
            </a:r>
            <a:endParaRPr lang="en-US" altLang="ko-KR" dirty="0" smtClean="0">
              <a:latin typeface="+mj-ea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j-ea"/>
                <a:sym typeface="Wingdings" panose="05000000000000000000" pitchFamily="2" charset="2"/>
              </a:rPr>
              <a:t>Logit</a:t>
            </a:r>
            <a:r>
              <a:rPr lang="ko-KR" altLang="en-US" dirty="0" smtClean="0">
                <a:latin typeface="+mj-ea"/>
                <a:sym typeface="Wingdings" panose="05000000000000000000" pitchFamily="2" charset="2"/>
              </a:rPr>
              <a:t>변환</a:t>
            </a:r>
            <a:endParaRPr lang="en-US" altLang="ko-KR" dirty="0" smtClean="0">
              <a:latin typeface="+mj-ea"/>
              <a:sym typeface="Wingdings" panose="05000000000000000000" pitchFamily="2" charset="2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75367" y="3248993"/>
            <a:ext cx="3762009" cy="2008428"/>
            <a:chOff x="3530651" y="2636912"/>
            <a:chExt cx="3762009" cy="20084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0651" y="3292805"/>
              <a:ext cx="2862509" cy="135253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28864" y="2636912"/>
              <a:ext cx="3563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+mj-ea"/>
                </a:rPr>
                <a:t>y       =   b0 </a:t>
              </a:r>
              <a:r>
                <a:rPr lang="en-US" altLang="ko-KR" sz="2400" dirty="0">
                  <a:latin typeface="+mj-ea"/>
                </a:rPr>
                <a:t>+ </a:t>
              </a:r>
              <a:r>
                <a:rPr lang="en-US" altLang="ko-KR" sz="2400" dirty="0" smtClean="0">
                  <a:latin typeface="+mj-ea"/>
                </a:rPr>
                <a:t>b1x1 …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09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Odds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Odds Ratio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932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/>
            <a:r>
              <a:rPr lang="en-US" altLang="ko-KR" sz="1600" dirty="0" smtClean="0">
                <a:latin typeface="+mj-ea"/>
                <a:ea typeface="+mj-ea"/>
              </a:rPr>
              <a:t>Odds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Probability</a:t>
            </a:r>
            <a:r>
              <a:rPr lang="ko-KR" altLang="en-US" sz="1600" dirty="0" smtClean="0">
                <a:latin typeface="+mj-ea"/>
                <a:ea typeface="+mj-ea"/>
              </a:rPr>
              <a:t>의 또 다른 표현법으로 어떠한 사건이 일어날 확률을 </a:t>
            </a:r>
            <a:r>
              <a:rPr lang="en-US" altLang="ko-KR" sz="1600" dirty="0" smtClean="0">
                <a:latin typeface="+mj-ea"/>
                <a:ea typeface="+mj-ea"/>
              </a:rPr>
              <a:t>p</a:t>
            </a:r>
            <a:r>
              <a:rPr lang="ko-KR" altLang="en-US" sz="1600" dirty="0" smtClean="0">
                <a:latin typeface="+mj-ea"/>
                <a:ea typeface="+mj-ea"/>
              </a:rPr>
              <a:t>라고 한다면 그 사건에 대한 </a:t>
            </a:r>
            <a:r>
              <a:rPr lang="en-US" altLang="ko-KR" sz="1600" dirty="0" smtClean="0">
                <a:latin typeface="+mj-ea"/>
                <a:ea typeface="+mj-ea"/>
              </a:rPr>
              <a:t>Odds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( p / 1-p )</a:t>
            </a:r>
            <a:r>
              <a:rPr lang="ko-KR" altLang="en-US" sz="1600" dirty="0" smtClean="0">
                <a:latin typeface="+mj-ea"/>
                <a:ea typeface="+mj-ea"/>
              </a:rPr>
              <a:t>로 구할 수 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15" y="2564904"/>
            <a:ext cx="3597954" cy="12690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1628800"/>
            <a:ext cx="2023274" cy="3070692"/>
          </a:xfrm>
          <a:prstGeom prst="rect">
            <a:avLst/>
          </a:prstGeom>
        </p:spPr>
      </p:pic>
      <p:sp>
        <p:nvSpPr>
          <p:cNvPr id="9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5157192"/>
            <a:ext cx="9417496" cy="936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/>
            <a:r>
              <a:rPr lang="en-US" altLang="ko-KR" sz="1600" dirty="0" smtClean="0">
                <a:latin typeface="+mj-ea"/>
                <a:ea typeface="+mj-ea"/>
              </a:rPr>
              <a:t>Odds ratio(</a:t>
            </a:r>
            <a:r>
              <a:rPr lang="ko-KR" altLang="en-US" sz="1600" dirty="0" err="1" smtClean="0">
                <a:latin typeface="+mj-ea"/>
                <a:ea typeface="+mj-ea"/>
              </a:rPr>
              <a:t>오즈비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latin typeface="+mj-ea"/>
                <a:ea typeface="+mj-ea"/>
              </a:rPr>
              <a:t>승산비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latin typeface="+mj-ea"/>
                <a:ea typeface="+mj-ea"/>
              </a:rPr>
              <a:t>교차비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는 두개의 </a:t>
            </a:r>
            <a:r>
              <a:rPr lang="en-US" altLang="ko-KR" sz="1600" dirty="0" smtClean="0">
                <a:latin typeface="+mj-ea"/>
                <a:ea typeface="+mj-ea"/>
              </a:rPr>
              <a:t>property</a:t>
            </a:r>
            <a:r>
              <a:rPr lang="ko-KR" altLang="en-US" sz="1600" dirty="0" smtClean="0">
                <a:latin typeface="+mj-ea"/>
                <a:ea typeface="+mj-ea"/>
              </a:rPr>
              <a:t>에 대한 연관성을 확인 할 수 있는 지표이다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0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Odds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해석하기 예제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2385"/>
              </p:ext>
            </p:extLst>
          </p:nvPr>
        </p:nvGraphicFramePr>
        <p:xfrm>
          <a:off x="1424608" y="1196752"/>
          <a:ext cx="6604000" cy="14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Drug</a:t>
                      </a:r>
                      <a:r>
                        <a:rPr lang="en-US" altLang="ko-KR" sz="1600" baseline="0" dirty="0" smtClean="0"/>
                        <a:t> 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Drug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Total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Survival 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Survival</a:t>
                      </a:r>
                      <a:r>
                        <a:rPr lang="en-US" altLang="ko-KR" sz="1600" baseline="0" dirty="0" smtClean="0"/>
                        <a:t> 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Total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24608" y="2804625"/>
            <a:ext cx="64651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Odds(A)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P(A) = 20/52 =0.38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1-P(A) = 0.62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Odds(A) = </a:t>
            </a:r>
            <a:r>
              <a:rPr lang="ko-KR" altLang="en-US" dirty="0" smtClean="0">
                <a:latin typeface="+mj-ea"/>
                <a:ea typeface="+mj-ea"/>
              </a:rPr>
              <a:t>사망에 비해 생존할 확률의 비 </a:t>
            </a:r>
            <a:r>
              <a:rPr lang="en-US" altLang="ko-KR" dirty="0" smtClean="0">
                <a:latin typeface="+mj-ea"/>
                <a:ea typeface="+mj-ea"/>
              </a:rPr>
              <a:t>= 0.38 / 0.62 = 0.61</a:t>
            </a:r>
          </a:p>
          <a:p>
            <a:pPr marL="822183" lvl="1" indent="-285750">
              <a:buFont typeface="Wingdings" pitchFamily="2" charset="2"/>
              <a:buChar char="à"/>
            </a:pP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먹으면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, 100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명 사망할 동안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, 61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명이 생존한다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822183" lvl="1" indent="-285750">
              <a:buFont typeface="Wingdings" pitchFamily="2" charset="2"/>
              <a:buChar char="à"/>
            </a:pP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Odds(B)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P(B) = 24/66 = 0.63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1-P(B) = 0.37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Odds(B) = 0.63 / 0.37 = 1.7</a:t>
            </a:r>
          </a:p>
          <a:p>
            <a:pPr marL="822183" lvl="1" indent="-285750">
              <a:buFont typeface="Wingdings" pitchFamily="2" charset="2"/>
              <a:buChar char="à"/>
            </a:pP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먹으면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, 100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명 사망할 동안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, 170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명이 생존한다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marL="822183" lvl="1" indent="-285750">
              <a:buFont typeface="Wingdings" pitchFamily="2" charset="2"/>
              <a:buChar char="à"/>
            </a:pPr>
            <a:endParaRPr lang="en-US" altLang="ko-KR" dirty="0">
              <a:latin typeface="+mj-ea"/>
              <a:ea typeface="+mj-ea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해석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에 대한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Odds ratio = 0.61 / 1.7 = 0.36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에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비해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 A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일 때 생존이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0.36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배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 = 64%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가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생존율이 떨어진다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endParaRPr lang="en-US" altLang="ko-KR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1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로짓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변환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8"/>
            <a:ext cx="8928992" cy="288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/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34" y="1988840"/>
            <a:ext cx="2483168" cy="3468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27" y="2307044"/>
            <a:ext cx="4010025" cy="942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6" y="3298607"/>
            <a:ext cx="2714625" cy="800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735" y="4301182"/>
            <a:ext cx="3279458" cy="869633"/>
          </a:xfrm>
          <a:prstGeom prst="rect">
            <a:avLst/>
          </a:prstGeom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932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/>
            <a:r>
              <a:rPr lang="en-US" altLang="ko-KR" sz="1600" dirty="0" smtClean="0">
                <a:latin typeface="+mj-ea"/>
                <a:ea typeface="+mj-ea"/>
              </a:rPr>
              <a:t>Odds</a:t>
            </a:r>
            <a:r>
              <a:rPr lang="ko-KR" altLang="en-US" sz="1600" dirty="0" smtClean="0">
                <a:latin typeface="+mj-ea"/>
                <a:ea typeface="+mj-ea"/>
              </a:rPr>
              <a:t>를 통해 구한 </a:t>
            </a:r>
            <a:r>
              <a:rPr lang="en-US" altLang="ko-KR" sz="1600" dirty="0" smtClean="0">
                <a:latin typeface="+mj-ea"/>
                <a:ea typeface="+mj-ea"/>
              </a:rPr>
              <a:t>y</a:t>
            </a:r>
            <a:r>
              <a:rPr lang="ko-KR" altLang="en-US" sz="1600" dirty="0" smtClean="0">
                <a:latin typeface="+mj-ea"/>
                <a:ea typeface="+mj-ea"/>
              </a:rPr>
              <a:t>의 범위</a:t>
            </a:r>
            <a:r>
              <a:rPr lang="en-US" altLang="ko-KR" sz="1600" dirty="0" smtClean="0">
                <a:latin typeface="+mj-ea"/>
                <a:ea typeface="+mj-ea"/>
              </a:rPr>
              <a:t>( 0&lt; Odds &lt; </a:t>
            </a:r>
            <a:r>
              <a:rPr lang="en-US" altLang="ko-KR" sz="1600" dirty="0">
                <a:latin typeface="+mj-ea"/>
              </a:rPr>
              <a:t>∞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를 </a:t>
            </a:r>
            <a:r>
              <a:rPr lang="en-US" altLang="ko-KR" sz="1600" dirty="0" smtClean="0">
                <a:latin typeface="+mj-ea"/>
                <a:ea typeface="+mj-ea"/>
              </a:rPr>
              <a:t>[-</a:t>
            </a:r>
            <a:r>
              <a:rPr lang="en-US" altLang="ko-KR" sz="1600" dirty="0" smtClean="0">
                <a:latin typeface="+mj-ea"/>
              </a:rPr>
              <a:t>∞, ∞]</a:t>
            </a:r>
            <a:r>
              <a:rPr lang="ko-KR" altLang="en-US" sz="1600" dirty="0" smtClean="0">
                <a:latin typeface="+mj-ea"/>
              </a:rPr>
              <a:t>의 형태로 바꾸기 위해 로그를 취해준다</a:t>
            </a:r>
            <a:r>
              <a:rPr lang="en-US" altLang="ko-KR" sz="1600" dirty="0" smtClean="0">
                <a:latin typeface="+mj-ea"/>
              </a:rPr>
              <a:t>. 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25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로지스틱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회귀의 식 정리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5" y="1628800"/>
            <a:ext cx="4725353" cy="4056888"/>
          </a:xfrm>
          <a:prstGeom prst="rect">
            <a:avLst/>
          </a:prstGeom>
        </p:spPr>
      </p:pic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932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/>
            <a:r>
              <a:rPr lang="ko-KR" altLang="en-US" sz="1600" dirty="0" smtClean="0">
                <a:latin typeface="+mj-ea"/>
                <a:ea typeface="+mj-ea"/>
              </a:rPr>
              <a:t>기존 회귀 식에 </a:t>
            </a:r>
            <a:r>
              <a:rPr lang="en-US" altLang="ko-KR" sz="1600" dirty="0" smtClean="0">
                <a:latin typeface="+mj-ea"/>
                <a:ea typeface="+mj-ea"/>
              </a:rPr>
              <a:t>Odds </a:t>
            </a:r>
            <a:r>
              <a:rPr lang="ko-KR" altLang="en-US" sz="1600" dirty="0" smtClean="0">
                <a:latin typeface="+mj-ea"/>
                <a:ea typeface="+mj-ea"/>
              </a:rPr>
              <a:t>와</a:t>
            </a:r>
            <a:r>
              <a:rPr lang="en-US" altLang="ko-KR" sz="1600" dirty="0" smtClean="0">
                <a:latin typeface="+mj-ea"/>
                <a:ea typeface="+mj-ea"/>
              </a:rPr>
              <a:t> logit </a:t>
            </a:r>
            <a:r>
              <a:rPr lang="ko-KR" altLang="en-US" sz="1600" dirty="0" smtClean="0">
                <a:latin typeface="+mj-ea"/>
                <a:ea typeface="+mj-ea"/>
              </a:rPr>
              <a:t>변환을 통해 최종 </a:t>
            </a:r>
            <a:r>
              <a:rPr lang="ko-KR" altLang="en-US" sz="1600" dirty="0" err="1" smtClean="0">
                <a:latin typeface="+mj-ea"/>
                <a:ea typeface="+mj-ea"/>
              </a:rPr>
              <a:t>로지스틱</a:t>
            </a:r>
            <a:r>
              <a:rPr lang="ko-KR" altLang="en-US" sz="1600" dirty="0" smtClean="0">
                <a:latin typeface="+mj-ea"/>
                <a:ea typeface="+mj-ea"/>
              </a:rPr>
              <a:t> 회귀의 식을 도출해 낼 수 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494522" y="7101408"/>
                <a:ext cx="3672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522" y="7101408"/>
                <a:ext cx="3672408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08" y="2730475"/>
            <a:ext cx="3684052" cy="23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전체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변환 과정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0692" y="1844824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smtClean="0"/>
              <a:t>P</a:t>
            </a:r>
            <a:r>
              <a:rPr lang="ko-KR" altLang="en-US" sz="1600" dirty="0" smtClean="0"/>
              <a:t>의 값은  </a:t>
            </a:r>
            <a:r>
              <a:rPr lang="en-US" altLang="ko-KR" sz="1600" dirty="0" smtClean="0"/>
              <a:t>0 &lt; p &lt; 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smtClean="0"/>
              <a:t>0 &lt; 1-p &lt; 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smtClean="0"/>
              <a:t>P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0</a:t>
            </a:r>
            <a:r>
              <a:rPr lang="ko-KR" altLang="en-US" sz="1600" dirty="0" smtClean="0"/>
              <a:t>에 가까울 경우 </a:t>
            </a:r>
            <a:r>
              <a:rPr lang="en-US" altLang="ko-KR" sz="1600" dirty="0" smtClean="0"/>
              <a:t>: p / (1-p) = 0 / 1 = 0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smtClean="0"/>
              <a:t>P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1</a:t>
            </a:r>
            <a:r>
              <a:rPr lang="ko-KR" altLang="en-US" sz="1600" dirty="0" smtClean="0"/>
              <a:t>에 가까울 경우 </a:t>
            </a:r>
            <a:r>
              <a:rPr lang="en-US" altLang="ko-KR" sz="1600" dirty="0" smtClean="0"/>
              <a:t>: p / (1-p) = 1 / 0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∞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600" dirty="0" smtClean="0"/>
              <a:t>odds  ( p / (1-p)) </a:t>
            </a:r>
            <a:r>
              <a:rPr lang="ko-KR" altLang="en-US" sz="1600" dirty="0" smtClean="0"/>
              <a:t>의 범위 </a:t>
            </a:r>
            <a:r>
              <a:rPr lang="en-US" altLang="ko-KR" sz="1600" dirty="0" smtClean="0"/>
              <a:t>:  0 &lt; odds &lt; </a:t>
            </a:r>
            <a:r>
              <a:rPr lang="en-US" altLang="ko-KR" sz="1600" dirty="0"/>
              <a:t>∞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smtClean="0"/>
              <a:t>ln(p </a:t>
            </a:r>
            <a:r>
              <a:rPr lang="en-US" altLang="ko-KR" sz="1600" dirty="0"/>
              <a:t>/ (1-p</a:t>
            </a:r>
            <a:r>
              <a:rPr lang="en-US" altLang="ko-KR" sz="1600" dirty="0" smtClean="0"/>
              <a:t>)) </a:t>
            </a:r>
            <a:r>
              <a:rPr lang="ko-KR" altLang="en-US" sz="1600" dirty="0" smtClean="0"/>
              <a:t>의 범위 </a:t>
            </a:r>
            <a:r>
              <a:rPr lang="en-US" altLang="ko-KR" sz="1600" dirty="0" smtClean="0"/>
              <a:t>: -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∞ &lt; </a:t>
            </a:r>
            <a:r>
              <a:rPr lang="en-US" altLang="ko-KR" sz="1600" dirty="0"/>
              <a:t>ln(p / (1-p))</a:t>
            </a:r>
            <a:r>
              <a:rPr lang="en-US" altLang="ko-KR" sz="1600" dirty="0" smtClean="0"/>
              <a:t> &lt; </a:t>
            </a:r>
            <a:r>
              <a:rPr lang="en-US" altLang="ko-KR" sz="1600" dirty="0"/>
              <a:t>∞</a:t>
            </a:r>
            <a:endParaRPr lang="ko-KR" altLang="en-US" sz="1600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932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/>
            <a:r>
              <a:rPr lang="ko-KR" altLang="en-US" sz="1600" dirty="0" smtClean="0">
                <a:latin typeface="+mj-ea"/>
                <a:ea typeface="+mj-ea"/>
              </a:rPr>
              <a:t>전체 범위가 </a:t>
            </a:r>
            <a:r>
              <a:rPr lang="en-US" altLang="ko-KR" sz="1600" dirty="0" smtClean="0">
                <a:latin typeface="+mj-ea"/>
                <a:ea typeface="+mj-ea"/>
              </a:rPr>
              <a:t>odds</a:t>
            </a:r>
            <a:r>
              <a:rPr lang="ko-KR" altLang="en-US" sz="1600" dirty="0" smtClean="0">
                <a:latin typeface="+mj-ea"/>
                <a:ea typeface="+mj-ea"/>
              </a:rPr>
              <a:t>와 </a:t>
            </a:r>
            <a:r>
              <a:rPr lang="en-US" altLang="ko-KR" sz="1600" dirty="0" smtClean="0">
                <a:latin typeface="+mj-ea"/>
                <a:ea typeface="+mj-ea"/>
              </a:rPr>
              <a:t>logit</a:t>
            </a:r>
            <a:r>
              <a:rPr lang="ko-KR" altLang="en-US" sz="1600" dirty="0" smtClean="0">
                <a:latin typeface="+mj-ea"/>
                <a:ea typeface="+mj-ea"/>
              </a:rPr>
              <a:t>을 이용해 변환 되는 과정은 다음과 같다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9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로지스틱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회귀의 결정 경계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932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로지스틱</a:t>
            </a:r>
            <a:r>
              <a:rPr lang="ko-KR" altLang="en-US" sz="1600" dirty="0" smtClean="0">
                <a:latin typeface="+mj-ea"/>
                <a:ea typeface="+mj-ea"/>
              </a:rPr>
              <a:t> 모델에 </a:t>
            </a:r>
            <a:r>
              <a:rPr lang="ko-KR" altLang="en-US" sz="1600" dirty="0" err="1" smtClean="0">
                <a:latin typeface="+mj-ea"/>
                <a:ea typeface="+mj-ea"/>
              </a:rPr>
              <a:t>입력벡터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x</a:t>
            </a:r>
            <a:r>
              <a:rPr lang="ko-KR" altLang="en-US" sz="1600" dirty="0" smtClean="0">
                <a:latin typeface="+mj-ea"/>
                <a:ea typeface="+mj-ea"/>
              </a:rPr>
              <a:t>를 넣었을 경우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ko-KR" altLang="en-US" sz="1600" dirty="0" smtClean="0">
                <a:latin typeface="+mj-ea"/>
                <a:ea typeface="+mj-ea"/>
              </a:rPr>
              <a:t>에 속하는 확률을 반환해 준다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이때 </a:t>
            </a:r>
            <a:r>
              <a:rPr lang="ko-KR" altLang="en-US" sz="1600" dirty="0" err="1" smtClean="0">
                <a:latin typeface="+mj-ea"/>
                <a:ea typeface="+mj-ea"/>
              </a:rPr>
              <a:t>확률값이</a:t>
            </a:r>
            <a:r>
              <a:rPr lang="ko-KR" altLang="en-US" sz="1600" dirty="0" smtClean="0">
                <a:latin typeface="+mj-ea"/>
                <a:ea typeface="+mj-ea"/>
              </a:rPr>
              <a:t> 얼마나 되어야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ko-KR" altLang="en-US" sz="1600" dirty="0" smtClean="0">
                <a:latin typeface="+mj-ea"/>
                <a:ea typeface="+mj-ea"/>
              </a:rPr>
              <a:t>로 분류할 기준인가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</a:p>
          <a:p>
            <a:pPr latinLnBrk="0"/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21" y="1916832"/>
            <a:ext cx="2886075" cy="498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08" y="2296538"/>
            <a:ext cx="1770698" cy="2043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83FF4C79-FD07-4B45-A74F-F47818CE5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344" y="4383900"/>
                <a:ext cx="3096344" cy="22962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72000" tIns="0" rIns="0" bIns="0" anchor="t"/>
              <a:lstStyle/>
              <a:p>
                <a:pPr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  <a:ea typeface="+mj-ea"/>
                          </a:rPr>
                          <m:t>반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+mj-ea"/>
                          </a:rPr>
                          <m:t>대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  <a:ea typeface="+mj-ea"/>
                          </a:rPr>
                          <m:t>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+mj-ea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+mj-ea"/>
                      </a:rPr>
                      <m:t>x</m:t>
                    </m:r>
                  </m:oMath>
                </a14:m>
                <a:r>
                  <a:rPr lang="en-US" altLang="ko-KR" b="0" dirty="0" smtClean="0">
                    <a:latin typeface="+mj-ea"/>
                    <a:ea typeface="+mj-ea"/>
                  </a:rPr>
                  <a:t> &lt;0 </a:t>
                </a:r>
                <a:r>
                  <a:rPr lang="ko-KR" altLang="en-US" b="0" dirty="0" smtClean="0">
                    <a:latin typeface="+mj-ea"/>
                    <a:ea typeface="+mj-ea"/>
                  </a:rPr>
                  <a:t>일 경우는 해당 데이터의 범주를 </a:t>
                </a:r>
                <a:r>
                  <a:rPr lang="en-US" altLang="ko-KR" b="0" dirty="0" smtClean="0">
                    <a:latin typeface="+mj-ea"/>
                    <a:ea typeface="+mj-ea"/>
                  </a:rPr>
                  <a:t>0</a:t>
                </a:r>
                <a:r>
                  <a:rPr lang="ko-KR" altLang="en-US" b="0" dirty="0" smtClean="0">
                    <a:latin typeface="+mj-ea"/>
                    <a:ea typeface="+mj-ea"/>
                  </a:rPr>
                  <a:t>으로 분류한다</a:t>
                </a:r>
                <a:r>
                  <a:rPr lang="en-US" altLang="ko-KR" b="0" dirty="0" smtClean="0">
                    <a:latin typeface="+mj-ea"/>
                    <a:ea typeface="+mj-ea"/>
                  </a:rPr>
                  <a:t>.</a:t>
                </a:r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b="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 </a:t>
                </a:r>
                <a:r>
                  <a:rPr lang="ko-KR" altLang="en-US" b="0" dirty="0" err="1" smtClean="0">
                    <a:latin typeface="+mj-ea"/>
                    <a:ea typeface="+mj-ea"/>
                    <a:sym typeface="Wingdings" panose="05000000000000000000" pitchFamily="2" charset="2"/>
                  </a:rPr>
                  <a:t>로지스틱</a:t>
                </a:r>
                <a:r>
                  <a:rPr lang="ko-KR" altLang="en-US" b="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 모델의 </a:t>
                </a:r>
                <a:r>
                  <a:rPr lang="ko-KR" altLang="en-US" b="0" dirty="0" err="1" smtClean="0">
                    <a:latin typeface="+mj-ea"/>
                    <a:ea typeface="+mj-ea"/>
                    <a:sym typeface="Wingdings" panose="05000000000000000000" pitchFamily="2" charset="2"/>
                  </a:rPr>
                  <a:t>결정경계</a:t>
                </a:r>
                <a:r>
                  <a:rPr lang="en-US" altLang="ko-KR" b="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(decision </a:t>
                </a:r>
                <a:r>
                  <a:rPr lang="en-US" altLang="ko-KR" b="0" dirty="0" err="1" smtClean="0">
                    <a:latin typeface="+mj-ea"/>
                    <a:ea typeface="+mj-ea"/>
                    <a:sym typeface="Wingdings" panose="05000000000000000000" pitchFamily="2" charset="2"/>
                  </a:rPr>
                  <a:t>boundry</a:t>
                </a:r>
                <a:r>
                  <a:rPr lang="en-US" altLang="ko-KR" b="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)</a:t>
                </a:r>
                <a:r>
                  <a:rPr lang="ko-KR" altLang="en-US" b="0" dirty="0" smtClean="0">
                    <a:latin typeface="+mj-ea"/>
                    <a:ea typeface="+mj-ea"/>
                    <a:sym typeface="Wingdings" panose="05000000000000000000" pitchFamily="2" charset="2"/>
                  </a:rPr>
                  <a:t>는 </a:t>
                </a:r>
                <a:r>
                  <a:rPr lang="en-US" altLang="ko-KR" b="0" dirty="0" smtClean="0">
                    <a:latin typeface="+mj-ea"/>
                    <a:ea typeface="+mj-ea"/>
                  </a:rPr>
                  <a:t> </a:t>
                </a:r>
              </a:p>
              <a:p>
                <a:pPr latinLnBrk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>
                    <a:latin typeface="+mj-ea"/>
                  </a:rPr>
                  <a:t> </a:t>
                </a:r>
                <a:r>
                  <a:rPr lang="en-US" altLang="ko-KR" b="0" dirty="0" smtClean="0">
                    <a:latin typeface="+mj-ea"/>
                  </a:rPr>
                  <a:t>= 0</a:t>
                </a:r>
                <a:r>
                  <a:rPr lang="ko-KR" altLang="en-US" b="0" dirty="0" smtClean="0">
                    <a:latin typeface="+mj-ea"/>
                  </a:rPr>
                  <a:t>인 </a:t>
                </a:r>
                <a:r>
                  <a:rPr lang="ko-KR" altLang="en-US" b="0" dirty="0" err="1" smtClean="0">
                    <a:latin typeface="+mj-ea"/>
                  </a:rPr>
                  <a:t>하이퍼플레인</a:t>
                </a:r>
                <a:r>
                  <a:rPr lang="en-US" altLang="ko-KR" b="0" dirty="0" smtClean="0">
                    <a:latin typeface="+mj-ea"/>
                  </a:rPr>
                  <a:t>(hyperplane)</a:t>
                </a:r>
                <a:endParaRPr lang="en-US" altLang="ko-KR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83FF4C79-FD07-4B45-A74F-F47818CE5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344" y="4383900"/>
                <a:ext cx="3096344" cy="2296292"/>
              </a:xfrm>
              <a:prstGeom prst="rect">
                <a:avLst/>
              </a:prstGeom>
              <a:blipFill>
                <a:blip r:embed="rId4"/>
                <a:stretch>
                  <a:fillRect l="-1181" r="-1181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198" y="2060848"/>
            <a:ext cx="4285298" cy="1864995"/>
          </a:xfrm>
          <a:prstGeom prst="rect">
            <a:avLst/>
          </a:prstGeom>
        </p:spPr>
      </p:pic>
      <p:sp>
        <p:nvSpPr>
          <p:cNvPr id="9" name="오른쪽 중괄호 8"/>
          <p:cNvSpPr/>
          <p:nvPr/>
        </p:nvSpPr>
        <p:spPr>
          <a:xfrm>
            <a:off x="4160912" y="2223316"/>
            <a:ext cx="792088" cy="3365924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2974" y="695739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https://sooah26.tistory.com/73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612" y="4509120"/>
            <a:ext cx="4314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174553</TotalTime>
  <Words>769</Words>
  <Application>Microsoft Office PowerPoint</Application>
  <PresentationFormat>A4 용지(210x297mm)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Cambria Math</vt:lpstr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6374</cp:revision>
  <cp:lastPrinted>2018-09-17T06:04:01Z</cp:lastPrinted>
  <dcterms:created xsi:type="dcterms:W3CDTF">2008-03-25T01:14:47Z</dcterms:created>
  <dcterms:modified xsi:type="dcterms:W3CDTF">2020-01-08T00:14:40Z</dcterms:modified>
</cp:coreProperties>
</file>