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12"/>
  </p:notesMasterIdLst>
  <p:handoutMasterIdLst>
    <p:handoutMasterId r:id="rId13"/>
  </p:handoutMasterIdLst>
  <p:sldIdLst>
    <p:sldId id="1214" r:id="rId6"/>
    <p:sldId id="1217" r:id="rId7"/>
    <p:sldId id="1218" r:id="rId8"/>
    <p:sldId id="1219" r:id="rId9"/>
    <p:sldId id="1220" r:id="rId10"/>
    <p:sldId id="1221" r:id="rId11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39393"/>
    <a:srgbClr val="959595"/>
    <a:srgbClr val="00AAAA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5282" autoAdjust="0"/>
  </p:normalViewPr>
  <p:slideViewPr>
    <p:cSldViewPr>
      <p:cViewPr varScale="1">
        <p:scale>
          <a:sx n="78" d="100"/>
          <a:sy n="78" d="100"/>
        </p:scale>
        <p:origin x="56" y="256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4" y="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flow.blog/%EB%A8%B8%EC%8B%A0-%EB%9F%AC%EB%8B%9D%EC%9D%98-%EB%AA%A8%EB%8D%B8-%ED%8F%89%EA%B0%80%EC%99%80-%EB%AA%A8%EB%8D%B8-%EC%84%A0%ED%83%9D-%EC%95%8C%EA%B3%A0%EB%A6%AC%EC%A6%98-%EC%84%A0%ED%83%9D-1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ko-KR" altLang="en-US" sz="3600" dirty="0" err="1" smtClean="0">
                <a:solidFill>
                  <a:srgbClr val="FFFFFF"/>
                </a:solidFill>
                <a:latin typeface="+mj-ea"/>
                <a:ea typeface="+mj-ea"/>
              </a:rPr>
              <a:t>결측처리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2020.01.17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7166" y="6858000"/>
            <a:ext cx="4953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ea"/>
                <a:ea typeface="+mj-ea"/>
                <a:hlinkClick r:id="rId2"/>
              </a:rPr>
              <a:t>https://tensorflow.blog/%EB%A8%B8%EC%8B%A0-%EB%9F%AC%EB%8B%9D%EC%9D%98-%EB%AA%A8%EB%8D%B8-%ED%8F%89%EA%B0%80%EC%99%80-%EB%AA%A8%EB%8D%B8-%EC%84%A0%ED%83%9D-%EC%95%8C%EA%B3%A0%EB%A6%AC%EC%A6%98-%EC%84%A0%ED%83%9D-1/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결측 데이터의 종류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9807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완전 무작위 결측</a:t>
            </a:r>
            <a:r>
              <a:rPr lang="en-US" altLang="ko-KR" sz="1200" dirty="0">
                <a:latin typeface="+mj-ea"/>
              </a:rPr>
              <a:t> (MCAR: Missing Completely At Random) 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어떤 변수 상에 </a:t>
            </a:r>
            <a:r>
              <a:rPr lang="ko-KR" altLang="en-US" sz="1200" dirty="0" err="1" smtClean="0">
                <a:latin typeface="+mj-ea"/>
                <a:ea typeface="+mj-ea"/>
              </a:rPr>
              <a:t>결측데이터가</a:t>
            </a:r>
            <a:r>
              <a:rPr lang="ko-KR" altLang="en-US" sz="1200" dirty="0" smtClean="0">
                <a:latin typeface="+mj-ea"/>
                <a:ea typeface="+mj-ea"/>
              </a:rPr>
              <a:t> 관측된 혹은 관측되지 </a:t>
            </a:r>
            <a:r>
              <a:rPr lang="ko-KR" altLang="en-US" sz="1200" dirty="0">
                <a:latin typeface="+mj-ea"/>
                <a:ea typeface="+mj-ea"/>
              </a:rPr>
              <a:t>않</a:t>
            </a:r>
            <a:r>
              <a:rPr lang="ko-KR" altLang="en-US" sz="1200" dirty="0" smtClean="0">
                <a:latin typeface="+mj-ea"/>
                <a:ea typeface="+mj-ea"/>
              </a:rPr>
              <a:t>은 다른 변수와 아무 연관이 없다면 이 데이터는 완전 무작위 </a:t>
            </a:r>
            <a:r>
              <a:rPr lang="ko-KR" altLang="en-US" sz="1200" dirty="0" err="1" smtClean="0">
                <a:latin typeface="+mj-ea"/>
                <a:ea typeface="+mj-ea"/>
              </a:rPr>
              <a:t>결측이다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err="1" smtClean="0">
                <a:latin typeface="+mj-ea"/>
                <a:ea typeface="+mj-ea"/>
              </a:rPr>
              <a:t>결측데이터를</a:t>
            </a:r>
            <a:r>
              <a:rPr lang="ko-KR" altLang="en-US" sz="1200" dirty="0" smtClean="0">
                <a:latin typeface="+mj-ea"/>
                <a:ea typeface="+mj-ea"/>
              </a:rPr>
              <a:t> 가진 모든 변수가 완전 무작위 </a:t>
            </a:r>
            <a:r>
              <a:rPr lang="ko-KR" altLang="en-US" sz="1200" dirty="0" err="1" smtClean="0">
                <a:latin typeface="+mj-ea"/>
                <a:ea typeface="+mj-ea"/>
              </a:rPr>
              <a:t>결측이라면</a:t>
            </a:r>
            <a:r>
              <a:rPr lang="ko-KR" altLang="en-US" sz="1200" dirty="0" smtClean="0">
                <a:latin typeface="+mj-ea"/>
                <a:ea typeface="+mj-ea"/>
              </a:rPr>
              <a:t> 대규모 데이터셋에서 단순 무작위 표본추출을 통해 완벽한 사례를 만들 수 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무작위 결측</a:t>
            </a:r>
            <a:r>
              <a:rPr lang="en-US" altLang="ko-KR" sz="1200" dirty="0">
                <a:latin typeface="+mj-ea"/>
              </a:rPr>
              <a:t> (MAR: Missing At Random) 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  <a:r>
              <a:rPr lang="ko-KR" altLang="en-US" sz="1200" dirty="0" smtClean="0">
                <a:latin typeface="+mj-ea"/>
                <a:ea typeface="+mj-ea"/>
              </a:rPr>
              <a:t> 어떤 변수 상에 </a:t>
            </a:r>
            <a:r>
              <a:rPr lang="ko-KR" altLang="en-US" sz="1200" dirty="0" err="1" smtClean="0">
                <a:latin typeface="+mj-ea"/>
                <a:ea typeface="+mj-ea"/>
              </a:rPr>
              <a:t>결측데이터가</a:t>
            </a:r>
            <a:r>
              <a:rPr lang="ko-KR" altLang="en-US" sz="1200" dirty="0" smtClean="0">
                <a:latin typeface="+mj-ea"/>
                <a:ea typeface="+mj-ea"/>
              </a:rPr>
              <a:t> 관측된 다른 변수와 연관되어 있지만 그 자체의 </a:t>
            </a:r>
            <a:r>
              <a:rPr lang="ko-KR" altLang="en-US" sz="1200" dirty="0" err="1" smtClean="0">
                <a:latin typeface="+mj-ea"/>
                <a:ea typeface="+mj-ea"/>
              </a:rPr>
              <a:t>비관측된</a:t>
            </a:r>
            <a:r>
              <a:rPr lang="ko-KR" altLang="en-US" sz="1200" dirty="0" smtClean="0">
                <a:latin typeface="+mj-ea"/>
                <a:ea typeface="+mj-ea"/>
              </a:rPr>
              <a:t> 값들과는 연관되어 있지 않다면 이 데이터는 무작위 </a:t>
            </a:r>
            <a:r>
              <a:rPr lang="ko-KR" altLang="en-US" sz="1200" dirty="0" err="1" smtClean="0">
                <a:latin typeface="+mj-ea"/>
                <a:ea typeface="+mj-ea"/>
              </a:rPr>
              <a:t>결측이다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비 무작위 결측</a:t>
            </a:r>
            <a:r>
              <a:rPr lang="en-US" altLang="ko-KR" sz="1200" dirty="0">
                <a:latin typeface="+mj-ea"/>
              </a:rPr>
              <a:t> (NMAR: Not Missing At Random) 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어떤 변수의 </a:t>
            </a:r>
            <a:r>
              <a:rPr lang="ko-KR" altLang="en-US" sz="1200" dirty="0" err="1" smtClean="0">
                <a:latin typeface="+mj-ea"/>
                <a:ea typeface="+mj-ea"/>
              </a:rPr>
              <a:t>결측데이터가</a:t>
            </a:r>
            <a:r>
              <a:rPr lang="ko-KR" altLang="en-US" sz="1200" dirty="0" smtClean="0">
                <a:latin typeface="+mj-ea"/>
                <a:ea typeface="+mj-ea"/>
              </a:rPr>
              <a:t> 완전 무작위 결측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무작위 </a:t>
            </a:r>
            <a:r>
              <a:rPr lang="ko-KR" altLang="en-US" sz="1200" dirty="0" err="1" smtClean="0">
                <a:latin typeface="+mj-ea"/>
                <a:ea typeface="+mj-ea"/>
              </a:rPr>
              <a:t>결측이</a:t>
            </a:r>
            <a:r>
              <a:rPr lang="ko-KR" altLang="en-US" sz="1200" dirty="0" smtClean="0">
                <a:latin typeface="+mj-ea"/>
                <a:ea typeface="+mj-ea"/>
              </a:rPr>
              <a:t> 아니라면 이 데이터는 비 무작위 </a:t>
            </a:r>
            <a:r>
              <a:rPr lang="ko-KR" altLang="en-US" sz="1200" dirty="0" err="1" smtClean="0">
                <a:latin typeface="+mj-ea"/>
                <a:ea typeface="+mj-ea"/>
              </a:rPr>
              <a:t>결측이다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+mj-ea"/>
              <a:ea typeface="+mj-ea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25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결측값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유형 탐색하기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9807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1331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결측 데이터의 원인 및 각각의 원인 </a:t>
            </a:r>
            <a:r>
              <a:rPr lang="ko-KR" altLang="en-US" sz="1200" dirty="0" err="1" smtClean="0">
                <a:latin typeface="+mj-ea"/>
                <a:ea typeface="+mj-ea"/>
              </a:rPr>
              <a:t>따른처리</a:t>
            </a:r>
            <a:r>
              <a:rPr lang="ko-KR" altLang="en-US" sz="1200" dirty="0" smtClean="0">
                <a:latin typeface="+mj-ea"/>
                <a:ea typeface="+mj-ea"/>
              </a:rPr>
              <a:t> 방법론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j-ea"/>
                <a:ea typeface="+mj-ea"/>
              </a:rPr>
              <a:t>몇 퍼센트의 데이터가 </a:t>
            </a:r>
            <a:r>
              <a:rPr lang="ko-KR" altLang="en-US" sz="1200" dirty="0" err="1" smtClean="0">
                <a:latin typeface="+mj-ea"/>
                <a:ea typeface="+mj-ea"/>
              </a:rPr>
              <a:t>결측인가</a:t>
            </a:r>
            <a:r>
              <a:rPr lang="en-US" altLang="ko-KR" sz="1200" dirty="0" smtClean="0">
                <a:latin typeface="+mj-ea"/>
                <a:ea typeface="+mj-ea"/>
              </a:rPr>
              <a:t>?</a:t>
            </a: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ko-KR" altLang="en-US" sz="1200" dirty="0" err="1" smtClean="0">
                <a:latin typeface="+mj-ea"/>
                <a:ea typeface="+mj-ea"/>
              </a:rPr>
              <a:t>결측데이터가</a:t>
            </a:r>
            <a:r>
              <a:rPr lang="ko-KR" altLang="en-US" sz="1200" dirty="0" smtClean="0">
                <a:latin typeface="+mj-ea"/>
                <a:ea typeface="+mj-ea"/>
              </a:rPr>
              <a:t> 특정한 몇 개 변수에 집중되어 있는가</a:t>
            </a:r>
            <a:r>
              <a:rPr lang="en-US" altLang="ko-KR" sz="1200" dirty="0" smtClean="0">
                <a:latin typeface="+mj-ea"/>
                <a:ea typeface="+mj-ea"/>
              </a:rPr>
              <a:t>? </a:t>
            </a:r>
            <a:r>
              <a:rPr lang="ko-KR" altLang="en-US" sz="1200" dirty="0" smtClean="0">
                <a:latin typeface="+mj-ea"/>
                <a:ea typeface="+mj-ea"/>
              </a:rPr>
              <a:t>혹은 널리 </a:t>
            </a:r>
            <a:r>
              <a:rPr lang="ko-KR" altLang="en-US" sz="1200" dirty="0" err="1" smtClean="0">
                <a:latin typeface="+mj-ea"/>
                <a:ea typeface="+mj-ea"/>
              </a:rPr>
              <a:t>퍼져있는가</a:t>
            </a:r>
            <a:r>
              <a:rPr lang="en-US" altLang="ko-KR" sz="1200" dirty="0" smtClean="0">
                <a:latin typeface="+mj-ea"/>
                <a:ea typeface="+mj-ea"/>
              </a:rPr>
              <a:t>?</a:t>
            </a: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결측데이터는</a:t>
            </a:r>
            <a:r>
              <a:rPr lang="ko-KR" altLang="en-US" sz="1200" dirty="0" smtClean="0">
                <a:latin typeface="+mj-ea"/>
                <a:ea typeface="+mj-ea"/>
              </a:rPr>
              <a:t> 무작위적인 것으로 보이는가</a:t>
            </a:r>
            <a:r>
              <a:rPr lang="en-US" altLang="ko-KR" sz="1200" dirty="0" smtClean="0">
                <a:latin typeface="+mj-ea"/>
                <a:ea typeface="+mj-ea"/>
              </a:rPr>
              <a:t>?</a:t>
            </a:r>
          </a:p>
          <a:p>
            <a:pPr marL="228600" indent="-228600" latinLnBrk="0">
              <a:lnSpc>
                <a:spcPct val="150000"/>
              </a:lnSpc>
              <a:buAutoNum type="arabicPeriod"/>
            </a:pPr>
            <a:endParaRPr lang="en-US" altLang="ko-KR" sz="1200" dirty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처리 방법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j-ea"/>
                <a:ea typeface="+mj-ea"/>
              </a:rPr>
              <a:t>합리적 데이터 재생 접근법 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err="1" smtClean="0">
                <a:latin typeface="+mj-ea"/>
                <a:ea typeface="+mj-ea"/>
              </a:rPr>
              <a:t>결측값을</a:t>
            </a:r>
            <a:r>
              <a:rPr lang="ko-KR" altLang="en-US" sz="1200" dirty="0" smtClean="0">
                <a:latin typeface="+mj-ea"/>
                <a:ea typeface="+mj-ea"/>
              </a:rPr>
              <a:t> 채우거나 재생하고자 하는 변수들 간의 관계를 이용한다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데이터 관리 스킬과 창의성과 사고력을 요구한다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endParaRPr lang="en-US" altLang="ko-KR" sz="1200" dirty="0" smtClean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j-ea"/>
                <a:ea typeface="+mj-ea"/>
              </a:rPr>
              <a:t>결측 데이터 삭제를 포함하는 전통적 접근법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통계적 편향이 생길 수 있다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endParaRPr lang="en-US" altLang="ko-KR" sz="1200" dirty="0" smtClean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j-ea"/>
                <a:ea typeface="+mj-ea"/>
              </a:rPr>
              <a:t>시뮬레이션을 사용하는 현대적 접근법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err="1" smtClean="0">
                <a:latin typeface="+mj-ea"/>
                <a:ea typeface="+mj-ea"/>
              </a:rPr>
              <a:t>다중대체</a:t>
            </a:r>
            <a:r>
              <a:rPr lang="en-US" altLang="ko-KR" sz="1200" dirty="0" smtClean="0">
                <a:latin typeface="+mj-ea"/>
                <a:ea typeface="+mj-ea"/>
              </a:rPr>
              <a:t>(MI: Multiple Imputation): </a:t>
            </a:r>
            <a:r>
              <a:rPr lang="ko-KR" altLang="en-US" sz="1200" dirty="0" err="1" smtClean="0">
                <a:latin typeface="+mj-ea"/>
                <a:ea typeface="+mj-ea"/>
              </a:rPr>
              <a:t>결측값에</a:t>
            </a:r>
            <a:r>
              <a:rPr lang="ko-KR" altLang="en-US" sz="1200" dirty="0" smtClean="0">
                <a:latin typeface="+mj-ea"/>
                <a:ea typeface="+mj-ea"/>
              </a:rPr>
              <a:t> 대한 반복 시뮬레이션에 기반한 접근법</a:t>
            </a:r>
            <a:r>
              <a:rPr lang="en-US" altLang="ko-KR" sz="1200" dirty="0">
                <a:latin typeface="+mj-ea"/>
                <a:ea typeface="+mj-ea"/>
              </a:rPr>
              <a:t/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endParaRPr lang="en-US" altLang="ko-KR" sz="1200" dirty="0" smtClean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86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결측 데이터 해결 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1331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완전히 응답한 개체를 이용한 분석</a:t>
            </a: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atin typeface="+mj-ea"/>
                <a:ea typeface="+mj-ea"/>
              </a:rPr>
              <a:t>모든 변수들이 관측된 개체들만 이용해 분석</a:t>
            </a: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atin typeface="+mj-ea"/>
                <a:ea typeface="+mj-ea"/>
              </a:rPr>
              <a:t>단 하나의 변수에서 </a:t>
            </a:r>
            <a:r>
              <a:rPr lang="ko-KR" altLang="en-US" sz="1200" dirty="0" err="1" smtClean="0">
                <a:latin typeface="+mj-ea"/>
                <a:ea typeface="+mj-ea"/>
              </a:rPr>
              <a:t>결측값이</a:t>
            </a:r>
            <a:r>
              <a:rPr lang="ko-KR" altLang="en-US" sz="1200" dirty="0" smtClean="0">
                <a:latin typeface="+mj-ea"/>
                <a:ea typeface="+mj-ea"/>
              </a:rPr>
              <a:t> 있어도 그 개체는 분석에서 제외</a:t>
            </a: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atin typeface="+mj-ea"/>
                <a:ea typeface="+mj-ea"/>
              </a:rPr>
              <a:t>대부분의 통계 프로그램에서 이 방법을 사용</a:t>
            </a: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장점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간편성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+mj-ea"/>
                <a:ea typeface="+mj-ea"/>
              </a:rPr>
              <a:t>일변량</a:t>
            </a:r>
            <a:r>
              <a:rPr lang="ko-KR" altLang="en-US" sz="1200" dirty="0" smtClean="0">
                <a:latin typeface="+mj-ea"/>
                <a:ea typeface="+mj-ea"/>
              </a:rPr>
              <a:t> 통계량들의 </a:t>
            </a:r>
            <a:r>
              <a:rPr lang="ko-KR" altLang="en-US" sz="1200" dirty="0" err="1" smtClean="0">
                <a:latin typeface="+mj-ea"/>
                <a:ea typeface="+mj-ea"/>
              </a:rPr>
              <a:t>비교가능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+mj-ea"/>
                <a:ea typeface="+mj-ea"/>
              </a:rPr>
              <a:t>MCAR </a:t>
            </a:r>
            <a:r>
              <a:rPr lang="ko-KR" altLang="en-US" sz="1200" dirty="0" err="1" smtClean="0">
                <a:latin typeface="+mj-ea"/>
                <a:ea typeface="+mj-ea"/>
              </a:rPr>
              <a:t>가장하에서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모수</a:t>
            </a:r>
            <a:r>
              <a:rPr lang="ko-KR" altLang="en-US" sz="1200" dirty="0" smtClean="0">
                <a:latin typeface="+mj-ea"/>
                <a:ea typeface="+mj-ea"/>
              </a:rPr>
              <a:t> 추정치에 편향이 거의 발생하지 않음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단점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많은 </a:t>
            </a:r>
            <a:r>
              <a:rPr lang="ko-KR" altLang="en-US" sz="1200" dirty="0" err="1" smtClean="0">
                <a:latin typeface="+mj-ea"/>
                <a:ea typeface="+mj-ea"/>
              </a:rPr>
              <a:t>표본수의</a:t>
            </a:r>
            <a:r>
              <a:rPr lang="ko-KR" altLang="en-US" sz="1200" dirty="0" smtClean="0">
                <a:latin typeface="+mj-ea"/>
                <a:ea typeface="+mj-ea"/>
              </a:rPr>
              <a:t> 감소 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정보의 손실 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검정력의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약화</a:t>
            </a:r>
            <a:endParaRPr lang="en-US" altLang="ko-KR" sz="12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MCAR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이 아닌 경우 평의 발생 가능성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04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결측자료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1331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이용 가능한 개체 분석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각 각의 분석 단계에서 사용 가능한 자료를 이용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장점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일반적으로 </a:t>
            </a:r>
            <a:r>
              <a:rPr lang="ko-KR" altLang="en-US" sz="1200" dirty="0" err="1" smtClean="0">
                <a:latin typeface="+mj-ea"/>
                <a:ea typeface="+mj-ea"/>
              </a:rPr>
              <a:t>표본수는</a:t>
            </a:r>
            <a:r>
              <a:rPr lang="ko-KR" altLang="en-US" sz="1200" dirty="0" smtClean="0">
                <a:latin typeface="+mj-ea"/>
                <a:ea typeface="+mj-ea"/>
              </a:rPr>
              <a:t> 완전히 응답한 개체를 이용한 분석보다 많음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+mj-ea"/>
                <a:ea typeface="+mj-ea"/>
              </a:rPr>
              <a:t>MCAR </a:t>
            </a:r>
            <a:r>
              <a:rPr lang="ko-KR" altLang="en-US" sz="1200" dirty="0" smtClean="0">
                <a:latin typeface="+mj-ea"/>
                <a:ea typeface="+mj-ea"/>
              </a:rPr>
              <a:t>가정하에서 </a:t>
            </a:r>
            <a:r>
              <a:rPr lang="ko-KR" altLang="en-US" sz="1200" dirty="0" err="1" smtClean="0">
                <a:latin typeface="+mj-ea"/>
                <a:ea typeface="+mj-ea"/>
              </a:rPr>
              <a:t>모수</a:t>
            </a:r>
            <a:r>
              <a:rPr lang="ko-KR" altLang="en-US" sz="1200" dirty="0" smtClean="0">
                <a:latin typeface="+mj-ea"/>
                <a:ea typeface="+mj-ea"/>
              </a:rPr>
              <a:t> 추정치에 편향이 거의 발생하지 않음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단점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표본의 기저</a:t>
            </a:r>
            <a:r>
              <a:rPr lang="en-US" altLang="ko-KR" sz="1200" dirty="0" smtClean="0">
                <a:latin typeface="+mj-ea"/>
                <a:ea typeface="+mj-ea"/>
              </a:rPr>
              <a:t>(base)</a:t>
            </a:r>
            <a:r>
              <a:rPr lang="ko-KR" altLang="en-US" sz="1200" dirty="0" smtClean="0">
                <a:latin typeface="+mj-ea"/>
                <a:ea typeface="+mj-ea"/>
              </a:rPr>
              <a:t>가 </a:t>
            </a:r>
            <a:r>
              <a:rPr lang="ko-KR" altLang="en-US" sz="1200" dirty="0" err="1" smtClean="0">
                <a:latin typeface="+mj-ea"/>
                <a:ea typeface="+mj-ea"/>
              </a:rPr>
              <a:t>분석마다</a:t>
            </a:r>
            <a:r>
              <a:rPr lang="ko-KR" altLang="en-US" sz="1200" dirty="0" smtClean="0">
                <a:latin typeface="+mj-ea"/>
                <a:ea typeface="+mj-ea"/>
              </a:rPr>
              <a:t> 변한다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모수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추정시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수학적 문제가 발생하기도 한다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1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결측 해결방법 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1331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Expectation Maximization Algorithm (EM;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기댓값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최대화 알고리즘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관측되지 않은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잠재변수에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의존하는 확률 모델에서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최대가능도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(maximum likelihood)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나 최대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사후확률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en-US" altLang="ko-KR" sz="1200" dirty="0" err="1" smtClean="0">
                <a:latin typeface="+mj-ea"/>
                <a:ea typeface="+mj-ea"/>
                <a:sym typeface="Wingdings" panose="05000000000000000000" pitchFamily="2" charset="2"/>
              </a:rPr>
              <a:t>Maximun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 a posteriori)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을 갖는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모수의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추정값을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찾는 반복적인 알고리즘이다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. EM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알고리즘은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모수에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관한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추정값으로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로그가능도의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기댓값을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계산하는 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E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단계와 최대화하는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모수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추정값들을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구하는 최대화 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M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단계를 번갈아가면서 적용한다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최대화 단계에서 계산한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변수값은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다음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기댓값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단계의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추정값으로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쓰인다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853163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188305</TotalTime>
  <Words>425</Words>
  <Application>Microsoft Office PowerPoint</Application>
  <PresentationFormat>A4 용지(210x297mm)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굴림</vt:lpstr>
      <vt:lpstr>돋움</vt:lpstr>
      <vt:lpstr>맑은 고딕</vt:lpstr>
      <vt:lpstr>Wingdings</vt:lpstr>
      <vt:lpstr>Arial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6522</cp:revision>
  <cp:lastPrinted>2018-09-17T06:04:01Z</cp:lastPrinted>
  <dcterms:created xsi:type="dcterms:W3CDTF">2008-03-25T01:14:47Z</dcterms:created>
  <dcterms:modified xsi:type="dcterms:W3CDTF">2020-01-22T03:21:55Z</dcterms:modified>
</cp:coreProperties>
</file>