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4163" r:id="rId1"/>
    <p:sldMasterId id="2147484165" r:id="rId2"/>
    <p:sldMasterId id="2147484170" r:id="rId3"/>
    <p:sldMasterId id="2147484167" r:id="rId4"/>
    <p:sldMasterId id="2147484183" r:id="rId5"/>
  </p:sldMasterIdLst>
  <p:notesMasterIdLst>
    <p:notesMasterId r:id="rId18"/>
  </p:notesMasterIdLst>
  <p:handoutMasterIdLst>
    <p:handoutMasterId r:id="rId19"/>
  </p:handoutMasterIdLst>
  <p:sldIdLst>
    <p:sldId id="1214" r:id="rId6"/>
    <p:sldId id="1287" r:id="rId7"/>
    <p:sldId id="1288" r:id="rId8"/>
    <p:sldId id="1289" r:id="rId9"/>
    <p:sldId id="1290" r:id="rId10"/>
    <p:sldId id="1291" r:id="rId11"/>
    <p:sldId id="1292" r:id="rId12"/>
    <p:sldId id="1293" r:id="rId13"/>
    <p:sldId id="1294" r:id="rId14"/>
    <p:sldId id="1295" r:id="rId15"/>
    <p:sldId id="1296" r:id="rId16"/>
    <p:sldId id="1297" r:id="rId17"/>
  </p:sldIdLst>
  <p:sldSz cx="9906000" cy="6858000" type="A4"/>
  <p:notesSz cx="6797675" cy="9928225"/>
  <p:embeddedFontLs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1pPr>
    <a:lvl2pPr marL="536433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2pPr>
    <a:lvl3pPr marL="1072866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3pPr>
    <a:lvl4pPr marL="1609298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4pPr>
    <a:lvl5pPr marL="2145731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5pPr>
    <a:lvl6pPr marL="2682164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6pPr>
    <a:lvl7pPr marL="3218597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7pPr>
    <a:lvl8pPr marL="3755029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8pPr>
    <a:lvl9pPr marL="4291462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026">
          <p15:clr>
            <a:srgbClr val="A4A3A4"/>
          </p15:clr>
        </p15:guide>
        <p15:guide id="4" orient="horz" pos="2931">
          <p15:clr>
            <a:srgbClr val="A4A3A4"/>
          </p15:clr>
        </p15:guide>
        <p15:guide id="5" orient="horz" pos="1298">
          <p15:clr>
            <a:srgbClr val="A4A3A4"/>
          </p15:clr>
        </p15:guide>
        <p15:guide id="6" orient="horz" pos="799">
          <p15:clr>
            <a:srgbClr val="A4A3A4"/>
          </p15:clr>
        </p15:guide>
        <p15:guide id="7" orient="horz" pos="3838">
          <p15:clr>
            <a:srgbClr val="A4A3A4"/>
          </p15:clr>
        </p15:guide>
        <p15:guide id="8" pos="3755">
          <p15:clr>
            <a:srgbClr val="A4A3A4"/>
          </p15:clr>
        </p15:guide>
        <p15:guide id="9" pos="6068">
          <p15:clr>
            <a:srgbClr val="A4A3A4"/>
          </p15:clr>
        </p15:guide>
        <p15:guide id="10" pos="5887">
          <p15:clr>
            <a:srgbClr val="A4A3A4"/>
          </p15:clr>
        </p15:guide>
        <p15:guide id="11" pos="262">
          <p15:clr>
            <a:srgbClr val="A4A3A4"/>
          </p15:clr>
        </p15:guide>
        <p15:guide id="12" pos="5978">
          <p15:clr>
            <a:srgbClr val="A4A3A4"/>
          </p15:clr>
        </p15:guide>
        <p15:guide id="13" pos="2349">
          <p15:clr>
            <a:srgbClr val="A4A3A4"/>
          </p15:clr>
        </p15:guide>
        <p15:guide id="14" pos="1850">
          <p15:clr>
            <a:srgbClr val="A4A3A4"/>
          </p15:clr>
        </p15:guide>
        <p15:guide id="15" pos="4390">
          <p15:clr>
            <a:srgbClr val="A4A3A4"/>
          </p15:clr>
        </p15:guide>
        <p15:guide id="16" pos="3120">
          <p15:clr>
            <a:srgbClr val="A4A3A4"/>
          </p15:clr>
        </p15:guide>
        <p15:guide id="17" pos="716">
          <p15:clr>
            <a:srgbClr val="A4A3A4"/>
          </p15:clr>
        </p15:guide>
        <p15:guide id="18" pos="353">
          <p15:clr>
            <a:srgbClr val="A4A3A4"/>
          </p15:clr>
        </p15:guide>
        <p15:guide id="19" pos="2984">
          <p15:clr>
            <a:srgbClr val="A4A3A4"/>
          </p15:clr>
        </p15:guide>
        <p15:guide id="20" pos="3257">
          <p15:clr>
            <a:srgbClr val="A4A3A4"/>
          </p15:clr>
        </p15:guide>
        <p15:guide id="21" orient="horz" pos="527">
          <p15:clr>
            <a:srgbClr val="A4A3A4"/>
          </p15:clr>
        </p15:guide>
        <p15:guide id="22" orient="horz" pos="3975">
          <p15:clr>
            <a:srgbClr val="A4A3A4"/>
          </p15:clr>
        </p15:guide>
        <p15:guide id="23" orient="horz" pos="1027">
          <p15:clr>
            <a:srgbClr val="A4A3A4"/>
          </p15:clr>
        </p15:guide>
        <p15:guide id="24" orient="horz" pos="1299">
          <p15:clr>
            <a:srgbClr val="A4A3A4"/>
          </p15:clr>
        </p15:guide>
        <p15:guide id="25" orient="horz" pos="2976">
          <p15:clr>
            <a:srgbClr val="A4A3A4"/>
          </p15:clr>
        </p15:guide>
        <p15:guide id="26" orient="horz" pos="3657">
          <p15:clr>
            <a:srgbClr val="A4A3A4"/>
          </p15:clr>
        </p15:guide>
        <p15:guide id="27" orient="horz" pos="35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9595"/>
    <a:srgbClr val="939393"/>
    <a:srgbClr val="00AAAA"/>
    <a:srgbClr val="008080"/>
    <a:srgbClr val="CCFFCC"/>
    <a:srgbClr val="99FFCC"/>
    <a:srgbClr val="66FF99"/>
    <a:srgbClr val="CC0000"/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97" autoAdjust="0"/>
    <p:restoredTop sz="81988" autoAdjust="0"/>
  </p:normalViewPr>
  <p:slideViewPr>
    <p:cSldViewPr>
      <p:cViewPr>
        <p:scale>
          <a:sx n="100" d="100"/>
          <a:sy n="100" d="100"/>
        </p:scale>
        <p:origin x="416" y="48"/>
      </p:cViewPr>
      <p:guideLst>
        <p:guide orient="horz" pos="618"/>
        <p:guide orient="horz" pos="3929"/>
        <p:guide orient="horz" pos="1026"/>
        <p:guide orient="horz" pos="2931"/>
        <p:guide orient="horz" pos="1298"/>
        <p:guide orient="horz" pos="799"/>
        <p:guide orient="horz" pos="3838"/>
        <p:guide pos="3755"/>
        <p:guide pos="6068"/>
        <p:guide pos="5887"/>
        <p:guide pos="262"/>
        <p:guide pos="5978"/>
        <p:guide pos="2349"/>
        <p:guide pos="1850"/>
        <p:guide pos="4390"/>
        <p:guide pos="3120"/>
        <p:guide pos="716"/>
        <p:guide pos="353"/>
        <p:guide pos="2984"/>
        <p:guide pos="3257"/>
        <p:guide orient="horz" pos="527"/>
        <p:guide orient="horz" pos="3975"/>
        <p:guide orient="horz" pos="1027"/>
        <p:guide orient="horz" pos="1299"/>
        <p:guide orient="horz" pos="2976"/>
        <p:guide orient="horz" pos="3657"/>
        <p:guide orient="horz" pos="35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884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/>
          <a:lstStyle>
            <a:lvl1pPr algn="l">
              <a:defRPr sz="8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858" y="0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/>
          <a:lstStyle>
            <a:lvl1pPr algn="r">
              <a:defRPr sz="800"/>
            </a:lvl1pPr>
          </a:lstStyle>
          <a:p>
            <a:fld id="{C036B14C-1EE6-40CC-B47F-D850A52A37F2}" type="datetimeFigureOut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618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 anchor="b"/>
          <a:lstStyle>
            <a:lvl1pPr algn="l">
              <a:defRPr sz="8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858" y="9429618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 anchor="b"/>
          <a:lstStyle>
            <a:lvl1pPr algn="r">
              <a:defRPr sz="800"/>
            </a:lvl1pPr>
          </a:lstStyle>
          <a:p>
            <a:fld id="{52D96F69-F3FB-4587-9C2F-D5A6285778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695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2944811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>
            <a:lvl1pPr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8" y="2"/>
            <a:ext cx="2944811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6125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5631"/>
            <a:ext cx="5438775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429673"/>
            <a:ext cx="294481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b" anchorCtr="0" compatLnSpc="1">
            <a:prstTxWarp prst="textNoShape">
              <a:avLst/>
            </a:prstTxWarp>
          </a:bodyPr>
          <a:lstStyle>
            <a:lvl1pPr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8" y="9429673"/>
            <a:ext cx="294481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b" anchorCtr="0" compatLnSpc="1">
            <a:prstTxWarp prst="textNoShape">
              <a:avLst/>
            </a:prstTxWarp>
          </a:bodyPr>
          <a:lstStyle>
            <a:lvl1pPr algn="r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E23D5C5-DC6F-42D4-8F9E-C0945C629F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6701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36433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072866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9298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145731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 lIns="91429" tIns="45715" rIns="91429" bIns="45715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 algn="ctr">
              <a:buNone/>
              <a:defRPr/>
            </a:lvl1pPr>
            <a:lvl2pPr marL="457148" indent="0" algn="ctr">
              <a:buNone/>
              <a:defRPr/>
            </a:lvl2pPr>
            <a:lvl3pPr marL="914296" indent="0" algn="ctr">
              <a:buNone/>
              <a:defRPr/>
            </a:lvl3pPr>
            <a:lvl4pPr marL="1371445" indent="0" algn="ctr">
              <a:buNone/>
              <a:defRPr/>
            </a:lvl4pPr>
            <a:lvl5pPr marL="1828592" indent="0" algn="ctr">
              <a:buNone/>
              <a:defRPr/>
            </a:lvl5pPr>
            <a:lvl6pPr marL="2285740" indent="0" algn="ctr">
              <a:buNone/>
              <a:defRPr/>
            </a:lvl6pPr>
            <a:lvl7pPr marL="2742888" indent="0" algn="ctr">
              <a:buNone/>
              <a:defRPr/>
            </a:lvl7pPr>
            <a:lvl8pPr marL="3200036" indent="0" algn="ctr">
              <a:buNone/>
              <a:defRPr/>
            </a:lvl8pPr>
            <a:lvl9pPr marL="3657184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3045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1C86-2C5B-EB43-BE75-C1CF31CC9443}" type="datetime1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74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B0C1-D31C-2C4E-87C8-D33CB6019974}" type="datetime1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3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D9AB-C603-1F47-8CC7-C2DC03A70B08}" type="datetime1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0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FFBC-BA29-034A-B378-F9B169232D6B}" type="datetime1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286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C4CB-EA9A-7043-A0E9-88EACA751849}" type="datetime1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041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BFC9E-27D3-44ED-94CF-C0BE96932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06422D-FFE6-46C0-A7B4-42B8A53A0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D67E7-F0A2-40C8-9840-CA033AF7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053B3F64-277D-4441-BC5D-2FE3F62AC76E}" type="datetime1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E1370-FCDB-41C8-B1CE-EE928505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AEDBD-E0FB-415F-8588-A656428E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25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A6F24-179F-4FC4-82A6-5DACCBB9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3750F-6AB2-4039-90EE-4379F7F7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CFFCC-D757-4051-8C45-1D3A8085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B4DFDC0C-3D50-A845-A5C0-CAA9FC928EB4}" type="datetime1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4B5A8-5D4D-46B2-ACE0-D50CD56B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E0D20-394C-4906-A11A-34238842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96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FB3C9-5CA2-4593-8974-A6B760C4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7FB905-78D8-4040-87BF-BB106422A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27314-3D3B-43E5-9AAF-278CCBFF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D199F70-D683-734C-A8C5-87F26417ABAD}" type="datetime1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D143B-4954-461D-8C81-377C00C9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8F46C-CE58-42E7-9299-5FCFEA40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8662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4DA5C-4CA5-4719-BEF2-2AEAF233A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F32A6-9896-430C-80A9-77922D77D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8E5F4B-566F-4926-A69B-482E41D74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B842FA-6C20-4041-925C-08215513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960CF2B0-DA2E-1A42-B8B9-BA427F910D95}" type="datetime1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C1B84-2A9E-48C3-986A-A8350776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41C499-5376-45C2-AA44-CE4637B4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73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85331-5E87-4B0E-9FD2-9A74BE6F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7C1FCD-4D56-4946-A4E6-F240ED299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4A3F32-8107-41E2-91DB-FA7CA118F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F23972-EA93-47BA-B7B0-312C9F3F3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077CFC-8CF8-40A6-AF9E-AE1330EDB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2C066A-8D3C-4453-B614-5590752C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A46EEB6-2CD5-FE46-A18E-C13DD1993F9D}" type="datetime1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7F3E3D-80A7-46EF-8301-CA9E4BDE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740B10-9DBD-4FC3-A8A3-C0C486E9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38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773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59FD3-0A3A-48A8-8D3C-974A6DA6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65FEDC-4841-4C69-AE46-2FA2F198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9BA65E2A-BF59-814B-B4C8-F8BB7B392DA7}" type="datetime1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661383-5EC5-4ADD-BA6D-59F04796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F5D2DB-2CA1-4560-BE5D-A7DCC241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694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95245E-17E1-4E36-A0E9-B868E411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06FBA2F-95FD-3043-80B4-FEF90E9BDAE5}" type="datetime1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AB243E-2203-4E57-938A-6BCBFBF5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58A0B-E054-4265-93F2-20DD89D6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8442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D505A-C6CD-4571-80B0-D31C3ABC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8572F-4EFE-4228-BC8E-4BB65392C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3DFFBD-8C78-49BB-91AD-AF5B5ECFA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F2C794-0809-465B-9492-7031B227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A72648C-8F1F-974F-AB70-B3AC295DE470}" type="datetime1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2D973E-B922-4972-A7E8-311FF5EA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E3AFFD-5A87-4AB3-8FD9-F03CCB77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560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D7724-7ED2-4C03-B615-340126FFC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1D37B4-463B-4421-B4DD-198E923F3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8D0CB8-7DFF-4E56-9D55-E4284B238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01EB53-6841-4441-BD14-C2C0654C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58E04696-D4C8-4A48-B253-48FEE500B95F}" type="datetime1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4F627E-BBBB-43EA-8D08-141F5C65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77AB45-E5F3-413B-A44F-A1A60F70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1104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8503B-060D-4371-961A-C531AF6C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FEE2C9-D27E-48C1-8DDD-69D751DAD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38349-1FE2-471E-920D-181904D4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2B331756-4AFB-DF44-A946-80057EFACDDE}" type="datetime1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D7410-8274-4975-8E39-279732F9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0AC1C7-A08B-47A1-AFE4-F5DDE32E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5606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DBE5AA-E70A-46E0-AAAD-C04180739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C6B125-5D03-4909-B21E-2BD28FB9A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D5603-1A81-4EA7-9697-A4A0F234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8C2EF14-9A85-044D-9E0D-CD60CFDAE00C}" type="datetime1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E5F5B-0BAE-43C2-8343-8F7B6F8D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95725-0EE8-44EC-B35B-8AF779A8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1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5E7DFC15-5941-A048-8C41-5DB4C57DF04B}" type="datetime1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0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E568-C3F1-FF4D-94CB-CFEF044AD879}" type="datetime1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54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33C8-06B1-D74D-925C-D5B79117A52B}" type="datetime1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1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711-7130-694F-A36F-AE0AE5BBF389}" type="datetime1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90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997B-A5F9-5249-A3BE-C0FFADAA8AD5}" type="datetime1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9A76-5AC8-A340-9F87-D4B239793FBE}" type="datetime1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2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3C1-E2DE-4342-8A94-641BD87BCA57}" type="datetime1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9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모서리가 둥근 직사각형 1">
            <a:extLst>
              <a:ext uri="{FF2B5EF4-FFF2-40B4-BE49-F238E27FC236}">
                <a16:creationId xmlns:a16="http://schemas.microsoft.com/office/drawing/2014/main" id="{243D1364-B77C-4570-A2C8-C9FCA1F15E4C}"/>
              </a:ext>
            </a:extLst>
          </p:cNvPr>
          <p:cNvSpPr/>
          <p:nvPr userDrawn="1"/>
        </p:nvSpPr>
        <p:spPr bwMode="auto">
          <a:xfrm>
            <a:off x="233363" y="215900"/>
            <a:ext cx="9456737" cy="3724275"/>
          </a:xfrm>
          <a:prstGeom prst="roundRect">
            <a:avLst>
              <a:gd name="adj" fmla="val 4026"/>
            </a:avLst>
          </a:prstGeom>
          <a:solidFill>
            <a:srgbClr val="00AA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latinLnBrk="0" hangingPunct="0">
              <a:buSzPct val="80000"/>
              <a:buFont typeface="Wingdings" pitchFamily="2" charset="2"/>
              <a:buNone/>
              <a:defRPr/>
            </a:pPr>
            <a:endParaRPr kumimoji="0" lang="ko-KR" alt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59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148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296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445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592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861" indent="-342861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866" indent="-285717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870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2300">
          <a:solidFill>
            <a:schemeClr val="tx1"/>
          </a:solidFill>
          <a:latin typeface="+mn-lt"/>
          <a:ea typeface="+mn-ea"/>
        </a:defRPr>
      </a:lvl3pPr>
      <a:lvl4pPr marL="1600017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166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314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462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610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5758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0" y="624001"/>
            <a:ext cx="9906000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직사각형 5"/>
          <p:cNvSpPr/>
          <p:nvPr userDrawn="1"/>
        </p:nvSpPr>
        <p:spPr>
          <a:xfrm>
            <a:off x="4" y="-3313"/>
            <a:ext cx="128460" cy="630555"/>
          </a:xfrm>
          <a:prstGeom prst="rect">
            <a:avLst/>
          </a:prstGeom>
          <a:solidFill>
            <a:srgbClr val="13A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5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82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36433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072866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09298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145731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02325" indent="-402325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1703" indent="-33527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41082" indent="-26821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77515" indent="-26821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13947" indent="-26821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152DC-6DE1-DA4E-B38A-16E700344C5F}" type="datetime1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45.png"/>
          <p:cNvPicPr>
            <a:picLocks/>
          </p:cNvPicPr>
          <p:nvPr userDrawn="1"/>
        </p:nvPicPr>
        <p:blipFill>
          <a:blip r:embed="rId13" cstate="print">
            <a:lum bright="-5000"/>
          </a:blip>
          <a:srcRect l="779" t="939" r="1295" b="1825"/>
          <a:stretch>
            <a:fillRect/>
          </a:stretch>
        </p:blipFill>
        <p:spPr>
          <a:xfrm>
            <a:off x="631827" y="0"/>
            <a:ext cx="1800288" cy="1483200"/>
          </a:xfrm>
          <a:prstGeom prst="rect">
            <a:avLst/>
          </a:prstGeom>
        </p:spPr>
      </p:pic>
      <p:cxnSp>
        <p:nvCxnSpPr>
          <p:cNvPr id="8" name="bar"/>
          <p:cNvCxnSpPr>
            <a:cxnSpLocks noChangeShapeType="1"/>
          </p:cNvCxnSpPr>
          <p:nvPr userDrawn="1"/>
        </p:nvCxnSpPr>
        <p:spPr bwMode="auto">
          <a:xfrm>
            <a:off x="-1586" y="7939"/>
            <a:ext cx="9906001" cy="0"/>
          </a:xfrm>
          <a:prstGeom prst="line">
            <a:avLst/>
          </a:prstGeom>
          <a:noFill/>
          <a:ln w="44450" algn="ctr">
            <a:solidFill>
              <a:srgbClr val="13AD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4638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6337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16">
            <a:extLst>
              <a:ext uri="{FF2B5EF4-FFF2-40B4-BE49-F238E27FC236}">
                <a16:creationId xmlns:a16="http://schemas.microsoft.com/office/drawing/2014/main" id="{F4F3BE91-ECC3-4655-B526-ACE0A19BD51A}"/>
              </a:ext>
            </a:extLst>
          </p:cNvPr>
          <p:cNvSpPr/>
          <p:nvPr userDrawn="1"/>
        </p:nvSpPr>
        <p:spPr bwMode="auto">
          <a:xfrm>
            <a:off x="96838" y="69850"/>
            <a:ext cx="9712325" cy="657225"/>
          </a:xfrm>
          <a:prstGeom prst="roundRect">
            <a:avLst>
              <a:gd name="adj" fmla="val 9690"/>
            </a:avLst>
          </a:prstGeom>
          <a:solidFill>
            <a:srgbClr val="00AA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latinLnBrk="0" hangingPunct="0">
              <a:buSzPct val="80000"/>
              <a:buFont typeface="Wingdings" pitchFamily="2" charset="2"/>
              <a:buNone/>
              <a:defRPr/>
            </a:pPr>
            <a:endParaRPr kumimoji="0" lang="ko-KR" alt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02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omguard.tistory.com/186" TargetMode="Externa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ittaku.tistory.com/478" TargetMode="Externa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uomsoo-kim.github.io/keras/2018/04/24/Easy-deep-learning-with-Keras-5.md/" TargetMode="External"/><Relationship Id="rId2" Type="http://schemas.openxmlformats.org/officeDocument/2006/relationships/hyperlink" Target="https://towardsdatascience.com/hyper-parameter-tuning-techniques-in-deep-learning-4dad592c63c8" TargetMode="Externa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runch.co.kr/@gdhan/6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gomguard.tistory.com/18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omguard.tistory.com/183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omguard.tistory.com/184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48139859-439D-4C01-A3D0-7596BFE33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1662113"/>
            <a:ext cx="8347075" cy="71096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5988" eaLnBrk="0" latinLnBrk="0" hangingPunct="0">
              <a:lnSpc>
                <a:spcPct val="130000"/>
              </a:lnSpc>
              <a:buSzPct val="80000"/>
              <a:buFont typeface="Wingdings" pitchFamily="2" charset="2"/>
              <a:buNone/>
            </a:pPr>
            <a:r>
              <a:rPr kumimoji="0" lang="en-US" altLang="ko-KR" sz="3600" dirty="0" smtClean="0">
                <a:solidFill>
                  <a:srgbClr val="FFFFFF"/>
                </a:solidFill>
                <a:latin typeface="+mj-ea"/>
                <a:ea typeface="+mj-ea"/>
              </a:rPr>
              <a:t>DNN</a:t>
            </a:r>
            <a:endParaRPr kumimoji="0" lang="en-US" altLang="ko-KR" sz="3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415BD172-C670-484A-BEEE-AD910E94F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313" y="4871482"/>
            <a:ext cx="4906962" cy="86177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3675" indent="-193675" algn="ctr" defTabSz="708025" eaLnBrk="0" latinLnBrk="0" hangingPunct="0">
              <a:spcBef>
                <a:spcPct val="50000"/>
              </a:spcBef>
            </a:pPr>
            <a:r>
              <a:rPr kumimoji="0" lang="ko-KR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오 현 </a:t>
            </a:r>
            <a:r>
              <a:rPr kumimoji="0" lang="ko-KR" altLang="en-US" sz="2000" dirty="0" err="1" smtClean="0">
                <a:solidFill>
                  <a:srgbClr val="000000"/>
                </a:solidFill>
                <a:latin typeface="+mj-ea"/>
                <a:ea typeface="+mj-ea"/>
              </a:rPr>
              <a:t>규</a:t>
            </a:r>
            <a:endParaRPr kumimoji="0" lang="en-US" altLang="ko-KR" sz="20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3675" indent="-193675" algn="ctr" defTabSz="708025" eaLnBrk="0" latinLnBrk="0" hangingPunct="0">
              <a:spcBef>
                <a:spcPct val="50000"/>
              </a:spcBef>
            </a:pPr>
            <a:r>
              <a:rPr kumimoji="0" lang="en-US" altLang="ko-KR" sz="2000" dirty="0" smtClean="0">
                <a:solidFill>
                  <a:srgbClr val="000000"/>
                </a:solidFill>
                <a:latin typeface="+mj-ea"/>
                <a:ea typeface="+mj-ea"/>
              </a:rPr>
              <a:t>2020.01.14</a:t>
            </a:r>
            <a:endParaRPr kumimoji="0" lang="en-US" altLang="ko-KR" sz="2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816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052736"/>
            <a:ext cx="4064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출력값들이</a:t>
            </a:r>
            <a:r>
              <a:rPr lang="ko-KR" altLang="en-US" dirty="0" smtClean="0"/>
              <a:t> 표준 정규 분포 형태를 갖게 하는 것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안정적으로 학습이 가능하다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20552" y="2924944"/>
            <a:ext cx="406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Xavier Initialization : Sigmoid</a:t>
            </a:r>
            <a:r>
              <a:rPr lang="ko-KR" altLang="en-US" dirty="0" smtClean="0"/>
              <a:t>에 사용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20551" y="3933056"/>
            <a:ext cx="406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 Initialization : </a:t>
            </a:r>
            <a:r>
              <a:rPr lang="en-US" altLang="ko-KR" dirty="0" err="1" smtClean="0"/>
              <a:t>ReLU</a:t>
            </a:r>
            <a:r>
              <a:rPr lang="ko-KR" altLang="en-US" dirty="0" smtClean="0"/>
              <a:t>에 사용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48544" y="478727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신경망이 깊어지면 가중치들의 작은 변화가 큰 변화로 이어지는 불안정한 현상들이 생긴다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물론 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62806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052736"/>
            <a:ext cx="82089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https://gomguard.tistory.com/186</a:t>
            </a:r>
            <a:endParaRPr lang="en-US" altLang="ko-KR" dirty="0" smtClean="0"/>
          </a:p>
          <a:p>
            <a:r>
              <a:rPr lang="ko-KR" altLang="en-US" dirty="0" smtClean="0"/>
              <a:t>배치 정규화</a:t>
            </a:r>
            <a:endParaRPr lang="en-US" altLang="ko-KR" dirty="0" smtClean="0"/>
          </a:p>
          <a:p>
            <a:r>
              <a:rPr lang="ko-KR" altLang="en-US" dirty="0" smtClean="0"/>
              <a:t>각 층의 </a:t>
            </a:r>
            <a:r>
              <a:rPr lang="ko-KR" altLang="en-US" dirty="0" err="1" smtClean="0"/>
              <a:t>출력값들을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정규화하는</a:t>
            </a:r>
            <a:r>
              <a:rPr lang="ko-KR" altLang="en-US" dirty="0" smtClean="0"/>
              <a:t> 방법이다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배치라는 단어는 전체 데이터의 일부분을 칭하는 단어인데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신경망을 학습시킬 때 보통 전체 데이터를 한 번에 학습시키지 않고 조그만 단위로 분할해서 학습을 시키는데 이때의 조그만 단위가 배치이다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이런 </a:t>
            </a:r>
            <a:r>
              <a:rPr lang="ko-KR" altLang="en-US" dirty="0" err="1" smtClean="0"/>
              <a:t>배치별로</a:t>
            </a:r>
            <a:r>
              <a:rPr lang="ko-KR" altLang="en-US" dirty="0" smtClean="0"/>
              <a:t> 구분하고 각각의 </a:t>
            </a:r>
            <a:r>
              <a:rPr lang="ko-KR" altLang="en-US" dirty="0" err="1" smtClean="0"/>
              <a:t>출력값들을</a:t>
            </a:r>
            <a:r>
              <a:rPr lang="ko-KR" altLang="en-US" dirty="0" smtClean="0"/>
              <a:t> 정규화 하기 때문에 배치 </a:t>
            </a:r>
            <a:r>
              <a:rPr lang="ko-KR" altLang="en-US" dirty="0" err="1" smtClean="0"/>
              <a:t>정규화라는</a:t>
            </a:r>
            <a:r>
              <a:rPr lang="ko-KR" altLang="en-US" dirty="0" smtClean="0"/>
              <a:t> 이름을 갖고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근본적으로 학습과정을 안정화할 수 있고 빠르게 할 수 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92560" y="3789040"/>
            <a:ext cx="54726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깊은 신경망일 수록 같은  </a:t>
            </a:r>
            <a:r>
              <a:rPr lang="en-US" altLang="ko-KR" dirty="0" smtClean="0"/>
              <a:t>input</a:t>
            </a:r>
            <a:r>
              <a:rPr lang="ko-KR" altLang="en-US" dirty="0"/>
              <a:t> </a:t>
            </a:r>
            <a:r>
              <a:rPr lang="ko-KR" altLang="en-US" dirty="0" smtClean="0"/>
              <a:t>값을 갖더라도 가중치가 조금만 달라지면 완전히 다른 값을 얻을 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이를 해결하기 위해 각 층의 </a:t>
            </a:r>
            <a:r>
              <a:rPr lang="ko-KR" altLang="en-US" dirty="0" err="1" smtClean="0"/>
              <a:t>출력값에</a:t>
            </a:r>
            <a:r>
              <a:rPr lang="ko-KR" altLang="en-US" dirty="0" smtClean="0"/>
              <a:t> 배치 정규화 과정을 추가해준다면 가중치의 차이를 완화하여 보다 안정적인 학습이 이루어질 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출력값을</a:t>
            </a:r>
            <a:r>
              <a:rPr lang="ko-KR" altLang="en-US" dirty="0" smtClean="0"/>
              <a:t> 정규화 할 때의 평균과 표준편차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얼마나 이동시킬지 등의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들 또한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역전파를</a:t>
            </a:r>
            <a:r>
              <a:rPr lang="ko-KR" altLang="en-US" dirty="0" smtClean="0"/>
              <a:t> 통해 학습이 가능하다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배치 정규화를 사용할 때 주의할 점은 </a:t>
            </a:r>
            <a:r>
              <a:rPr lang="en-US" altLang="ko-KR" dirty="0" smtClean="0"/>
              <a:t>train</a:t>
            </a:r>
            <a:r>
              <a:rPr lang="ko-KR" altLang="en-US" dirty="0" smtClean="0"/>
              <a:t>시의 배치 정규화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들을 저장해 놓고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할 때 저장해 놓은 값들을 사용해야 한다는 것이다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200" y="2217849"/>
            <a:ext cx="40671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97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052736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Optimizer</a:t>
            </a:r>
          </a:p>
          <a:p>
            <a:r>
              <a:rPr lang="ko-KR" altLang="en-US" dirty="0" err="1" smtClean="0"/>
              <a:t>딥러닝에서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optimization</a:t>
            </a:r>
            <a:r>
              <a:rPr lang="ko-KR" altLang="en-US" dirty="0" smtClean="0"/>
              <a:t>은 학습 속도를 빠르고 안정적이게 하는 것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0" y="1988840"/>
            <a:ext cx="2762250" cy="2971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840" y="1916832"/>
            <a:ext cx="60864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3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>
                <a:latin typeface="+mj-ea"/>
                <a:ea typeface="+mj-ea"/>
              </a:rPr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Deep Neural Network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란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?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  <a:p>
            <a:pPr eaLnBrk="1" hangingPunct="1"/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DNN</a:t>
            </a:r>
            <a:r>
              <a:rPr lang="ko-KR" altLang="en-US" sz="1600" dirty="0" smtClean="0">
                <a:latin typeface="+mj-ea"/>
                <a:ea typeface="+mj-ea"/>
              </a:rPr>
              <a:t>은 </a:t>
            </a:r>
            <a:r>
              <a:rPr lang="ko-KR" altLang="en-US" sz="1600" dirty="0" err="1" smtClean="0">
                <a:latin typeface="+mj-ea"/>
                <a:ea typeface="+mj-ea"/>
              </a:rPr>
              <a:t>입력층과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latin typeface="+mj-ea"/>
                <a:ea typeface="+mj-ea"/>
              </a:rPr>
              <a:t>출력층</a:t>
            </a:r>
            <a:r>
              <a:rPr lang="ko-KR" altLang="en-US" sz="1600" dirty="0" smtClean="0">
                <a:latin typeface="+mj-ea"/>
                <a:ea typeface="+mj-ea"/>
              </a:rPr>
              <a:t> 사이에 다중의 </a:t>
            </a:r>
            <a:r>
              <a:rPr lang="ko-KR" altLang="en-US" sz="1600" dirty="0" err="1" smtClean="0">
                <a:latin typeface="+mj-ea"/>
                <a:ea typeface="+mj-ea"/>
              </a:rPr>
              <a:t>은닉층을</a:t>
            </a:r>
            <a:r>
              <a:rPr lang="ko-KR" altLang="en-US" sz="1600" dirty="0" smtClean="0">
                <a:latin typeface="+mj-ea"/>
                <a:ea typeface="+mj-ea"/>
              </a:rPr>
              <a:t> 포함하는 인공신경망이다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  <a:r>
              <a:rPr lang="ko-KR" altLang="en-US" sz="1600" dirty="0" smtClean="0">
                <a:latin typeface="+mj-ea"/>
                <a:ea typeface="+mj-ea"/>
              </a:rPr>
              <a:t>다중의 </a:t>
            </a:r>
            <a:r>
              <a:rPr lang="ko-KR" altLang="en-US" sz="1600" dirty="0" err="1" smtClean="0">
                <a:latin typeface="+mj-ea"/>
                <a:ea typeface="+mj-ea"/>
              </a:rPr>
              <a:t>은닉층을</a:t>
            </a:r>
            <a:r>
              <a:rPr lang="ko-KR" altLang="en-US" sz="1600" dirty="0" smtClean="0">
                <a:latin typeface="+mj-ea"/>
                <a:ea typeface="+mj-ea"/>
              </a:rPr>
              <a:t> 포함하여 다양한 비선형적 관계를 학습할 수 있지만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학습을 위한 많은 </a:t>
            </a:r>
            <a:r>
              <a:rPr lang="ko-KR" altLang="en-US" sz="1600" dirty="0" err="1" smtClean="0">
                <a:latin typeface="+mj-ea"/>
                <a:ea typeface="+mj-ea"/>
              </a:rPr>
              <a:t>연산량과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latin typeface="+mj-ea"/>
                <a:ea typeface="+mj-ea"/>
              </a:rPr>
              <a:t>오버피팅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기울기 값의 소실 문제 등이 발생할 수 있다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  <a:endParaRPr lang="ko-KR" altLang="en-US" sz="1600" dirty="0" err="1" smtClean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864152"/>
            <a:ext cx="2523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참조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en-US" altLang="ko-KR" dirty="0">
                <a:latin typeface="+mj-ea"/>
                <a:ea typeface="+mj-ea"/>
                <a:hlinkClick r:id="rId2"/>
              </a:rPr>
              <a:t>https://nittaku.tistory.com/478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20" y="3668538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DNN</a:t>
            </a:r>
            <a:r>
              <a:rPr lang="ko-KR" altLang="en-US" sz="1600" dirty="0" smtClean="0">
                <a:latin typeface="+mj-ea"/>
                <a:ea typeface="+mj-ea"/>
              </a:rPr>
              <a:t>은 여러 개의 층으로 이루어져 있고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한 층은 여러 개의 노드로 이루어져 있다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  <a:r>
              <a:rPr lang="ko-KR" altLang="en-US" sz="1600" dirty="0" smtClean="0">
                <a:latin typeface="+mj-ea"/>
                <a:ea typeface="+mj-ea"/>
              </a:rPr>
              <a:t>노드에서는 연산이 일어나는데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이 연산 과정은 인간의 신경망을 구성하는 뉴런에서 일어나는 과정을 묘사하도록 설계되어 있다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  <a:r>
              <a:rPr lang="ko-KR" altLang="en-US" sz="1600" dirty="0" smtClean="0">
                <a:latin typeface="+mj-ea"/>
                <a:ea typeface="+mj-ea"/>
              </a:rPr>
              <a:t>노드는 일정 크지 이상의 자극을 받으면 반응을 하는데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그 반응의 크기는 </a:t>
            </a:r>
            <a:r>
              <a:rPr lang="ko-KR" altLang="en-US" sz="1600" dirty="0" err="1" smtClean="0">
                <a:latin typeface="+mj-ea"/>
                <a:ea typeface="+mj-ea"/>
              </a:rPr>
              <a:t>입력값과</a:t>
            </a:r>
            <a:r>
              <a:rPr lang="ko-KR" altLang="en-US" sz="1600" dirty="0" smtClean="0">
                <a:latin typeface="+mj-ea"/>
                <a:ea typeface="+mj-ea"/>
              </a:rPr>
              <a:t> 노드의 계수를 곱한 값과 비례한다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  <a:r>
              <a:rPr lang="ko-KR" altLang="en-US" sz="1600" dirty="0" smtClean="0">
                <a:latin typeface="+mj-ea"/>
                <a:ea typeface="+mj-ea"/>
              </a:rPr>
              <a:t>노드는 여러 개의 입력을 받으며 입력의 개수 만큼 계수를 가지고 있는데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이 계수를 조절함으로써 여러 입력에 다른 가중치를 부여할 수 있다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  <a:r>
              <a:rPr lang="ko-KR" altLang="en-US" sz="1600" dirty="0" smtClean="0">
                <a:latin typeface="+mj-ea"/>
                <a:ea typeface="+mj-ea"/>
              </a:rPr>
              <a:t>최종적으로 곱한 값들은 전부 더해지고 그 합은 활성 함수의 입력으로 들어가게 된다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  <a:r>
              <a:rPr lang="ko-KR" altLang="en-US" sz="1600" dirty="0" smtClean="0">
                <a:latin typeface="+mj-ea"/>
                <a:ea typeface="+mj-ea"/>
              </a:rPr>
              <a:t>활성 함수의 결과가 노드의 출력에 해당하며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이 </a:t>
            </a:r>
            <a:r>
              <a:rPr lang="ko-KR" altLang="en-US" sz="1600" dirty="0" err="1" smtClean="0">
                <a:latin typeface="+mj-ea"/>
                <a:ea typeface="+mj-ea"/>
              </a:rPr>
              <a:t>출력값이</a:t>
            </a:r>
            <a:r>
              <a:rPr lang="ko-KR" altLang="en-US" sz="1600" dirty="0" smtClean="0">
                <a:latin typeface="+mj-ea"/>
                <a:ea typeface="+mj-ea"/>
              </a:rPr>
              <a:t> 궁극적으로 분류나 회귀 분석에 쓰이게 된다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  <a:endParaRPr lang="ko-KR" altLang="en-US" sz="1600" dirty="0" err="1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247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052736"/>
            <a:ext cx="7632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Dropout : </a:t>
            </a:r>
            <a:r>
              <a:rPr lang="ko-KR" altLang="en-US" dirty="0" smtClean="0"/>
              <a:t>심층</a:t>
            </a:r>
            <a:r>
              <a:rPr lang="en-US" altLang="ko-KR" dirty="0" smtClean="0"/>
              <a:t> </a:t>
            </a:r>
            <a:r>
              <a:rPr lang="ko-KR" altLang="en-US" dirty="0" smtClean="0"/>
              <a:t>신경망에 적용되고 있는 정규화 </a:t>
            </a:r>
            <a:r>
              <a:rPr lang="ko-KR" altLang="en-US" dirty="0" err="1" smtClean="0"/>
              <a:t>방법중</a:t>
            </a:r>
            <a:r>
              <a:rPr lang="ko-KR" altLang="en-US" dirty="0" smtClean="0"/>
              <a:t> 하나로 학습 도중 은닉계층들의 몇몇 유닛들이 임의로 생략된다</a:t>
            </a:r>
            <a:r>
              <a:rPr lang="en-US" altLang="ko-KR" dirty="0" smtClean="0"/>
              <a:t>.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학습 데이터에서 발생할 수 있는  </a:t>
            </a:r>
            <a:r>
              <a:rPr lang="en-US" altLang="ko-KR" dirty="0" smtClean="0">
                <a:sym typeface="Wingdings" panose="05000000000000000000" pitchFamily="2" charset="2"/>
              </a:rPr>
              <a:t>rare dependency </a:t>
            </a:r>
            <a:r>
              <a:rPr lang="ko-KR" altLang="en-US" dirty="0" smtClean="0">
                <a:sym typeface="Wingdings" panose="05000000000000000000" pitchFamily="2" charset="2"/>
              </a:rPr>
              <a:t>를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해결하는데 도움을 준다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8544" y="2204864"/>
            <a:ext cx="76328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DNN</a:t>
            </a:r>
            <a:r>
              <a:rPr lang="ko-KR" altLang="en-US" dirty="0" smtClean="0"/>
              <a:t>에서 찾을 </a:t>
            </a:r>
            <a:r>
              <a:rPr lang="en-US" altLang="ko-KR" dirty="0" smtClean="0"/>
              <a:t>hyper parameter</a:t>
            </a:r>
          </a:p>
          <a:p>
            <a:r>
              <a:rPr lang="ko-KR" altLang="en-US" dirty="0" smtClean="0"/>
              <a:t>참조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https://towardsdatascience.com/hyper-parameter-tuning-techniques-in-deep-learning-4dad592c63c8</a:t>
            </a:r>
            <a:endParaRPr lang="en-US" altLang="ko-KR" dirty="0" smtClean="0"/>
          </a:p>
          <a:p>
            <a:r>
              <a:rPr lang="en-US" altLang="ko-KR" dirty="0"/>
              <a:t>Learning Rate (LR)</a:t>
            </a:r>
          </a:p>
          <a:p>
            <a:r>
              <a:rPr lang="en-US" altLang="ko-KR" dirty="0"/>
              <a:t>Batch Size</a:t>
            </a:r>
          </a:p>
          <a:p>
            <a:r>
              <a:rPr lang="en-US" altLang="ko-KR" dirty="0"/>
              <a:t>Cyclical Momentum</a:t>
            </a:r>
          </a:p>
          <a:p>
            <a:r>
              <a:rPr lang="en-US" altLang="ko-KR" dirty="0"/>
              <a:t>Weight Decay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1025" y="4507587"/>
            <a:ext cx="76328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인공신경망</a:t>
            </a:r>
            <a:r>
              <a:rPr lang="ko-KR" altLang="en-US" dirty="0" smtClean="0"/>
              <a:t> 모델을 효율적으로 학습시키기 위한 개선 방법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https://buomsoo-kim.github.io/keras/2018/04/24/Easy-deep-learning-with-Keras-5.md/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배치 정규화</a:t>
            </a:r>
            <a:r>
              <a:rPr lang="en-US" altLang="ko-KR" dirty="0" smtClean="0"/>
              <a:t>(batch normalization) :  </a:t>
            </a:r>
            <a:r>
              <a:rPr lang="ko-KR" altLang="en-US" dirty="0" smtClean="0"/>
              <a:t>인공신경망에 </a:t>
            </a:r>
            <a:r>
              <a:rPr lang="ko-KR" altLang="en-US" dirty="0" err="1" smtClean="0"/>
              <a:t>입력값을</a:t>
            </a:r>
            <a:r>
              <a:rPr lang="ko-KR" altLang="en-US" dirty="0" smtClean="0"/>
              <a:t> 평균 </a:t>
            </a:r>
            <a:r>
              <a:rPr lang="en-US" altLang="ko-KR" dirty="0" smtClean="0"/>
              <a:t>0, </a:t>
            </a:r>
            <a:r>
              <a:rPr lang="ko-KR" altLang="en-US" dirty="0" smtClean="0"/>
              <a:t>분산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정규화해</a:t>
            </a:r>
            <a:r>
              <a:rPr lang="ko-KR" altLang="en-US" dirty="0" smtClean="0"/>
              <a:t> 네트워크의 학습이 잘 일어나도록 돕는 방식이다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드랍아웃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앙상블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1869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052736"/>
            <a:ext cx="7632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https://brunch.co.kr/@</a:t>
            </a:r>
            <a:r>
              <a:rPr lang="en-US" altLang="ko-KR" dirty="0" smtClean="0">
                <a:hlinkClick r:id="rId2"/>
              </a:rPr>
              <a:t>gdhan/6</a:t>
            </a:r>
            <a:endParaRPr lang="en-US" altLang="ko-KR" dirty="0" smtClean="0"/>
          </a:p>
          <a:p>
            <a:r>
              <a:rPr lang="ko-KR" altLang="en-US" dirty="0" smtClean="0"/>
              <a:t>신경세포는 시냅스를 거쳐서 수상돌기</a:t>
            </a:r>
            <a:r>
              <a:rPr lang="en-US" altLang="ko-KR" dirty="0" smtClean="0"/>
              <a:t>(dendrite)</a:t>
            </a:r>
            <a:r>
              <a:rPr lang="ko-KR" altLang="en-US" dirty="0" smtClean="0"/>
              <a:t>로 받아들인 외부의 </a:t>
            </a:r>
            <a:r>
              <a:rPr lang="ko-KR" altLang="en-US" dirty="0" err="1" smtClean="0"/>
              <a:t>전달물질을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세포체에</a:t>
            </a:r>
            <a:r>
              <a:rPr lang="ko-KR" altLang="en-US" dirty="0" smtClean="0"/>
              <a:t> 저장하다가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자신의 용량을 넘어서면 축색돌기</a:t>
            </a:r>
            <a:r>
              <a:rPr lang="en-US" altLang="ko-KR" dirty="0" smtClean="0"/>
              <a:t>(axon)</a:t>
            </a:r>
            <a:r>
              <a:rPr lang="ko-KR" altLang="en-US" dirty="0" smtClean="0"/>
              <a:t>를 통해 외부로 </a:t>
            </a:r>
            <a:r>
              <a:rPr lang="ko-KR" altLang="en-US" dirty="0" err="1" smtClean="0"/>
              <a:t>전달물질을</a:t>
            </a:r>
            <a:r>
              <a:rPr lang="ko-KR" altLang="en-US" dirty="0" smtClean="0"/>
              <a:t> 내보낸다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2" y="1962150"/>
            <a:ext cx="5438775" cy="2933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81938" y="26369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인공신경망은 이런 생물학적 뉴런을 수학적으로 모델링한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여러 </a:t>
            </a:r>
            <a:r>
              <a:rPr lang="ko-KR" altLang="en-US" dirty="0" err="1" smtClean="0"/>
              <a:t>입력값을</a:t>
            </a:r>
            <a:r>
              <a:rPr lang="ko-KR" altLang="en-US" dirty="0" smtClean="0"/>
              <a:t> 받아서 일정 수준이 넘어서면 활성화되어 </a:t>
            </a:r>
            <a:r>
              <a:rPr lang="ko-KR" altLang="en-US" dirty="0" err="1" smtClean="0"/>
              <a:t>출력값을</a:t>
            </a:r>
            <a:r>
              <a:rPr lang="ko-KR" altLang="en-US" dirty="0" smtClean="0"/>
              <a:t> 내보낸다</a:t>
            </a:r>
            <a:r>
              <a:rPr lang="en-US" altLang="ko-KR" dirty="0" smtClean="0"/>
              <a:t>.</a:t>
            </a:r>
          </a:p>
        </p:txBody>
      </p:sp>
      <p:pic>
        <p:nvPicPr>
          <p:cNvPr id="1026" name="Picture 2" descr="neuron model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392" y="3356992"/>
            <a:ext cx="627697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194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4" y="1340768"/>
            <a:ext cx="42005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052736"/>
            <a:ext cx="7632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역전파</a:t>
            </a:r>
            <a:r>
              <a:rPr lang="ko-KR" altLang="en-US" dirty="0" smtClean="0"/>
              <a:t> 알고리즘</a:t>
            </a:r>
            <a:r>
              <a:rPr lang="en-US" altLang="ko-KR" dirty="0" smtClean="0"/>
              <a:t>(Backpropagation Algorithm)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순방향</a:t>
            </a:r>
            <a:r>
              <a:rPr lang="en-US" altLang="ko-KR" dirty="0" smtClean="0"/>
              <a:t>(feed forward) </a:t>
            </a:r>
            <a:r>
              <a:rPr lang="ko-KR" altLang="en-US" dirty="0" smtClean="0"/>
              <a:t>연산 후 </a:t>
            </a:r>
            <a:r>
              <a:rPr lang="ko-KR" altLang="en-US" dirty="0" err="1" smtClean="0"/>
              <a:t>예측값과</a:t>
            </a:r>
            <a:r>
              <a:rPr lang="ko-KR" altLang="en-US" dirty="0" smtClean="0"/>
              <a:t> 정답 사이의 오차를 후방으로 다시 보내주면서 학습시키는 방법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872" y="1937916"/>
            <a:ext cx="5686425" cy="3771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0472" y="2237790"/>
            <a:ext cx="32403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Breakthrough</a:t>
            </a:r>
          </a:p>
          <a:p>
            <a:endParaRPr lang="en-US" altLang="ko-KR" dirty="0"/>
          </a:p>
          <a:p>
            <a:r>
              <a:rPr lang="en-US" altLang="ko-KR" dirty="0" smtClean="0"/>
              <a:t>W</a:t>
            </a:r>
            <a:r>
              <a:rPr lang="ko-KR" altLang="en-US" dirty="0" smtClean="0"/>
              <a:t>의 초기값이 중요하다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깊게 신경망을 구축하면 어려운 문제도 해결 가능하다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064" y="1967384"/>
            <a:ext cx="8820150" cy="2676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0472" y="5157192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gomguard.tistory.com/182</a:t>
            </a:r>
            <a:endParaRPr lang="en-US" altLang="ko-KR" dirty="0" smtClean="0"/>
          </a:p>
          <a:p>
            <a:r>
              <a:rPr lang="en-US" altLang="ko-KR" dirty="0" smtClean="0"/>
              <a:t>Backpropagation </a:t>
            </a:r>
            <a:r>
              <a:rPr lang="ko-KR" altLang="en-US" dirty="0" smtClean="0"/>
              <a:t>계산 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91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80592" y="1052736"/>
            <a:ext cx="72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https://gomguard.tistory.com/183</a:t>
            </a:r>
            <a:endParaRPr lang="en-US" altLang="ko-KR" dirty="0" smtClean="0"/>
          </a:p>
          <a:p>
            <a:r>
              <a:rPr lang="ko-KR" altLang="en-US" dirty="0" err="1" smtClean="0"/>
              <a:t>히든</a:t>
            </a:r>
            <a:r>
              <a:rPr lang="ko-KR" altLang="en-US" dirty="0" smtClean="0"/>
              <a:t> 레이어가 많을 수록 </a:t>
            </a:r>
            <a:r>
              <a:rPr lang="en-US" altLang="ko-KR" dirty="0" smtClean="0"/>
              <a:t>vanishing gradient  </a:t>
            </a:r>
            <a:r>
              <a:rPr lang="ko-KR" altLang="en-US" dirty="0" smtClean="0"/>
              <a:t>현상이 발생</a:t>
            </a:r>
            <a:endParaRPr lang="en-US" altLang="ko-KR" dirty="0" smtClean="0"/>
          </a:p>
          <a:p>
            <a:r>
              <a:rPr lang="ko-KR" altLang="en-US" dirty="0" smtClean="0"/>
              <a:t>아래 식의 </a:t>
            </a:r>
            <a:r>
              <a:rPr lang="en-US" altLang="ko-KR" dirty="0" smtClean="0"/>
              <a:t>gradient </a:t>
            </a:r>
            <a:r>
              <a:rPr lang="ko-KR" altLang="en-US" dirty="0" smtClean="0"/>
              <a:t>항이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 가까워져 학습 할 수 없는 현상이 발생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624" y="1700808"/>
            <a:ext cx="6648450" cy="3209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52600" y="515719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이유</a:t>
            </a:r>
            <a:r>
              <a:rPr lang="en-US" altLang="ko-KR" dirty="0" smtClean="0"/>
              <a:t>: activation function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sigmoid</a:t>
            </a:r>
            <a:r>
              <a:rPr lang="ko-KR" altLang="en-US" dirty="0" smtClean="0"/>
              <a:t>를 사용했기 때문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144" y="4365104"/>
            <a:ext cx="63436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8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80592" y="105273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새로운 </a:t>
            </a:r>
            <a:r>
              <a:rPr lang="en-US" altLang="ko-KR" dirty="0" smtClean="0"/>
              <a:t>activation function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82" y="1484784"/>
            <a:ext cx="6010275" cy="2705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82" y="4077072"/>
            <a:ext cx="6038850" cy="3038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29264" y="2411015"/>
            <a:ext cx="2576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Sigmoid</a:t>
            </a:r>
            <a:r>
              <a:rPr lang="ko-KR" altLang="en-US" dirty="0" smtClean="0"/>
              <a:t>의 문제를 완화했지만 </a:t>
            </a:r>
            <a:r>
              <a:rPr lang="en-US" altLang="ko-KR" dirty="0" smtClean="0"/>
              <a:t>vanishing </a:t>
            </a:r>
            <a:r>
              <a:rPr lang="ko-KR" altLang="en-US" dirty="0" smtClean="0"/>
              <a:t>문제 존재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73280" y="5301208"/>
            <a:ext cx="2576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 or 1</a:t>
            </a:r>
            <a:r>
              <a:rPr lang="ko-KR" altLang="en-US" dirty="0" smtClean="0"/>
              <a:t>이기 때문에 컴퓨터 자원측면에서 경제적이지만</a:t>
            </a:r>
            <a:endParaRPr lang="en-US" altLang="ko-KR" dirty="0" smtClean="0"/>
          </a:p>
          <a:p>
            <a:r>
              <a:rPr lang="en-US" altLang="ko-KR" dirty="0" smtClean="0"/>
              <a:t>0</a:t>
            </a:r>
            <a:r>
              <a:rPr lang="ko-KR" altLang="en-US" dirty="0" smtClean="0"/>
              <a:t>을 반환한 노드는 신경이 죽어버리는 현상이 발생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PReLU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,  Leaky </a:t>
            </a:r>
            <a:r>
              <a:rPr lang="en-US" altLang="ko-KR" dirty="0" err="1" smtClean="0">
                <a:sym typeface="Wingdings" panose="05000000000000000000" pitchFamily="2" charset="2"/>
              </a:rPr>
              <a:t>ReLU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등으로 진화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727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80592" y="1052736"/>
            <a:ext cx="7200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https://gomguard.tistory.com/184</a:t>
            </a:r>
            <a:endParaRPr lang="en-US" altLang="ko-KR" dirty="0" smtClean="0"/>
          </a:p>
          <a:p>
            <a:r>
              <a:rPr lang="ko-KR" altLang="en-US" dirty="0" smtClean="0"/>
              <a:t>가중치의 초기값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Weight </a:t>
            </a:r>
            <a:r>
              <a:rPr lang="ko-KR" altLang="en-US" dirty="0" smtClean="0"/>
              <a:t>값들을 평균이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이고 표준편차가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정규분포로 </a:t>
            </a:r>
            <a:r>
              <a:rPr lang="ko-KR" altLang="en-US" dirty="0" err="1" smtClean="0"/>
              <a:t>초기화했을때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sigmoid </a:t>
            </a:r>
            <a:r>
              <a:rPr lang="ko-KR" altLang="en-US" dirty="0" err="1" smtClean="0"/>
              <a:t>출력값이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치우치는 현상이 발생한다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 </a:t>
            </a:r>
            <a:r>
              <a:rPr lang="en-US" altLang="ko-KR" dirty="0" smtClean="0"/>
              <a:t>gradient vanishing </a:t>
            </a:r>
            <a:r>
              <a:rPr lang="ko-KR" altLang="en-US" dirty="0" smtClean="0"/>
              <a:t>현상의 원인이 되기 때문에 </a:t>
            </a:r>
            <a:endParaRPr lang="en-US" altLang="ko-KR" dirty="0" smtClean="0"/>
          </a:p>
          <a:p>
            <a:r>
              <a:rPr lang="en-US" altLang="ko-KR" dirty="0" smtClean="0"/>
              <a:t>Activation Function</a:t>
            </a:r>
            <a:r>
              <a:rPr lang="ko-KR" altLang="en-US" dirty="0" smtClean="0"/>
              <a:t>을 변경시키는 것 뿐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가중치를 적절하게 초기화 하는 것도 </a:t>
            </a:r>
            <a:r>
              <a:rPr lang="en-US" altLang="ko-KR" dirty="0" smtClean="0"/>
              <a:t>Vanishing </a:t>
            </a:r>
            <a:r>
              <a:rPr lang="ko-KR" altLang="en-US" dirty="0" smtClean="0"/>
              <a:t>현상을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어느정도 해소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12" y="2564904"/>
            <a:ext cx="4000357" cy="48161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45088" y="3356992"/>
            <a:ext cx="4064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표준편차가 작은 정규분포 형태로 </a:t>
            </a:r>
            <a:r>
              <a:rPr lang="en-US" altLang="ko-KR" dirty="0" smtClean="0"/>
              <a:t>weight </a:t>
            </a:r>
            <a:r>
              <a:rPr lang="ko-KR" altLang="en-US" dirty="0" smtClean="0"/>
              <a:t>들을 초기화한다</a:t>
            </a:r>
            <a:r>
              <a:rPr lang="en-US" altLang="ko-KR" dirty="0" smtClean="0"/>
              <a:t>.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088" y="3900130"/>
            <a:ext cx="4093388" cy="303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244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테마">
  <a:themeElements>
    <a:clrScheme name="4_Office 테마 1">
      <a:dk1>
        <a:srgbClr val="000000"/>
      </a:dk1>
      <a:lt1>
        <a:srgbClr val="FFFFFF"/>
      </a:lt1>
      <a:dk2>
        <a:srgbClr val="595959"/>
      </a:dk2>
      <a:lt2>
        <a:srgbClr val="D8D8D8"/>
      </a:lt2>
      <a:accent1>
        <a:srgbClr val="C5003D"/>
      </a:accent1>
      <a:accent2>
        <a:srgbClr val="D8037F"/>
      </a:accent2>
      <a:accent3>
        <a:srgbClr val="FFFFFF"/>
      </a:accent3>
      <a:accent4>
        <a:srgbClr val="000000"/>
      </a:accent4>
      <a:accent5>
        <a:srgbClr val="DFAAAF"/>
      </a:accent5>
      <a:accent6>
        <a:srgbClr val="C40272"/>
      </a:accent6>
      <a:hlink>
        <a:srgbClr val="72166B"/>
      </a:hlink>
      <a:folHlink>
        <a:srgbClr val="EC0034"/>
      </a:folHlink>
    </a:clrScheme>
    <a:fontScheme name="4_Office 테마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테마 1">
        <a:dk1>
          <a:srgbClr val="000000"/>
        </a:dk1>
        <a:lt1>
          <a:srgbClr val="FFFFFF"/>
        </a:lt1>
        <a:dk2>
          <a:srgbClr val="595959"/>
        </a:dk2>
        <a:lt2>
          <a:srgbClr val="D8D8D8"/>
        </a:lt2>
        <a:accent1>
          <a:srgbClr val="C5003D"/>
        </a:accent1>
        <a:accent2>
          <a:srgbClr val="D8037F"/>
        </a:accent2>
        <a:accent3>
          <a:srgbClr val="FFFFFF"/>
        </a:accent3>
        <a:accent4>
          <a:srgbClr val="000000"/>
        </a:accent4>
        <a:accent5>
          <a:srgbClr val="DFAAAF"/>
        </a:accent5>
        <a:accent6>
          <a:srgbClr val="C40272"/>
        </a:accent6>
        <a:hlink>
          <a:srgbClr val="72166B"/>
        </a:hlink>
        <a:folHlink>
          <a:srgbClr val="EC003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wrap="none" lIns="18000" rIns="18000" rtlCol="0" anchor="ctr" anchorCtr="0"/>
      <a:lstStyle>
        <a:defPPr marL="0" marR="0" indent="0" algn="ctr" defTabSz="914400" eaLnBrk="1" fontAlgn="auto" latinLnBrk="0" hangingPunct="1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맑은 고딕" pitchFamily="50" charset="-127"/>
            <a:ea typeface="맑은 고딕" pitchFamily="50" charset="-127"/>
          </a:defRPr>
        </a:defPPr>
      </a:lstStyle>
    </a:spDef>
    <a:lnDef>
      <a:spPr>
        <a:ln w="3175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175471</TotalTime>
  <Words>663</Words>
  <Application>Microsoft Office PowerPoint</Application>
  <PresentationFormat>A4 용지(210x297mm)</PresentationFormat>
  <Paragraphs>73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굴림</vt:lpstr>
      <vt:lpstr>돋움</vt:lpstr>
      <vt:lpstr>맑은 고딕</vt:lpstr>
      <vt:lpstr>Wingdings</vt:lpstr>
      <vt:lpstr>Arial</vt:lpstr>
      <vt:lpstr>4_Office 테마</vt:lpstr>
      <vt:lpstr>2_Office 테마</vt:lpstr>
      <vt:lpstr>1_디자인 사용자 지정</vt:lpstr>
      <vt:lpstr>디자인 사용자 지정</vt:lpstr>
      <vt:lpstr>2_디자인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negis</dc:creator>
  <cp:lastModifiedBy>HIT-오현규</cp:lastModifiedBy>
  <cp:revision>6399</cp:revision>
  <cp:lastPrinted>2018-09-17T06:04:01Z</cp:lastPrinted>
  <dcterms:created xsi:type="dcterms:W3CDTF">2008-03-25T01:14:47Z</dcterms:created>
  <dcterms:modified xsi:type="dcterms:W3CDTF">2020-01-10T00:17:45Z</dcterms:modified>
</cp:coreProperties>
</file>