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4163" r:id="rId1"/>
    <p:sldMasterId id="2147484165" r:id="rId2"/>
    <p:sldMasterId id="2147484170" r:id="rId3"/>
    <p:sldMasterId id="2147484167" r:id="rId4"/>
    <p:sldMasterId id="2147484183" r:id="rId5"/>
  </p:sldMasterIdLst>
  <p:notesMasterIdLst>
    <p:notesMasterId r:id="rId11"/>
  </p:notesMasterIdLst>
  <p:handoutMasterIdLst>
    <p:handoutMasterId r:id="rId12"/>
  </p:handoutMasterIdLst>
  <p:sldIdLst>
    <p:sldId id="1214" r:id="rId6"/>
    <p:sldId id="1217" r:id="rId7"/>
    <p:sldId id="1218" r:id="rId8"/>
    <p:sldId id="1219" r:id="rId9"/>
    <p:sldId id="1220" r:id="rId10"/>
  </p:sldIdLst>
  <p:sldSz cx="9906000" cy="6858000" type="A4"/>
  <p:notesSz cx="6797675" cy="9928225"/>
  <p:embeddedFontLs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1pPr>
    <a:lvl2pPr marL="536433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2pPr>
    <a:lvl3pPr marL="1072866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3pPr>
    <a:lvl4pPr marL="1609298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4pPr>
    <a:lvl5pPr marL="2145731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5pPr>
    <a:lvl6pPr marL="2682164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6pPr>
    <a:lvl7pPr marL="3218597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7pPr>
    <a:lvl8pPr marL="3755029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8pPr>
    <a:lvl9pPr marL="4291462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026">
          <p15:clr>
            <a:srgbClr val="A4A3A4"/>
          </p15:clr>
        </p15:guide>
        <p15:guide id="4" orient="horz" pos="2931">
          <p15:clr>
            <a:srgbClr val="A4A3A4"/>
          </p15:clr>
        </p15:guide>
        <p15:guide id="5" orient="horz" pos="1298">
          <p15:clr>
            <a:srgbClr val="A4A3A4"/>
          </p15:clr>
        </p15:guide>
        <p15:guide id="6" orient="horz" pos="799">
          <p15:clr>
            <a:srgbClr val="A4A3A4"/>
          </p15:clr>
        </p15:guide>
        <p15:guide id="7" orient="horz" pos="3838">
          <p15:clr>
            <a:srgbClr val="A4A3A4"/>
          </p15:clr>
        </p15:guide>
        <p15:guide id="8" pos="3755">
          <p15:clr>
            <a:srgbClr val="A4A3A4"/>
          </p15:clr>
        </p15:guide>
        <p15:guide id="9" pos="6068">
          <p15:clr>
            <a:srgbClr val="A4A3A4"/>
          </p15:clr>
        </p15:guide>
        <p15:guide id="10" pos="5887">
          <p15:clr>
            <a:srgbClr val="A4A3A4"/>
          </p15:clr>
        </p15:guide>
        <p15:guide id="11" pos="262">
          <p15:clr>
            <a:srgbClr val="A4A3A4"/>
          </p15:clr>
        </p15:guide>
        <p15:guide id="12" pos="5978">
          <p15:clr>
            <a:srgbClr val="A4A3A4"/>
          </p15:clr>
        </p15:guide>
        <p15:guide id="13" pos="2349">
          <p15:clr>
            <a:srgbClr val="A4A3A4"/>
          </p15:clr>
        </p15:guide>
        <p15:guide id="14" pos="1850">
          <p15:clr>
            <a:srgbClr val="A4A3A4"/>
          </p15:clr>
        </p15:guide>
        <p15:guide id="15" pos="4390">
          <p15:clr>
            <a:srgbClr val="A4A3A4"/>
          </p15:clr>
        </p15:guide>
        <p15:guide id="16" pos="3120">
          <p15:clr>
            <a:srgbClr val="A4A3A4"/>
          </p15:clr>
        </p15:guide>
        <p15:guide id="17" pos="716">
          <p15:clr>
            <a:srgbClr val="A4A3A4"/>
          </p15:clr>
        </p15:guide>
        <p15:guide id="18" pos="353">
          <p15:clr>
            <a:srgbClr val="A4A3A4"/>
          </p15:clr>
        </p15:guide>
        <p15:guide id="19" pos="2984">
          <p15:clr>
            <a:srgbClr val="A4A3A4"/>
          </p15:clr>
        </p15:guide>
        <p15:guide id="20" pos="3257">
          <p15:clr>
            <a:srgbClr val="A4A3A4"/>
          </p15:clr>
        </p15:guide>
        <p15:guide id="21" orient="horz" pos="527">
          <p15:clr>
            <a:srgbClr val="A4A3A4"/>
          </p15:clr>
        </p15:guide>
        <p15:guide id="22" orient="horz" pos="3975">
          <p15:clr>
            <a:srgbClr val="A4A3A4"/>
          </p15:clr>
        </p15:guide>
        <p15:guide id="23" orient="horz" pos="1027">
          <p15:clr>
            <a:srgbClr val="A4A3A4"/>
          </p15:clr>
        </p15:guide>
        <p15:guide id="24" orient="horz" pos="1299">
          <p15:clr>
            <a:srgbClr val="A4A3A4"/>
          </p15:clr>
        </p15:guide>
        <p15:guide id="25" orient="horz" pos="2976">
          <p15:clr>
            <a:srgbClr val="A4A3A4"/>
          </p15:clr>
        </p15:guide>
        <p15:guide id="26" orient="horz" pos="3657">
          <p15:clr>
            <a:srgbClr val="A4A3A4"/>
          </p15:clr>
        </p15:guide>
        <p15:guide id="27" orient="horz" pos="35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939393"/>
    <a:srgbClr val="959595"/>
    <a:srgbClr val="00AAAA"/>
    <a:srgbClr val="CCFFCC"/>
    <a:srgbClr val="99FFCC"/>
    <a:srgbClr val="66FF99"/>
    <a:srgbClr val="CC0000"/>
    <a:srgbClr val="00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97" autoAdjust="0"/>
    <p:restoredTop sz="95282" autoAdjust="0"/>
  </p:normalViewPr>
  <p:slideViewPr>
    <p:cSldViewPr>
      <p:cViewPr varScale="1">
        <p:scale>
          <a:sx n="87" d="100"/>
          <a:sy n="87" d="100"/>
        </p:scale>
        <p:origin x="828" y="60"/>
      </p:cViewPr>
      <p:guideLst>
        <p:guide orient="horz" pos="618"/>
        <p:guide orient="horz" pos="3929"/>
        <p:guide orient="horz" pos="1026"/>
        <p:guide orient="horz" pos="2931"/>
        <p:guide orient="horz" pos="1298"/>
        <p:guide orient="horz" pos="799"/>
        <p:guide orient="horz" pos="3838"/>
        <p:guide pos="3755"/>
        <p:guide pos="6068"/>
        <p:guide pos="5887"/>
        <p:guide pos="262"/>
        <p:guide pos="5978"/>
        <p:guide pos="2349"/>
        <p:guide pos="1850"/>
        <p:guide pos="4390"/>
        <p:guide pos="3120"/>
        <p:guide pos="716"/>
        <p:guide pos="353"/>
        <p:guide pos="2984"/>
        <p:guide pos="3257"/>
        <p:guide orient="horz" pos="527"/>
        <p:guide orient="horz" pos="3975"/>
        <p:guide orient="horz" pos="1027"/>
        <p:guide orient="horz" pos="1299"/>
        <p:guide orient="horz" pos="2976"/>
        <p:guide orient="horz" pos="3657"/>
        <p:guide orient="horz" pos="35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264" y="7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/>
          <a:lstStyle>
            <a:lvl1pPr algn="l">
              <a:defRPr sz="8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858" y="0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/>
          <a:lstStyle>
            <a:lvl1pPr algn="r">
              <a:defRPr sz="800"/>
            </a:lvl1pPr>
          </a:lstStyle>
          <a:p>
            <a:fld id="{C036B14C-1EE6-40CC-B47F-D850A52A37F2}" type="datetimeFigureOut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618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 anchor="b"/>
          <a:lstStyle>
            <a:lvl1pPr algn="l">
              <a:defRPr sz="8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858" y="9429618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 anchor="b"/>
          <a:lstStyle>
            <a:lvl1pPr algn="r">
              <a:defRPr sz="800"/>
            </a:lvl1pPr>
          </a:lstStyle>
          <a:p>
            <a:fld id="{52D96F69-F3FB-4587-9C2F-D5A6285778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695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2944811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t" anchorCtr="0" compatLnSpc="1">
            <a:prstTxWarp prst="textNoShape">
              <a:avLst/>
            </a:prstTxWarp>
          </a:bodyPr>
          <a:lstStyle>
            <a:lvl1pPr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8" y="2"/>
            <a:ext cx="2944811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6125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715631"/>
            <a:ext cx="5438775" cy="446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429673"/>
            <a:ext cx="294481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b" anchorCtr="0" compatLnSpc="1">
            <a:prstTxWarp prst="textNoShape">
              <a:avLst/>
            </a:prstTxWarp>
          </a:bodyPr>
          <a:lstStyle>
            <a:lvl1pPr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8" y="9429673"/>
            <a:ext cx="294481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b" anchorCtr="0" compatLnSpc="1">
            <a:prstTxWarp prst="textNoShape">
              <a:avLst/>
            </a:prstTxWarp>
          </a:bodyPr>
          <a:lstStyle>
            <a:lvl1pPr algn="r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E23D5C5-DC6F-42D4-8F9E-C0945C629F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6701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36433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072866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9298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145731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 lIns="91429" tIns="45715" rIns="91429" bIns="45715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 algn="ctr">
              <a:buNone/>
              <a:defRPr/>
            </a:lvl1pPr>
            <a:lvl2pPr marL="457148" indent="0" algn="ctr">
              <a:buNone/>
              <a:defRPr/>
            </a:lvl2pPr>
            <a:lvl3pPr marL="914296" indent="0" algn="ctr">
              <a:buNone/>
              <a:defRPr/>
            </a:lvl3pPr>
            <a:lvl4pPr marL="1371445" indent="0" algn="ctr">
              <a:buNone/>
              <a:defRPr/>
            </a:lvl4pPr>
            <a:lvl5pPr marL="1828592" indent="0" algn="ctr">
              <a:buNone/>
              <a:defRPr/>
            </a:lvl5pPr>
            <a:lvl6pPr marL="2285740" indent="0" algn="ctr">
              <a:buNone/>
              <a:defRPr/>
            </a:lvl6pPr>
            <a:lvl7pPr marL="2742888" indent="0" algn="ctr">
              <a:buNone/>
              <a:defRPr/>
            </a:lvl7pPr>
            <a:lvl8pPr marL="3200036" indent="0" algn="ctr">
              <a:buNone/>
              <a:defRPr/>
            </a:lvl8pPr>
            <a:lvl9pPr marL="3657184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30455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1C86-2C5B-EB43-BE75-C1CF31CC9443}" type="datetime1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749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B0C1-D31C-2C4E-87C8-D33CB6019974}" type="datetime1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3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D9AB-C603-1F47-8CC7-C2DC03A70B08}" type="datetime1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FFBC-BA29-034A-B378-F9B169232D6B}" type="datetime1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286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C4CB-EA9A-7043-A0E9-88EACA751849}" type="datetime1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041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D67E7-F0A2-40C8-9840-CA033AF7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053B3F64-277D-4441-BC5D-2FE3F62AC76E}" type="datetime1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E1370-FCDB-41C8-B1CE-EE928505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AEDBD-E0FB-415F-8588-A656428E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25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CFFCC-D757-4051-8C45-1D3A8085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B4DFDC0C-3D50-A845-A5C0-CAA9FC928EB4}" type="datetime1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4B5A8-5D4D-46B2-ACE0-D50CD56B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E0D20-394C-4906-A11A-34238842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96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27314-3D3B-43E5-9AAF-278CCBFF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3D199F70-D683-734C-A8C5-87F26417ABAD}" type="datetime1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D143B-4954-461D-8C81-377C00C9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8F46C-CE58-42E7-9299-5FCFEA40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866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B842FA-6C20-4041-925C-08215513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960CF2B0-DA2E-1A42-B8B9-BA427F910D95}" type="datetime1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C1B84-2A9E-48C3-986A-A8350776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41C499-5376-45C2-AA44-CE4637B4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773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2C066A-8D3C-4453-B614-5590752CDB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A46EEB6-2CD5-FE46-A18E-C13DD1993F9D}" type="datetime1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7F3E3D-80A7-46EF-8301-CA9E4BDEC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740B10-9DBD-4FC3-A8A3-C0C486E9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387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1773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5E7DFC15-5941-A048-8C41-5DB4C57DF04B}" type="datetime1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07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E568-C3F1-FF4D-94CB-CFEF044AD879}" type="datetime1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54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33C8-06B1-D74D-925C-D5B79117A52B}" type="datetime1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15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7711-7130-694F-A36F-AE0AE5BBF389}" type="datetime1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909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997B-A5F9-5249-A3BE-C0FFADAA8AD5}" type="datetime1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2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9A76-5AC8-A340-9F87-D4B239793FBE}" type="datetime1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320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3C1-E2DE-4342-8A94-641BD87BCA57}" type="datetime1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196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모서리가 둥근 직사각형 1">
            <a:extLst>
              <a:ext uri="{FF2B5EF4-FFF2-40B4-BE49-F238E27FC236}">
                <a16:creationId xmlns:a16="http://schemas.microsoft.com/office/drawing/2014/main" id="{243D1364-B77C-4570-A2C8-C9FCA1F15E4C}"/>
              </a:ext>
            </a:extLst>
          </p:cNvPr>
          <p:cNvSpPr/>
          <p:nvPr userDrawn="1"/>
        </p:nvSpPr>
        <p:spPr bwMode="auto">
          <a:xfrm>
            <a:off x="233363" y="215900"/>
            <a:ext cx="9456737" cy="3724275"/>
          </a:xfrm>
          <a:prstGeom prst="roundRect">
            <a:avLst>
              <a:gd name="adj" fmla="val 4026"/>
            </a:avLst>
          </a:prstGeom>
          <a:solidFill>
            <a:srgbClr val="00AA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latinLnBrk="0" hangingPunct="0">
              <a:buSzPct val="80000"/>
              <a:buFont typeface="Wingdings" pitchFamily="2" charset="2"/>
              <a:buNone/>
              <a:defRPr/>
            </a:pPr>
            <a:endParaRPr kumimoji="0" lang="ko-KR" alt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59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148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296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445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592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861" indent="-342861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866" indent="-285717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870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kumimoji="1" sz="2300">
          <a:solidFill>
            <a:schemeClr val="tx1"/>
          </a:solidFill>
          <a:latin typeface="+mn-lt"/>
          <a:ea typeface="+mn-ea"/>
        </a:defRPr>
      </a:lvl3pPr>
      <a:lvl4pPr marL="1600017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166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314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462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610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5758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0" y="624001"/>
            <a:ext cx="9906000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직사각형 5"/>
          <p:cNvSpPr/>
          <p:nvPr userDrawn="1"/>
        </p:nvSpPr>
        <p:spPr>
          <a:xfrm>
            <a:off x="4" y="-3313"/>
            <a:ext cx="128460" cy="630555"/>
          </a:xfrm>
          <a:prstGeom prst="rect">
            <a:avLst/>
          </a:prstGeom>
          <a:solidFill>
            <a:srgbClr val="13A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b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5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8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36433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072866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09298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145731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02325" indent="-402325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1703" indent="-33527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41082" indent="-26821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77515" indent="-26821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13947" indent="-26821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152DC-6DE1-DA4E-B38A-16E700344C5F}" type="datetime1">
              <a:rPr lang="ko-KR" altLang="en-US" smtClean="0"/>
              <a:pPr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45.png"/>
          <p:cNvPicPr>
            <a:picLocks/>
          </p:cNvPicPr>
          <p:nvPr userDrawn="1"/>
        </p:nvPicPr>
        <p:blipFill>
          <a:blip r:embed="rId13" cstate="print">
            <a:lum bright="-5000"/>
          </a:blip>
          <a:srcRect l="779" t="939" r="1295" b="1825"/>
          <a:stretch>
            <a:fillRect/>
          </a:stretch>
        </p:blipFill>
        <p:spPr>
          <a:xfrm>
            <a:off x="631827" y="0"/>
            <a:ext cx="1800288" cy="1483200"/>
          </a:xfrm>
          <a:prstGeom prst="rect">
            <a:avLst/>
          </a:prstGeom>
        </p:spPr>
      </p:pic>
      <p:cxnSp>
        <p:nvCxnSpPr>
          <p:cNvPr id="8" name="bar"/>
          <p:cNvCxnSpPr>
            <a:cxnSpLocks noChangeShapeType="1"/>
          </p:cNvCxnSpPr>
          <p:nvPr userDrawn="1"/>
        </p:nvCxnSpPr>
        <p:spPr bwMode="auto">
          <a:xfrm>
            <a:off x="-1586" y="7939"/>
            <a:ext cx="9906001" cy="0"/>
          </a:xfrm>
          <a:prstGeom prst="line">
            <a:avLst/>
          </a:prstGeom>
          <a:noFill/>
          <a:ln w="44450" algn="ctr">
            <a:solidFill>
              <a:srgbClr val="13AD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4638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633792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16">
            <a:extLst>
              <a:ext uri="{FF2B5EF4-FFF2-40B4-BE49-F238E27FC236}">
                <a16:creationId xmlns:a16="http://schemas.microsoft.com/office/drawing/2014/main" id="{F4F3BE91-ECC3-4655-B526-ACE0A19BD51A}"/>
              </a:ext>
            </a:extLst>
          </p:cNvPr>
          <p:cNvSpPr/>
          <p:nvPr userDrawn="1"/>
        </p:nvSpPr>
        <p:spPr bwMode="auto">
          <a:xfrm>
            <a:off x="96838" y="69850"/>
            <a:ext cx="9712325" cy="657225"/>
          </a:xfrm>
          <a:prstGeom prst="roundRect">
            <a:avLst>
              <a:gd name="adj" fmla="val 9690"/>
            </a:avLst>
          </a:prstGeom>
          <a:solidFill>
            <a:srgbClr val="00AA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latinLnBrk="0" hangingPunct="0">
              <a:buSzPct val="80000"/>
              <a:buFont typeface="Wingdings" pitchFamily="2" charset="2"/>
              <a:buNone/>
              <a:defRPr/>
            </a:pPr>
            <a:endParaRPr kumimoji="0" lang="ko-KR" alt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02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ensorflow.blog/%EB%A8%B8%EC%8B%A0-%EB%9F%AC%EB%8B%9D%EC%9D%98-%EB%AA%A8%EB%8D%B8-%ED%8F%89%EA%B0%80%EC%99%80-%EB%AA%A8%EB%8D%B8-%EC%84%A0%ED%83%9D-%EC%95%8C%EA%B3%A0%EB%A6%AC%EC%A6%98-%EC%84%A0%ED%83%9D-1/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48139859-439D-4C01-A3D0-7596BFE33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3" y="1662113"/>
            <a:ext cx="8347075" cy="71096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5988" eaLnBrk="0" latinLnBrk="0" hangingPunct="0">
              <a:lnSpc>
                <a:spcPct val="130000"/>
              </a:lnSpc>
              <a:buSzPct val="80000"/>
              <a:buFont typeface="Wingdings" pitchFamily="2" charset="2"/>
              <a:buNone/>
            </a:pPr>
            <a:r>
              <a:rPr kumimoji="0" lang="ko-KR" altLang="en-US" sz="3600" dirty="0" err="1" smtClean="0">
                <a:solidFill>
                  <a:srgbClr val="FFFFFF"/>
                </a:solidFill>
                <a:latin typeface="+mj-ea"/>
                <a:ea typeface="+mj-ea"/>
              </a:rPr>
              <a:t>결측처리</a:t>
            </a:r>
            <a:endParaRPr kumimoji="0" lang="en-US" altLang="ko-KR" sz="3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415BD172-C670-484A-BEEE-AD910E94F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313" y="4871482"/>
            <a:ext cx="4906962" cy="86177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3675" indent="-193675" algn="ctr" defTabSz="708025" eaLnBrk="0" latinLnBrk="0" hangingPunct="0">
              <a:spcBef>
                <a:spcPct val="50000"/>
              </a:spcBef>
            </a:pPr>
            <a:r>
              <a:rPr kumimoji="0" lang="ko-KR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오 현 </a:t>
            </a:r>
            <a:r>
              <a:rPr kumimoji="0" lang="ko-KR" altLang="en-US" sz="2000" dirty="0" err="1" smtClean="0">
                <a:solidFill>
                  <a:srgbClr val="000000"/>
                </a:solidFill>
                <a:latin typeface="+mj-ea"/>
                <a:ea typeface="+mj-ea"/>
              </a:rPr>
              <a:t>규</a:t>
            </a:r>
            <a:endParaRPr kumimoji="0" lang="en-US" altLang="ko-KR" sz="20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3675" indent="-193675" algn="ctr" defTabSz="708025" eaLnBrk="0" latinLnBrk="0" hangingPunct="0">
              <a:spcBef>
                <a:spcPct val="50000"/>
              </a:spcBef>
            </a:pPr>
            <a:r>
              <a:rPr kumimoji="0" lang="en-US" altLang="ko-KR" sz="2000" dirty="0" smtClean="0">
                <a:solidFill>
                  <a:srgbClr val="000000"/>
                </a:solidFill>
                <a:latin typeface="+mj-ea"/>
                <a:ea typeface="+mj-ea"/>
              </a:rPr>
              <a:t>2020.01.17</a:t>
            </a:r>
            <a:endParaRPr kumimoji="0" lang="en-US" altLang="ko-KR" sz="2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4816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7166" y="6858000"/>
            <a:ext cx="4953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+mj-ea"/>
                <a:ea typeface="+mj-ea"/>
                <a:hlinkClick r:id="rId2"/>
              </a:rPr>
              <a:t>https://tensorflow.blog/%EB%A8%B8%EC%8B%A0-%EB%9F%AC%EB%8B%9D%EC%9D%98-%EB%AA%A8%EB%8D%B8-%ED%8F%89%EA%B0%80%EC%99%80-%EB%AA%A8%EB%8D%B8-%EC%84%A0%ED%83%9D-%EC%95%8C%EA%B3%A0%EB%A6%AC%EC%A6%98-%EC%84%A0%ED%83%9D-1/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결측 데이터의 종류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21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980727"/>
            <a:ext cx="8928992" cy="12961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marL="285750" indent="-285750" latinLnBrk="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+mj-ea"/>
                <a:ea typeface="+mj-ea"/>
              </a:rPr>
              <a:t>완전 무작위 결측</a:t>
            </a:r>
            <a:r>
              <a:rPr lang="en-US" altLang="ko-KR" sz="1200" dirty="0">
                <a:latin typeface="+mj-ea"/>
              </a:rPr>
              <a:t> (MCAR: Missing Completely At Random) </a:t>
            </a:r>
            <a:r>
              <a:rPr lang="en-US" altLang="ko-KR" sz="1200" dirty="0" smtClean="0">
                <a:latin typeface="+mj-ea"/>
                <a:ea typeface="+mj-ea"/>
              </a:rPr>
              <a:t>: </a:t>
            </a:r>
            <a:r>
              <a:rPr lang="ko-KR" altLang="en-US" sz="1200" dirty="0" smtClean="0">
                <a:latin typeface="+mj-ea"/>
                <a:ea typeface="+mj-ea"/>
              </a:rPr>
              <a:t>어떤 변수 상에 </a:t>
            </a:r>
            <a:r>
              <a:rPr lang="ko-KR" altLang="en-US" sz="1200" dirty="0" err="1" smtClean="0">
                <a:latin typeface="+mj-ea"/>
                <a:ea typeface="+mj-ea"/>
              </a:rPr>
              <a:t>결측데이터가</a:t>
            </a:r>
            <a:r>
              <a:rPr lang="ko-KR" altLang="en-US" sz="1200" dirty="0" smtClean="0">
                <a:latin typeface="+mj-ea"/>
                <a:ea typeface="+mj-ea"/>
              </a:rPr>
              <a:t> 관측된 혹은 관측되지 </a:t>
            </a:r>
            <a:r>
              <a:rPr lang="ko-KR" altLang="en-US" sz="1200" dirty="0">
                <a:latin typeface="+mj-ea"/>
                <a:ea typeface="+mj-ea"/>
              </a:rPr>
              <a:t>않</a:t>
            </a:r>
            <a:r>
              <a:rPr lang="ko-KR" altLang="en-US" sz="1200" dirty="0" smtClean="0">
                <a:latin typeface="+mj-ea"/>
                <a:ea typeface="+mj-ea"/>
              </a:rPr>
              <a:t>은 다른 변수와 아무 연관이 없다면 이 데이터는 완전 무작위 </a:t>
            </a:r>
            <a:r>
              <a:rPr lang="ko-KR" altLang="en-US" sz="1200" dirty="0" err="1" smtClean="0">
                <a:latin typeface="+mj-ea"/>
                <a:ea typeface="+mj-ea"/>
              </a:rPr>
              <a:t>결측이다</a:t>
            </a:r>
            <a:r>
              <a:rPr lang="en-US" altLang="ko-KR" sz="1200" dirty="0" smtClean="0">
                <a:latin typeface="+mj-ea"/>
                <a:ea typeface="+mj-ea"/>
              </a:rPr>
              <a:t>. </a:t>
            </a:r>
            <a:r>
              <a:rPr lang="ko-KR" altLang="en-US" sz="1200" dirty="0" err="1" smtClean="0">
                <a:latin typeface="+mj-ea"/>
                <a:ea typeface="+mj-ea"/>
              </a:rPr>
              <a:t>결측데이터를</a:t>
            </a:r>
            <a:r>
              <a:rPr lang="ko-KR" altLang="en-US" sz="1200" dirty="0" smtClean="0">
                <a:latin typeface="+mj-ea"/>
                <a:ea typeface="+mj-ea"/>
              </a:rPr>
              <a:t> 가진 모든 변수가 완전 무작위 </a:t>
            </a:r>
            <a:r>
              <a:rPr lang="ko-KR" altLang="en-US" sz="1200" dirty="0" err="1" smtClean="0">
                <a:latin typeface="+mj-ea"/>
                <a:ea typeface="+mj-ea"/>
              </a:rPr>
              <a:t>결측이라면</a:t>
            </a:r>
            <a:r>
              <a:rPr lang="ko-KR" altLang="en-US" sz="1200" dirty="0" smtClean="0">
                <a:latin typeface="+mj-ea"/>
                <a:ea typeface="+mj-ea"/>
              </a:rPr>
              <a:t> 대규모 데이터셋에서 단순 무작위 표본추출을 통해 완벽한 사례를 만들 수 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 latinLnBrk="0">
              <a:lnSpc>
                <a:spcPct val="150000"/>
              </a:lnSpc>
            </a:pPr>
            <a:endParaRPr lang="en-US" altLang="ko-KR" sz="1200" dirty="0" smtClean="0">
              <a:latin typeface="+mj-ea"/>
              <a:ea typeface="+mj-ea"/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+mj-ea"/>
                <a:ea typeface="+mj-ea"/>
              </a:rPr>
              <a:t>무작위 결측</a:t>
            </a:r>
            <a:r>
              <a:rPr lang="en-US" altLang="ko-KR" sz="1200" dirty="0">
                <a:latin typeface="+mj-ea"/>
              </a:rPr>
              <a:t> (MAR: Missing At Random) </a:t>
            </a:r>
            <a:r>
              <a:rPr lang="en-US" altLang="ko-KR" sz="1200" dirty="0" smtClean="0">
                <a:latin typeface="+mj-ea"/>
                <a:ea typeface="+mj-ea"/>
              </a:rPr>
              <a:t>:</a:t>
            </a:r>
            <a:r>
              <a:rPr lang="ko-KR" altLang="en-US" sz="1200" dirty="0" smtClean="0">
                <a:latin typeface="+mj-ea"/>
                <a:ea typeface="+mj-ea"/>
              </a:rPr>
              <a:t> 어떤 변수 상에 </a:t>
            </a:r>
            <a:r>
              <a:rPr lang="ko-KR" altLang="en-US" sz="1200" dirty="0" err="1" smtClean="0">
                <a:latin typeface="+mj-ea"/>
                <a:ea typeface="+mj-ea"/>
              </a:rPr>
              <a:t>결측데이터가</a:t>
            </a:r>
            <a:r>
              <a:rPr lang="ko-KR" altLang="en-US" sz="1200" dirty="0" smtClean="0">
                <a:latin typeface="+mj-ea"/>
                <a:ea typeface="+mj-ea"/>
              </a:rPr>
              <a:t> 관측된 다른 변수와 연관되어 있지만 그 자체의 </a:t>
            </a:r>
            <a:r>
              <a:rPr lang="ko-KR" altLang="en-US" sz="1200" dirty="0" err="1" smtClean="0">
                <a:latin typeface="+mj-ea"/>
                <a:ea typeface="+mj-ea"/>
              </a:rPr>
              <a:t>비관측된</a:t>
            </a:r>
            <a:r>
              <a:rPr lang="ko-KR" altLang="en-US" sz="1200" dirty="0" smtClean="0">
                <a:latin typeface="+mj-ea"/>
                <a:ea typeface="+mj-ea"/>
              </a:rPr>
              <a:t> 값들과는 연관되어 있지 않다면 이 데이터는 무작위 </a:t>
            </a:r>
            <a:r>
              <a:rPr lang="ko-KR" altLang="en-US" sz="1200" dirty="0" err="1" smtClean="0">
                <a:latin typeface="+mj-ea"/>
                <a:ea typeface="+mj-ea"/>
              </a:rPr>
              <a:t>결측이다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 marL="285750" indent="-285750" latinLnBrk="0">
              <a:lnSpc>
                <a:spcPct val="150000"/>
              </a:lnSpc>
              <a:buFontTx/>
              <a:buChar char="-"/>
            </a:pPr>
            <a:endParaRPr lang="en-US" altLang="ko-KR" sz="1200" dirty="0" smtClean="0">
              <a:latin typeface="+mj-ea"/>
              <a:ea typeface="+mj-ea"/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+mj-ea"/>
                <a:ea typeface="+mj-ea"/>
              </a:rPr>
              <a:t>비 무작위 결측</a:t>
            </a:r>
            <a:r>
              <a:rPr lang="en-US" altLang="ko-KR" sz="1200" dirty="0">
                <a:latin typeface="+mj-ea"/>
              </a:rPr>
              <a:t> (NMAR: Not Missing At Random) </a:t>
            </a:r>
            <a:r>
              <a:rPr lang="en-US" altLang="ko-KR" sz="1200" dirty="0" smtClean="0">
                <a:latin typeface="+mj-ea"/>
                <a:ea typeface="+mj-ea"/>
              </a:rPr>
              <a:t>: </a:t>
            </a:r>
            <a:r>
              <a:rPr lang="ko-KR" altLang="en-US" sz="1200" dirty="0" smtClean="0">
                <a:latin typeface="+mj-ea"/>
                <a:ea typeface="+mj-ea"/>
              </a:rPr>
              <a:t>어떤 변수의 </a:t>
            </a:r>
            <a:r>
              <a:rPr lang="ko-KR" altLang="en-US" sz="1200" dirty="0" err="1" smtClean="0">
                <a:latin typeface="+mj-ea"/>
                <a:ea typeface="+mj-ea"/>
              </a:rPr>
              <a:t>결측데이터가</a:t>
            </a:r>
            <a:r>
              <a:rPr lang="ko-KR" altLang="en-US" sz="1200" dirty="0" smtClean="0">
                <a:latin typeface="+mj-ea"/>
                <a:ea typeface="+mj-ea"/>
              </a:rPr>
              <a:t> 완전 무작위 결측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  <a:r>
              <a:rPr lang="ko-KR" altLang="en-US" sz="1200" dirty="0" smtClean="0">
                <a:latin typeface="+mj-ea"/>
                <a:ea typeface="+mj-ea"/>
              </a:rPr>
              <a:t>무작위 </a:t>
            </a:r>
            <a:r>
              <a:rPr lang="ko-KR" altLang="en-US" sz="1200" dirty="0" err="1" smtClean="0">
                <a:latin typeface="+mj-ea"/>
                <a:ea typeface="+mj-ea"/>
              </a:rPr>
              <a:t>결측이</a:t>
            </a:r>
            <a:r>
              <a:rPr lang="ko-KR" altLang="en-US" sz="1200" dirty="0" smtClean="0">
                <a:latin typeface="+mj-ea"/>
                <a:ea typeface="+mj-ea"/>
              </a:rPr>
              <a:t> 아니라면 이 데이터는 비 무작위 </a:t>
            </a:r>
            <a:r>
              <a:rPr lang="ko-KR" altLang="en-US" sz="1200" dirty="0" err="1" smtClean="0">
                <a:latin typeface="+mj-ea"/>
                <a:ea typeface="+mj-ea"/>
              </a:rPr>
              <a:t>결측이다</a:t>
            </a:r>
            <a:r>
              <a:rPr lang="en-US" altLang="ko-KR" sz="1200" dirty="0" smtClean="0">
                <a:latin typeface="+mj-ea"/>
                <a:ea typeface="+mj-ea"/>
              </a:rPr>
              <a:t>. </a:t>
            </a:r>
          </a:p>
          <a:p>
            <a:pPr marL="285750" indent="-285750" latinLnBrk="0">
              <a:lnSpc>
                <a:spcPct val="150000"/>
              </a:lnSpc>
              <a:buFontTx/>
              <a:buChar char="-"/>
            </a:pPr>
            <a:endParaRPr lang="en-US" altLang="ko-KR" sz="1200" dirty="0">
              <a:latin typeface="+mj-ea"/>
              <a:ea typeface="+mj-ea"/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</a:pPr>
            <a:endParaRPr lang="en-US" altLang="ko-KR" sz="12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0255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err="1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결측값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유형 탐색하기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980727"/>
            <a:ext cx="8928992" cy="12961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marL="285750" indent="-285750" latinLnBrk="0">
              <a:lnSpc>
                <a:spcPct val="150000"/>
              </a:lnSpc>
              <a:buFontTx/>
              <a:buChar char="-"/>
            </a:pPr>
            <a:endParaRPr lang="en-US" altLang="ko-KR" sz="1200" dirty="0" smtClean="0">
              <a:latin typeface="+mj-ea"/>
              <a:ea typeface="+mj-ea"/>
            </a:endParaRPr>
          </a:p>
        </p:txBody>
      </p:sp>
      <p:sp>
        <p:nvSpPr>
          <p:cNvPr id="7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8" y="1133127"/>
            <a:ext cx="8928992" cy="12961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+mj-ea"/>
                <a:ea typeface="+mj-ea"/>
              </a:rPr>
              <a:t>결측 데이터의 원인 및 각각의 원인 </a:t>
            </a:r>
            <a:r>
              <a:rPr lang="ko-KR" altLang="en-US" sz="1200" dirty="0" err="1" smtClean="0">
                <a:latin typeface="+mj-ea"/>
                <a:ea typeface="+mj-ea"/>
              </a:rPr>
              <a:t>따른처리</a:t>
            </a:r>
            <a:r>
              <a:rPr lang="ko-KR" altLang="en-US" sz="1200" dirty="0" smtClean="0">
                <a:latin typeface="+mj-ea"/>
                <a:ea typeface="+mj-ea"/>
              </a:rPr>
              <a:t> 방법론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228600" indent="-228600" latinLnBrk="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+mj-ea"/>
                <a:ea typeface="+mj-ea"/>
              </a:rPr>
              <a:t>몇 퍼센트의 데이터가 </a:t>
            </a:r>
            <a:r>
              <a:rPr lang="ko-KR" altLang="en-US" sz="1200" dirty="0" err="1" smtClean="0">
                <a:latin typeface="+mj-ea"/>
                <a:ea typeface="+mj-ea"/>
              </a:rPr>
              <a:t>결측인가</a:t>
            </a:r>
            <a:r>
              <a:rPr lang="en-US" altLang="ko-KR" sz="1200" dirty="0" smtClean="0">
                <a:latin typeface="+mj-ea"/>
                <a:ea typeface="+mj-ea"/>
              </a:rPr>
              <a:t>?</a:t>
            </a:r>
          </a:p>
          <a:p>
            <a:pPr marL="228600" indent="-228600" latinLnBrk="0">
              <a:lnSpc>
                <a:spcPct val="150000"/>
              </a:lnSpc>
              <a:buAutoNum type="arabicPeriod"/>
            </a:pPr>
            <a:r>
              <a:rPr lang="ko-KR" altLang="en-US" sz="1200" dirty="0" err="1" smtClean="0">
                <a:latin typeface="+mj-ea"/>
                <a:ea typeface="+mj-ea"/>
              </a:rPr>
              <a:t>결측데이터가</a:t>
            </a:r>
            <a:r>
              <a:rPr lang="ko-KR" altLang="en-US" sz="1200" dirty="0" smtClean="0">
                <a:latin typeface="+mj-ea"/>
                <a:ea typeface="+mj-ea"/>
              </a:rPr>
              <a:t> 특정한 몇 개 변수에 집중되어 있는가</a:t>
            </a:r>
            <a:r>
              <a:rPr lang="en-US" altLang="ko-KR" sz="1200" dirty="0" smtClean="0">
                <a:latin typeface="+mj-ea"/>
                <a:ea typeface="+mj-ea"/>
              </a:rPr>
              <a:t>? </a:t>
            </a:r>
            <a:r>
              <a:rPr lang="ko-KR" altLang="en-US" sz="1200" dirty="0" smtClean="0">
                <a:latin typeface="+mj-ea"/>
                <a:ea typeface="+mj-ea"/>
              </a:rPr>
              <a:t>혹은 널리 </a:t>
            </a:r>
            <a:r>
              <a:rPr lang="ko-KR" altLang="en-US" sz="1200" dirty="0" err="1" smtClean="0">
                <a:latin typeface="+mj-ea"/>
                <a:ea typeface="+mj-ea"/>
              </a:rPr>
              <a:t>퍼져있는가</a:t>
            </a:r>
            <a:r>
              <a:rPr lang="en-US" altLang="ko-KR" sz="1200" dirty="0" smtClean="0">
                <a:latin typeface="+mj-ea"/>
                <a:ea typeface="+mj-ea"/>
              </a:rPr>
              <a:t>?</a:t>
            </a:r>
          </a:p>
          <a:p>
            <a:pPr marL="228600" indent="-228600" latinLnBrk="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latin typeface="+mj-ea"/>
                <a:ea typeface="+mj-ea"/>
              </a:rPr>
              <a:t> </a:t>
            </a:r>
            <a:r>
              <a:rPr lang="ko-KR" altLang="en-US" sz="1200" dirty="0" err="1" smtClean="0">
                <a:latin typeface="+mj-ea"/>
                <a:ea typeface="+mj-ea"/>
              </a:rPr>
              <a:t>결측데이터는</a:t>
            </a:r>
            <a:r>
              <a:rPr lang="ko-KR" altLang="en-US" sz="1200" dirty="0" smtClean="0">
                <a:latin typeface="+mj-ea"/>
                <a:ea typeface="+mj-ea"/>
              </a:rPr>
              <a:t> 무작위적인 것으로 보이는가</a:t>
            </a:r>
            <a:r>
              <a:rPr lang="en-US" altLang="ko-KR" sz="1200" dirty="0" smtClean="0">
                <a:latin typeface="+mj-ea"/>
                <a:ea typeface="+mj-ea"/>
              </a:rPr>
              <a:t>?</a:t>
            </a:r>
          </a:p>
          <a:p>
            <a:pPr marL="228600" indent="-228600" latinLnBrk="0">
              <a:lnSpc>
                <a:spcPct val="150000"/>
              </a:lnSpc>
              <a:buAutoNum type="arabicPeriod"/>
            </a:pPr>
            <a:endParaRPr lang="en-US" altLang="ko-KR" sz="1200" dirty="0">
              <a:latin typeface="+mj-ea"/>
              <a:ea typeface="+mj-ea"/>
            </a:endParaRPr>
          </a:p>
          <a:p>
            <a:pPr marL="228600" indent="-228600" latinLnBrk="0">
              <a:lnSpc>
                <a:spcPct val="150000"/>
              </a:lnSpc>
              <a:buAutoNum type="arabicPeriod"/>
            </a:pPr>
            <a:endParaRPr lang="en-US" altLang="ko-KR" sz="1200" dirty="0" smtClean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+mj-ea"/>
                <a:ea typeface="+mj-ea"/>
              </a:rPr>
              <a:t>처리 방법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228600" indent="-228600" latinLnBrk="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+mj-ea"/>
                <a:ea typeface="+mj-ea"/>
              </a:rPr>
              <a:t>합리적 데이터 재생 접근법 </a:t>
            </a:r>
            <a:r>
              <a:rPr lang="en-US" altLang="ko-KR" sz="1200" dirty="0" smtClean="0">
                <a:latin typeface="+mj-ea"/>
                <a:ea typeface="+mj-ea"/>
              </a:rPr>
              <a:t>:</a:t>
            </a:r>
            <a:br>
              <a:rPr lang="en-US" altLang="ko-KR" sz="1200" dirty="0" smtClean="0">
                <a:latin typeface="+mj-ea"/>
                <a:ea typeface="+mj-ea"/>
              </a:rPr>
            </a:br>
            <a:r>
              <a:rPr lang="ko-KR" altLang="en-US" sz="1200" dirty="0" err="1" smtClean="0">
                <a:latin typeface="+mj-ea"/>
                <a:ea typeface="+mj-ea"/>
              </a:rPr>
              <a:t>결측값을</a:t>
            </a:r>
            <a:r>
              <a:rPr lang="ko-KR" altLang="en-US" sz="1200" dirty="0" smtClean="0">
                <a:latin typeface="+mj-ea"/>
                <a:ea typeface="+mj-ea"/>
              </a:rPr>
              <a:t> 채우거나 재생하고자 하는 변수들 간의 관계를 이용한다</a:t>
            </a:r>
            <a:r>
              <a:rPr lang="en-US" altLang="ko-KR" sz="1200" dirty="0" smtClean="0">
                <a:latin typeface="+mj-ea"/>
                <a:ea typeface="+mj-ea"/>
              </a:rPr>
              <a:t>. </a:t>
            </a:r>
            <a:br>
              <a:rPr lang="en-US" altLang="ko-KR" sz="1200" dirty="0" smtClean="0">
                <a:latin typeface="+mj-ea"/>
                <a:ea typeface="+mj-ea"/>
              </a:rPr>
            </a:br>
            <a:r>
              <a:rPr lang="en-US" altLang="ko-KR" sz="1200" dirty="0" smtClean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atin typeface="+mj-ea"/>
                <a:ea typeface="+mj-ea"/>
                <a:sym typeface="Wingdings" panose="05000000000000000000" pitchFamily="2" charset="2"/>
              </a:rPr>
              <a:t>데이터 관리 스킬과 창의성과 사고력을 요구한다</a:t>
            </a:r>
            <a:r>
              <a:rPr lang="en-US" altLang="ko-KR" sz="1200" dirty="0" smtClean="0">
                <a:latin typeface="+mj-ea"/>
                <a:ea typeface="+mj-ea"/>
                <a:sym typeface="Wingdings" panose="05000000000000000000" pitchFamily="2" charset="2"/>
              </a:rPr>
              <a:t>. </a:t>
            </a:r>
            <a:r>
              <a:rPr lang="en-US" altLang="ko-KR" sz="1200" dirty="0" smtClean="0">
                <a:latin typeface="+mj-ea"/>
                <a:ea typeface="+mj-ea"/>
              </a:rPr>
              <a:t/>
            </a:r>
            <a:br>
              <a:rPr lang="en-US" altLang="ko-KR" sz="1200" dirty="0" smtClean="0">
                <a:latin typeface="+mj-ea"/>
                <a:ea typeface="+mj-ea"/>
              </a:rPr>
            </a:br>
            <a:endParaRPr lang="en-US" altLang="ko-KR" sz="1200" dirty="0" smtClean="0">
              <a:latin typeface="+mj-ea"/>
              <a:ea typeface="+mj-ea"/>
            </a:endParaRPr>
          </a:p>
          <a:p>
            <a:pPr marL="228600" indent="-228600" latinLnBrk="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+mj-ea"/>
                <a:ea typeface="+mj-ea"/>
              </a:rPr>
              <a:t>결측 데이터 삭제를 포함하는 전통적 접근법</a:t>
            </a:r>
            <a:r>
              <a:rPr lang="en-US" altLang="ko-KR" sz="1200" dirty="0" smtClean="0">
                <a:latin typeface="+mj-ea"/>
                <a:ea typeface="+mj-ea"/>
              </a:rPr>
              <a:t/>
            </a:r>
            <a:br>
              <a:rPr lang="en-US" altLang="ko-KR" sz="1200" dirty="0" smtClean="0">
                <a:latin typeface="+mj-ea"/>
                <a:ea typeface="+mj-ea"/>
              </a:rPr>
            </a:br>
            <a:r>
              <a:rPr lang="en-US" altLang="ko-KR" sz="1200" dirty="0" smtClean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atin typeface="+mj-ea"/>
                <a:ea typeface="+mj-ea"/>
                <a:sym typeface="Wingdings" panose="05000000000000000000" pitchFamily="2" charset="2"/>
              </a:rPr>
              <a:t>통계적 편향이 생길 수 있다</a:t>
            </a:r>
            <a:r>
              <a:rPr lang="en-US" altLang="ko-KR" sz="1200" dirty="0" smtClean="0">
                <a:latin typeface="+mj-ea"/>
                <a:ea typeface="+mj-ea"/>
                <a:sym typeface="Wingdings" panose="05000000000000000000" pitchFamily="2" charset="2"/>
              </a:rPr>
              <a:t>.</a:t>
            </a:r>
            <a:r>
              <a:rPr lang="en-US" altLang="ko-KR" sz="1200" dirty="0" smtClean="0">
                <a:latin typeface="+mj-ea"/>
                <a:ea typeface="+mj-ea"/>
              </a:rPr>
              <a:t/>
            </a:r>
            <a:br>
              <a:rPr lang="en-US" altLang="ko-KR" sz="1200" dirty="0" smtClean="0">
                <a:latin typeface="+mj-ea"/>
                <a:ea typeface="+mj-ea"/>
              </a:rPr>
            </a:br>
            <a:r>
              <a:rPr lang="en-US" altLang="ko-KR" sz="1200" dirty="0" smtClean="0">
                <a:latin typeface="+mj-ea"/>
                <a:ea typeface="+mj-ea"/>
              </a:rPr>
              <a:t/>
            </a:r>
            <a:br>
              <a:rPr lang="en-US" altLang="ko-KR" sz="1200" dirty="0" smtClean="0">
                <a:latin typeface="+mj-ea"/>
                <a:ea typeface="+mj-ea"/>
              </a:rPr>
            </a:br>
            <a:endParaRPr lang="en-US" altLang="ko-KR" sz="1200" dirty="0" smtClean="0">
              <a:latin typeface="+mj-ea"/>
              <a:ea typeface="+mj-ea"/>
            </a:endParaRPr>
          </a:p>
          <a:p>
            <a:pPr marL="228600" indent="-228600" latinLnBrk="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+mj-ea"/>
                <a:ea typeface="+mj-ea"/>
              </a:rPr>
              <a:t>시뮬레이션을 사용하는 현대적 접근법</a:t>
            </a:r>
            <a:r>
              <a:rPr lang="en-US" altLang="ko-KR" sz="1200" dirty="0" smtClean="0">
                <a:latin typeface="+mj-ea"/>
                <a:ea typeface="+mj-ea"/>
              </a:rPr>
              <a:t/>
            </a:r>
            <a:br>
              <a:rPr lang="en-US" altLang="ko-KR" sz="1200" dirty="0" smtClean="0">
                <a:latin typeface="+mj-ea"/>
                <a:ea typeface="+mj-ea"/>
              </a:rPr>
            </a:br>
            <a:r>
              <a:rPr lang="ko-KR" altLang="en-US" sz="1200" dirty="0" err="1" smtClean="0">
                <a:latin typeface="+mj-ea"/>
                <a:ea typeface="+mj-ea"/>
              </a:rPr>
              <a:t>다중대체</a:t>
            </a:r>
            <a:r>
              <a:rPr lang="en-US" altLang="ko-KR" sz="1200" dirty="0" smtClean="0">
                <a:latin typeface="+mj-ea"/>
                <a:ea typeface="+mj-ea"/>
              </a:rPr>
              <a:t>(MI: Multiple Imputation): </a:t>
            </a:r>
            <a:r>
              <a:rPr lang="ko-KR" altLang="en-US" sz="1200" dirty="0" err="1" smtClean="0">
                <a:latin typeface="+mj-ea"/>
                <a:ea typeface="+mj-ea"/>
              </a:rPr>
              <a:t>결측값에</a:t>
            </a:r>
            <a:r>
              <a:rPr lang="ko-KR" altLang="en-US" sz="1200" dirty="0" smtClean="0">
                <a:latin typeface="+mj-ea"/>
                <a:ea typeface="+mj-ea"/>
              </a:rPr>
              <a:t> 대한 반복 시뮬레이션에 기반한 접근법</a:t>
            </a:r>
            <a:r>
              <a:rPr lang="en-US" altLang="ko-KR" sz="1200" dirty="0">
                <a:latin typeface="+mj-ea"/>
                <a:ea typeface="+mj-ea"/>
              </a:rPr>
              <a:t/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 smtClean="0">
                <a:latin typeface="+mj-ea"/>
                <a:ea typeface="+mj-ea"/>
              </a:rPr>
              <a:t/>
            </a:r>
            <a:br>
              <a:rPr lang="en-US" altLang="ko-KR" sz="1200" dirty="0" smtClean="0">
                <a:latin typeface="+mj-ea"/>
                <a:ea typeface="+mj-ea"/>
              </a:rPr>
            </a:br>
            <a:endParaRPr lang="en-US" altLang="ko-KR" sz="1200" dirty="0" smtClean="0">
              <a:latin typeface="+mj-ea"/>
              <a:ea typeface="+mj-ea"/>
            </a:endParaRPr>
          </a:p>
          <a:p>
            <a:pPr marL="228600" indent="-228600" latinLnBrk="0">
              <a:lnSpc>
                <a:spcPct val="150000"/>
              </a:lnSpc>
              <a:buAutoNum type="arabicPeriod"/>
            </a:pPr>
            <a:endParaRPr lang="en-US" altLang="ko-KR" sz="12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5868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결측 데이터 해결 방법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4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8" y="1133127"/>
            <a:ext cx="8928992" cy="12961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+mj-ea"/>
                <a:ea typeface="+mj-ea"/>
              </a:rPr>
              <a:t>완전히 응답한 개체를 이용한 분석</a:t>
            </a:r>
            <a:endParaRPr lang="en-US" altLang="ko-KR" sz="1200" dirty="0" smtClean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- </a:t>
            </a:r>
            <a:r>
              <a:rPr lang="ko-KR" altLang="en-US" sz="1200" dirty="0" smtClean="0">
                <a:latin typeface="+mj-ea"/>
                <a:ea typeface="+mj-ea"/>
              </a:rPr>
              <a:t>모든 변수들이 관측된 개체들만 이용해 분석</a:t>
            </a:r>
            <a:endParaRPr lang="en-US" altLang="ko-KR" sz="1200" dirty="0" smtClean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- </a:t>
            </a:r>
            <a:r>
              <a:rPr lang="ko-KR" altLang="en-US" sz="1200" dirty="0" smtClean="0">
                <a:latin typeface="+mj-ea"/>
                <a:ea typeface="+mj-ea"/>
              </a:rPr>
              <a:t>단 하나의 변수에서 </a:t>
            </a:r>
            <a:r>
              <a:rPr lang="ko-KR" altLang="en-US" sz="1200" dirty="0" err="1" smtClean="0">
                <a:latin typeface="+mj-ea"/>
                <a:ea typeface="+mj-ea"/>
              </a:rPr>
              <a:t>결측값이</a:t>
            </a:r>
            <a:r>
              <a:rPr lang="ko-KR" altLang="en-US" sz="1200" dirty="0" smtClean="0">
                <a:latin typeface="+mj-ea"/>
                <a:ea typeface="+mj-ea"/>
              </a:rPr>
              <a:t> 있어도 그 개체는 분석에서 제외</a:t>
            </a:r>
            <a:endParaRPr lang="en-US" altLang="ko-KR" sz="1200" dirty="0" smtClean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- </a:t>
            </a:r>
            <a:r>
              <a:rPr lang="ko-KR" altLang="en-US" sz="1200" dirty="0" smtClean="0">
                <a:latin typeface="+mj-ea"/>
                <a:ea typeface="+mj-ea"/>
              </a:rPr>
              <a:t>대부분의 통계 프로그램에서 이 방법을 사용</a:t>
            </a:r>
            <a:endParaRPr lang="en-US" altLang="ko-KR" sz="1200" dirty="0" smtClean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endParaRPr lang="en-US" altLang="ko-KR" sz="1200" dirty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+mj-ea"/>
                <a:ea typeface="+mj-ea"/>
              </a:rPr>
              <a:t>장점</a:t>
            </a:r>
            <a:r>
              <a:rPr lang="en-US" altLang="ko-KR" sz="1200" dirty="0" smtClean="0">
                <a:latin typeface="+mj-ea"/>
                <a:ea typeface="+mj-ea"/>
              </a:rPr>
              <a:t>:</a:t>
            </a:r>
          </a:p>
          <a:p>
            <a:pPr marL="171450" indent="-171450" latinLnBrk="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+mj-ea"/>
                <a:ea typeface="+mj-ea"/>
              </a:rPr>
              <a:t>간편성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171450" indent="-171450" latinLnBrk="0">
              <a:lnSpc>
                <a:spcPct val="150000"/>
              </a:lnSpc>
              <a:buFontTx/>
              <a:buChar char="-"/>
            </a:pPr>
            <a:r>
              <a:rPr lang="ko-KR" altLang="en-US" sz="1200" dirty="0" err="1" smtClean="0">
                <a:latin typeface="+mj-ea"/>
                <a:ea typeface="+mj-ea"/>
              </a:rPr>
              <a:t>일변량</a:t>
            </a:r>
            <a:r>
              <a:rPr lang="ko-KR" altLang="en-US" sz="1200" dirty="0" smtClean="0">
                <a:latin typeface="+mj-ea"/>
                <a:ea typeface="+mj-ea"/>
              </a:rPr>
              <a:t> 통계량들의 </a:t>
            </a:r>
            <a:r>
              <a:rPr lang="ko-KR" altLang="en-US" sz="1200" dirty="0" err="1" smtClean="0">
                <a:latin typeface="+mj-ea"/>
                <a:ea typeface="+mj-ea"/>
              </a:rPr>
              <a:t>비교가능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171450" indent="-171450" latinLnBrk="0">
              <a:lnSpc>
                <a:spcPct val="150000"/>
              </a:lnSpc>
              <a:buFontTx/>
              <a:buChar char="-"/>
            </a:pPr>
            <a:r>
              <a:rPr lang="en-US" altLang="ko-KR" sz="1200" dirty="0" smtClean="0">
                <a:latin typeface="+mj-ea"/>
                <a:ea typeface="+mj-ea"/>
              </a:rPr>
              <a:t>MCAR </a:t>
            </a:r>
            <a:r>
              <a:rPr lang="ko-KR" altLang="en-US" sz="1200" dirty="0" err="1" smtClean="0">
                <a:latin typeface="+mj-ea"/>
                <a:ea typeface="+mj-ea"/>
              </a:rPr>
              <a:t>가장하에서</a:t>
            </a:r>
            <a:r>
              <a:rPr lang="ko-KR" altLang="en-US" sz="1200" dirty="0" smtClean="0">
                <a:latin typeface="+mj-ea"/>
                <a:ea typeface="+mj-ea"/>
              </a:rPr>
              <a:t> </a:t>
            </a:r>
            <a:r>
              <a:rPr lang="ko-KR" altLang="en-US" sz="1200" dirty="0" err="1" smtClean="0">
                <a:latin typeface="+mj-ea"/>
                <a:ea typeface="+mj-ea"/>
              </a:rPr>
              <a:t>모수</a:t>
            </a:r>
            <a:r>
              <a:rPr lang="ko-KR" altLang="en-US" sz="1200" dirty="0" smtClean="0">
                <a:latin typeface="+mj-ea"/>
                <a:ea typeface="+mj-ea"/>
              </a:rPr>
              <a:t> 추정치에 편향이 거의 발생하지 않음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171450" indent="-171450" latinLnBrk="0">
              <a:lnSpc>
                <a:spcPct val="150000"/>
              </a:lnSpc>
              <a:buFontTx/>
              <a:buChar char="-"/>
            </a:pPr>
            <a:endParaRPr lang="en-US" altLang="ko-KR" sz="1200" dirty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+mj-ea"/>
                <a:ea typeface="+mj-ea"/>
              </a:rPr>
              <a:t>단점</a:t>
            </a:r>
            <a:r>
              <a:rPr lang="en-US" altLang="ko-KR" sz="1200" dirty="0" smtClean="0">
                <a:latin typeface="+mj-ea"/>
                <a:ea typeface="+mj-ea"/>
              </a:rPr>
              <a:t>:</a:t>
            </a:r>
          </a:p>
          <a:p>
            <a:pPr marL="171450" indent="-171450" latinLnBrk="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+mj-ea"/>
                <a:ea typeface="+mj-ea"/>
              </a:rPr>
              <a:t>많은 </a:t>
            </a:r>
            <a:r>
              <a:rPr lang="ko-KR" altLang="en-US" sz="1200" dirty="0" err="1" smtClean="0">
                <a:latin typeface="+mj-ea"/>
                <a:ea typeface="+mj-ea"/>
              </a:rPr>
              <a:t>표본수의</a:t>
            </a:r>
            <a:r>
              <a:rPr lang="ko-KR" altLang="en-US" sz="1200" dirty="0" smtClean="0">
                <a:latin typeface="+mj-ea"/>
                <a:ea typeface="+mj-ea"/>
              </a:rPr>
              <a:t> 감소 </a:t>
            </a:r>
            <a:r>
              <a:rPr lang="en-US" altLang="ko-KR" sz="1200" dirty="0" smtClean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atin typeface="+mj-ea"/>
                <a:ea typeface="+mj-ea"/>
                <a:sym typeface="Wingdings" panose="05000000000000000000" pitchFamily="2" charset="2"/>
              </a:rPr>
              <a:t>정보의 손실 </a:t>
            </a:r>
            <a:r>
              <a:rPr lang="en-US" altLang="ko-KR" sz="1200" dirty="0" smtClean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sz="1200" dirty="0" err="1" smtClean="0">
                <a:latin typeface="+mj-ea"/>
                <a:ea typeface="+mj-ea"/>
                <a:sym typeface="Wingdings" panose="05000000000000000000" pitchFamily="2" charset="2"/>
              </a:rPr>
              <a:t>검정력의</a:t>
            </a:r>
            <a:r>
              <a:rPr lang="ko-KR" altLang="en-US" sz="1200" dirty="0" smtClean="0">
                <a:latin typeface="+mj-ea"/>
                <a:ea typeface="+mj-ea"/>
                <a:sym typeface="Wingdings" panose="05000000000000000000" pitchFamily="2" charset="2"/>
              </a:rPr>
              <a:t> 약화</a:t>
            </a:r>
            <a:endParaRPr lang="en-US" altLang="ko-KR" sz="1200" dirty="0" smtClean="0">
              <a:latin typeface="+mj-ea"/>
              <a:ea typeface="+mj-ea"/>
              <a:sym typeface="Wingdings" panose="05000000000000000000" pitchFamily="2" charset="2"/>
            </a:endParaRPr>
          </a:p>
          <a:p>
            <a:pPr marL="171450" indent="-171450" latinLnBrk="0">
              <a:lnSpc>
                <a:spcPct val="150000"/>
              </a:lnSpc>
              <a:buFontTx/>
              <a:buChar char="-"/>
            </a:pPr>
            <a:r>
              <a:rPr lang="en-US" altLang="ko-KR" sz="1200" dirty="0" smtClean="0">
                <a:latin typeface="+mj-ea"/>
                <a:ea typeface="+mj-ea"/>
                <a:sym typeface="Wingdings" panose="05000000000000000000" pitchFamily="2" charset="2"/>
              </a:rPr>
              <a:t>MCAR</a:t>
            </a:r>
            <a:r>
              <a:rPr lang="ko-KR" altLang="en-US" sz="1200" dirty="0" smtClean="0">
                <a:latin typeface="+mj-ea"/>
                <a:ea typeface="+mj-ea"/>
                <a:sym typeface="Wingdings" panose="05000000000000000000" pitchFamily="2" charset="2"/>
              </a:rPr>
              <a:t>이 아닌 경우 평의 발생 가능성</a:t>
            </a:r>
            <a:endParaRPr lang="en-US" altLang="ko-KR" sz="12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1043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err="1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결측자료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4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8" y="1133127"/>
            <a:ext cx="8928992" cy="12961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+mj-ea"/>
                <a:ea typeface="+mj-ea"/>
              </a:rPr>
              <a:t>이용 가능한 개체 분석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171450" indent="-171450" latinLnBrk="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+mj-ea"/>
                <a:ea typeface="+mj-ea"/>
              </a:rPr>
              <a:t>각 각의 분석 단계에서 사용 가능한 자료를 이용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 latinLnBrk="0">
              <a:lnSpc>
                <a:spcPct val="150000"/>
              </a:lnSpc>
              <a:buFontTx/>
              <a:buChar char="-"/>
            </a:pPr>
            <a:endParaRPr lang="en-US" altLang="ko-KR" sz="1200" dirty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endParaRPr lang="en-US" altLang="ko-KR" sz="1200" dirty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+mj-ea"/>
                <a:ea typeface="+mj-ea"/>
              </a:rPr>
              <a:t>장점</a:t>
            </a:r>
            <a:r>
              <a:rPr lang="en-US" altLang="ko-KR" sz="1200" dirty="0" smtClean="0">
                <a:latin typeface="+mj-ea"/>
                <a:ea typeface="+mj-ea"/>
              </a:rPr>
              <a:t>:</a:t>
            </a:r>
          </a:p>
          <a:p>
            <a:pPr marL="171450" indent="-171450" latinLnBrk="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+mj-ea"/>
                <a:ea typeface="+mj-ea"/>
              </a:rPr>
              <a:t>일반적으로 </a:t>
            </a:r>
            <a:r>
              <a:rPr lang="ko-KR" altLang="en-US" sz="1200" dirty="0" err="1" smtClean="0">
                <a:latin typeface="+mj-ea"/>
                <a:ea typeface="+mj-ea"/>
              </a:rPr>
              <a:t>표본수는</a:t>
            </a:r>
            <a:r>
              <a:rPr lang="ko-KR" altLang="en-US" sz="1200" dirty="0" smtClean="0">
                <a:latin typeface="+mj-ea"/>
                <a:ea typeface="+mj-ea"/>
              </a:rPr>
              <a:t> 완전히 응답한 개체를 이용한 분석보다 많음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171450" indent="-171450" latinLnBrk="0">
              <a:lnSpc>
                <a:spcPct val="150000"/>
              </a:lnSpc>
              <a:buFontTx/>
              <a:buChar char="-"/>
            </a:pPr>
            <a:r>
              <a:rPr lang="en-US" altLang="ko-KR" sz="1200" dirty="0" smtClean="0">
                <a:latin typeface="+mj-ea"/>
                <a:ea typeface="+mj-ea"/>
              </a:rPr>
              <a:t>MCAR </a:t>
            </a:r>
            <a:r>
              <a:rPr lang="ko-KR" altLang="en-US" sz="1200" dirty="0" smtClean="0">
                <a:latin typeface="+mj-ea"/>
                <a:ea typeface="+mj-ea"/>
              </a:rPr>
              <a:t>가정하에서 </a:t>
            </a:r>
            <a:r>
              <a:rPr lang="ko-KR" altLang="en-US" sz="1200" dirty="0" err="1" smtClean="0">
                <a:latin typeface="+mj-ea"/>
                <a:ea typeface="+mj-ea"/>
              </a:rPr>
              <a:t>모수</a:t>
            </a:r>
            <a:r>
              <a:rPr lang="ko-KR" altLang="en-US" sz="1200" dirty="0" smtClean="0">
                <a:latin typeface="+mj-ea"/>
                <a:ea typeface="+mj-ea"/>
              </a:rPr>
              <a:t> 추정치에 편향이 거의 발생하지 않음</a:t>
            </a:r>
            <a:endParaRPr lang="en-US" altLang="ko-KR" sz="1200" dirty="0" smtClean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endParaRPr lang="en-US" altLang="ko-KR" sz="1200" dirty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+mj-ea"/>
                <a:ea typeface="+mj-ea"/>
              </a:rPr>
              <a:t>단점</a:t>
            </a:r>
            <a:r>
              <a:rPr lang="en-US" altLang="ko-KR" sz="1200" dirty="0" smtClean="0">
                <a:latin typeface="+mj-ea"/>
                <a:ea typeface="+mj-ea"/>
              </a:rPr>
              <a:t>:</a:t>
            </a:r>
          </a:p>
          <a:p>
            <a:pPr marL="171450" indent="-171450" latinLnBrk="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+mj-ea"/>
                <a:ea typeface="+mj-ea"/>
              </a:rPr>
              <a:t>표본의 기저</a:t>
            </a:r>
            <a:r>
              <a:rPr lang="en-US" altLang="ko-KR" sz="1200" dirty="0" smtClean="0">
                <a:latin typeface="+mj-ea"/>
                <a:ea typeface="+mj-ea"/>
              </a:rPr>
              <a:t>(base)</a:t>
            </a:r>
            <a:r>
              <a:rPr lang="ko-KR" altLang="en-US" sz="1200" dirty="0" smtClean="0">
                <a:latin typeface="+mj-ea"/>
                <a:ea typeface="+mj-ea"/>
              </a:rPr>
              <a:t>가 </a:t>
            </a:r>
            <a:r>
              <a:rPr lang="ko-KR" altLang="en-US" sz="1200" dirty="0" err="1" smtClean="0">
                <a:latin typeface="+mj-ea"/>
                <a:ea typeface="+mj-ea"/>
              </a:rPr>
              <a:t>분석마다</a:t>
            </a:r>
            <a:r>
              <a:rPr lang="ko-KR" altLang="en-US" sz="1200" dirty="0" smtClean="0">
                <a:latin typeface="+mj-ea"/>
                <a:ea typeface="+mj-ea"/>
              </a:rPr>
              <a:t> 변한다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 latinLnBrk="0">
              <a:lnSpc>
                <a:spcPct val="150000"/>
              </a:lnSpc>
              <a:buFontTx/>
              <a:buChar char="-"/>
            </a:pPr>
            <a:r>
              <a:rPr lang="ko-KR" altLang="en-US" sz="1200" dirty="0" err="1" smtClean="0">
                <a:latin typeface="+mj-ea"/>
                <a:ea typeface="+mj-ea"/>
                <a:sym typeface="Wingdings" panose="05000000000000000000" pitchFamily="2" charset="2"/>
              </a:rPr>
              <a:t>모수</a:t>
            </a:r>
            <a:r>
              <a:rPr lang="ko-KR" altLang="en-US" sz="1200" dirty="0" smtClean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ko-KR" altLang="en-US" sz="1200" dirty="0" err="1" smtClean="0">
                <a:latin typeface="+mj-ea"/>
                <a:ea typeface="+mj-ea"/>
                <a:sym typeface="Wingdings" panose="05000000000000000000" pitchFamily="2" charset="2"/>
              </a:rPr>
              <a:t>추정시</a:t>
            </a:r>
            <a:r>
              <a:rPr lang="ko-KR" altLang="en-US" sz="1200" dirty="0" smtClean="0">
                <a:latin typeface="+mj-ea"/>
                <a:ea typeface="+mj-ea"/>
                <a:sym typeface="Wingdings" panose="05000000000000000000" pitchFamily="2" charset="2"/>
              </a:rPr>
              <a:t> 수학적 문제가 발생하기도 한다</a:t>
            </a:r>
            <a:r>
              <a:rPr lang="en-US" altLang="ko-KR" sz="1200" dirty="0" smtClean="0">
                <a:latin typeface="+mj-ea"/>
                <a:ea typeface="+mj-ea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615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테마">
  <a:themeElements>
    <a:clrScheme name="4_Office 테마 1">
      <a:dk1>
        <a:srgbClr val="000000"/>
      </a:dk1>
      <a:lt1>
        <a:srgbClr val="FFFFFF"/>
      </a:lt1>
      <a:dk2>
        <a:srgbClr val="595959"/>
      </a:dk2>
      <a:lt2>
        <a:srgbClr val="D8D8D8"/>
      </a:lt2>
      <a:accent1>
        <a:srgbClr val="C5003D"/>
      </a:accent1>
      <a:accent2>
        <a:srgbClr val="D8037F"/>
      </a:accent2>
      <a:accent3>
        <a:srgbClr val="FFFFFF"/>
      </a:accent3>
      <a:accent4>
        <a:srgbClr val="000000"/>
      </a:accent4>
      <a:accent5>
        <a:srgbClr val="DFAAAF"/>
      </a:accent5>
      <a:accent6>
        <a:srgbClr val="C40272"/>
      </a:accent6>
      <a:hlink>
        <a:srgbClr val="72166B"/>
      </a:hlink>
      <a:folHlink>
        <a:srgbClr val="EC0034"/>
      </a:folHlink>
    </a:clrScheme>
    <a:fontScheme name="4_Office 테마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테마 1">
        <a:dk1>
          <a:srgbClr val="000000"/>
        </a:dk1>
        <a:lt1>
          <a:srgbClr val="FFFFFF"/>
        </a:lt1>
        <a:dk2>
          <a:srgbClr val="595959"/>
        </a:dk2>
        <a:lt2>
          <a:srgbClr val="D8D8D8"/>
        </a:lt2>
        <a:accent1>
          <a:srgbClr val="C5003D"/>
        </a:accent1>
        <a:accent2>
          <a:srgbClr val="D8037F"/>
        </a:accent2>
        <a:accent3>
          <a:srgbClr val="FFFFFF"/>
        </a:accent3>
        <a:accent4>
          <a:srgbClr val="000000"/>
        </a:accent4>
        <a:accent5>
          <a:srgbClr val="DFAAAF"/>
        </a:accent5>
        <a:accent6>
          <a:srgbClr val="C40272"/>
        </a:accent6>
        <a:hlink>
          <a:srgbClr val="72166B"/>
        </a:hlink>
        <a:folHlink>
          <a:srgbClr val="EC003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wrap="none" lIns="18000" rIns="18000" rtlCol="0" anchor="ctr" anchorCtr="0"/>
      <a:lstStyle>
        <a:defPPr marL="0" marR="0" indent="0" algn="ctr" defTabSz="914400" eaLnBrk="1" fontAlgn="auto" latinLnBrk="0" hangingPunct="1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10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맑은 고딕" pitchFamily="50" charset="-127"/>
            <a:ea typeface="맑은 고딕" pitchFamily="50" charset="-127"/>
          </a:defRPr>
        </a:defPPr>
      </a:lstStyle>
    </a:spDef>
    <a:lnDef>
      <a:spPr>
        <a:ln w="3175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181820</TotalTime>
  <Words>354</Words>
  <Application>Microsoft Office PowerPoint</Application>
  <PresentationFormat>A4 용지(210x297mm)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맑은 고딕</vt:lpstr>
      <vt:lpstr>Wingdings</vt:lpstr>
      <vt:lpstr>Arial</vt:lpstr>
      <vt:lpstr>굴림</vt:lpstr>
      <vt:lpstr>돋움</vt:lpstr>
      <vt:lpstr>4_Office 테마</vt:lpstr>
      <vt:lpstr>2_Office 테마</vt:lpstr>
      <vt:lpstr>1_디자인 사용자 지정</vt:lpstr>
      <vt:lpstr>디자인 사용자 지정</vt:lpstr>
      <vt:lpstr>2_디자인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negis</dc:creator>
  <cp:lastModifiedBy>HIT-오현규</cp:lastModifiedBy>
  <cp:revision>6516</cp:revision>
  <cp:lastPrinted>2018-09-17T06:04:01Z</cp:lastPrinted>
  <dcterms:created xsi:type="dcterms:W3CDTF">2008-03-25T01:14:47Z</dcterms:created>
  <dcterms:modified xsi:type="dcterms:W3CDTF">2020-01-16T09:02:21Z</dcterms:modified>
</cp:coreProperties>
</file>