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2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58" r:id="rId2"/>
    <p:sldId id="257" r:id="rId3"/>
    <p:sldId id="259" r:id="rId4"/>
    <p:sldId id="262" r:id="rId5"/>
    <p:sldId id="260" r:id="rId6"/>
    <p:sldId id="261" r:id="rId7"/>
    <p:sldId id="264" r:id="rId8"/>
    <p:sldId id="265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F6C66E-B0EE-493D-B028-055B72CE50F6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02A61-76B7-49E4-813C-BF7CA07214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848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658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502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86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281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375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009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4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122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684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196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85F90-2EF6-4232-BC31-E6A325B723D3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96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85F90-2EF6-4232-BC31-E6A325B723D3}" type="datetimeFigureOut">
              <a:rPr lang="ko-KR" altLang="en-US" smtClean="0"/>
              <a:t>2021-11-18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DEA84-AF00-4ADD-95AF-997C49E09B3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07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jpg"/><Relationship Id="rId7" Type="http://schemas.openxmlformats.org/officeDocument/2006/relationships/image" Target="../media/image29.jpg"/><Relationship Id="rId12" Type="http://schemas.openxmlformats.org/officeDocument/2006/relationships/image" Target="../media/image34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g"/><Relationship Id="rId11" Type="http://schemas.openxmlformats.org/officeDocument/2006/relationships/image" Target="../media/image33.jpg"/><Relationship Id="rId5" Type="http://schemas.openxmlformats.org/officeDocument/2006/relationships/image" Target="../media/image27.jpg"/><Relationship Id="rId10" Type="http://schemas.openxmlformats.org/officeDocument/2006/relationships/image" Target="../media/image32.png"/><Relationship Id="rId4" Type="http://schemas.openxmlformats.org/officeDocument/2006/relationships/image" Target="../media/image26.jpg"/><Relationship Id="rId9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8101" y="341994"/>
            <a:ext cx="4711700" cy="56515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5533053" y="3144416"/>
            <a:ext cx="1436914" cy="12503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Couture" panose="020B0804020202020204" pitchFamily="34" charset="0"/>
              </a:rPr>
              <a:t>Design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Couture" panose="020B0804020202020204" pitchFamily="34" charset="0"/>
              </a:rPr>
              <a:t>the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Couture" panose="020B0804020202020204" pitchFamily="34" charset="0"/>
              </a:rPr>
              <a:t>Chanel</a:t>
            </a:r>
          </a:p>
          <a:p>
            <a:pPr algn="ctr"/>
            <a:endParaRPr lang="en-US" altLang="ko-KR" dirty="0" smtClean="0">
              <a:solidFill>
                <a:schemeClr val="tx1"/>
              </a:solidFill>
              <a:latin typeface="Couture" panose="020B0804020202020204" pitchFamily="34" charset="0"/>
            </a:endParaRPr>
          </a:p>
          <a:p>
            <a:pPr algn="ctr"/>
            <a:r>
              <a:rPr lang="en-US" altLang="ko-KR" sz="1000" dirty="0" smtClean="0">
                <a:solidFill>
                  <a:schemeClr val="tx1"/>
                </a:solidFill>
                <a:latin typeface="Couture" panose="020B0804020202020204" pitchFamily="34" charset="0"/>
              </a:rPr>
              <a:t>The process</a:t>
            </a:r>
            <a:endParaRPr lang="ko-KR" altLang="en-US" sz="1000" dirty="0">
              <a:solidFill>
                <a:schemeClr val="tx1"/>
              </a:solidFill>
              <a:latin typeface="Couture" panose="020B08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36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227"/>
          <p:cNvSpPr txBox="1">
            <a:spLocks/>
          </p:cNvSpPr>
          <p:nvPr/>
        </p:nvSpPr>
        <p:spPr>
          <a:xfrm>
            <a:off x="5000623" y="0"/>
            <a:ext cx="2939728" cy="70916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4000" b="1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4000" b="1" dirty="0" smtClean="0">
                <a:solidFill>
                  <a:schemeClr val="bg1"/>
                </a:solidFill>
                <a:latin typeface="Couture" panose="020B0804020202020204" pitchFamily="34" charset="0"/>
                <a:ea typeface="+mj-ea"/>
              </a:rPr>
              <a:t>sub</a:t>
            </a:r>
            <a:r>
              <a:rPr lang="en-US" altLang="ko-KR" sz="4000" b="1" dirty="0" smtClean="0">
                <a:solidFill>
                  <a:schemeClr val="bg1"/>
                </a:solidFill>
                <a:latin typeface="+mj-ea"/>
                <a:ea typeface="+mj-ea"/>
              </a:rPr>
              <a:t>).</a:t>
            </a:r>
            <a:r>
              <a:rPr lang="en-US" altLang="ko-KR" sz="4000" b="1" dirty="0" smtClean="0">
                <a:solidFill>
                  <a:schemeClr val="bg1"/>
                </a:solidFill>
                <a:latin typeface="Couture" panose="020B0804020202020204" pitchFamily="34" charset="0"/>
                <a:ea typeface="+mj-ea"/>
              </a:rPr>
              <a:t>pro</a:t>
            </a:r>
            <a:endParaRPr lang="ko-KR" altLang="en-US" sz="4000" b="1" dirty="0">
              <a:solidFill>
                <a:schemeClr val="bg1"/>
              </a:solidFill>
              <a:latin typeface="Couture" panose="020B0804020202020204" pitchFamily="34" charset="0"/>
              <a:ea typeface="+mj-ea"/>
            </a:endParaRPr>
          </a:p>
        </p:txBody>
      </p:sp>
      <p:sp>
        <p:nvSpPr>
          <p:cNvPr id="3" name="텍스트 상자 101"/>
          <p:cNvSpPr txBox="1">
            <a:spLocks/>
          </p:cNvSpPr>
          <p:nvPr/>
        </p:nvSpPr>
        <p:spPr>
          <a:xfrm>
            <a:off x="97155" y="65405"/>
            <a:ext cx="1325880" cy="1323975"/>
          </a:xfrm>
          <a:prstGeom prst="rect">
            <a:avLst/>
          </a:prstGeom>
          <a:noFill/>
          <a:ln w="635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0</a:t>
            </a:r>
            <a:r>
              <a:rPr lang="en-US" alt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8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02"/>
          <p:cNvSpPr txBox="1">
            <a:spLocks/>
          </p:cNvSpPr>
          <p:nvPr/>
        </p:nvSpPr>
        <p:spPr>
          <a:xfrm>
            <a:off x="220980" y="1850390"/>
            <a:ext cx="1083310" cy="3171381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altLang="en-US" sz="5000" b="1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화면구현</a:t>
            </a:r>
            <a:endParaRPr lang="ko-KR" altLang="en-US" sz="5000" b="1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110"/>
          <p:cNvSpPr txBox="1">
            <a:spLocks/>
          </p:cNvSpPr>
          <p:nvPr/>
        </p:nvSpPr>
        <p:spPr>
          <a:xfrm>
            <a:off x="11229495" y="516646"/>
            <a:ext cx="872490" cy="563359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6000" b="1" dirty="0" err="1" smtClean="0">
                <a:solidFill>
                  <a:schemeClr val="bg1"/>
                </a:solidFill>
                <a:latin typeface="Couture" charset="0"/>
                <a:ea typeface="Couture" charset="0"/>
              </a:rPr>
              <a:t>coDING</a:t>
            </a:r>
            <a:endParaRPr lang="ko-KR" altLang="en-US" sz="6000" b="1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279" y="1510080"/>
            <a:ext cx="1653048" cy="18233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551" y="1510080"/>
            <a:ext cx="1650108" cy="18233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620" y="1510080"/>
            <a:ext cx="1650108" cy="1823362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0641" y="1510080"/>
            <a:ext cx="1667940" cy="184694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9279" y="3879207"/>
            <a:ext cx="1653048" cy="1878559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7551" y="3879207"/>
            <a:ext cx="1653048" cy="18233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6680" y="3855622"/>
            <a:ext cx="1653048" cy="1846947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20641" y="3855622"/>
            <a:ext cx="1653048" cy="1823362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14" name="텍스트 상자 175"/>
          <p:cNvSpPr txBox="1">
            <a:spLocks/>
          </p:cNvSpPr>
          <p:nvPr/>
        </p:nvSpPr>
        <p:spPr>
          <a:xfrm>
            <a:off x="3452327" y="6179779"/>
            <a:ext cx="5273816" cy="247504"/>
          </a:xfrm>
          <a:prstGeom prst="rect">
            <a:avLst/>
          </a:prstGeom>
          <a:noFill/>
          <a:ln w="3175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1000" b="1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각 상품 이미지에 </a:t>
            </a:r>
            <a:r>
              <a:rPr lang="en-US" altLang="ko-KR" sz="1000" b="1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JQurry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를 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적용시켜 이미지 클릭 시 페이지가 바뀌도록 구현하였습니다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b="1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004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1"/>
          <p:cNvSpPr txBox="1">
            <a:spLocks/>
          </p:cNvSpPr>
          <p:nvPr/>
        </p:nvSpPr>
        <p:spPr>
          <a:xfrm>
            <a:off x="97155" y="65405"/>
            <a:ext cx="1325880" cy="1323975"/>
          </a:xfrm>
          <a:prstGeom prst="rect">
            <a:avLst/>
          </a:prstGeom>
          <a:noFill/>
          <a:ln w="635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0</a:t>
            </a:r>
            <a:r>
              <a:rPr lang="en-US" alt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8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102"/>
          <p:cNvSpPr txBox="1">
            <a:spLocks/>
          </p:cNvSpPr>
          <p:nvPr/>
        </p:nvSpPr>
        <p:spPr>
          <a:xfrm>
            <a:off x="220980" y="1850390"/>
            <a:ext cx="1083310" cy="3171381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altLang="en-US" sz="5000" b="1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화면구현</a:t>
            </a:r>
            <a:endParaRPr lang="ko-KR" altLang="en-US" sz="5000" b="1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110"/>
          <p:cNvSpPr txBox="1">
            <a:spLocks/>
          </p:cNvSpPr>
          <p:nvPr/>
        </p:nvSpPr>
        <p:spPr>
          <a:xfrm>
            <a:off x="11229495" y="516646"/>
            <a:ext cx="872490" cy="563359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6000" b="1" dirty="0" err="1" smtClean="0">
                <a:solidFill>
                  <a:schemeClr val="bg1"/>
                </a:solidFill>
                <a:latin typeface="Couture" charset="0"/>
                <a:ea typeface="Couture" charset="0"/>
              </a:rPr>
              <a:t>coDING</a:t>
            </a:r>
            <a:endParaRPr lang="ko-KR" altLang="en-US" sz="6000" b="1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  <p:sp>
        <p:nvSpPr>
          <p:cNvPr id="6" name="텍스트 상자 227"/>
          <p:cNvSpPr txBox="1">
            <a:spLocks/>
          </p:cNvSpPr>
          <p:nvPr/>
        </p:nvSpPr>
        <p:spPr>
          <a:xfrm>
            <a:off x="5000623" y="0"/>
            <a:ext cx="2939728" cy="70916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4000" b="1" dirty="0" smtClean="0">
                <a:solidFill>
                  <a:schemeClr val="bg1"/>
                </a:solidFill>
                <a:latin typeface="Couture" panose="020B0804020202020204" pitchFamily="34" charset="0"/>
                <a:ea typeface="+mj-ea"/>
              </a:rPr>
              <a:t>COMMON</a:t>
            </a:r>
            <a:endParaRPr lang="ko-KR" altLang="en-US" sz="4000" b="1" dirty="0">
              <a:solidFill>
                <a:schemeClr val="bg1"/>
              </a:solidFill>
              <a:latin typeface="Couture" panose="020B0804020202020204" pitchFamily="34" charset="0"/>
              <a:ea typeface="+mj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3166" y="2791894"/>
            <a:ext cx="1817334" cy="4174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6082" y="2744914"/>
            <a:ext cx="1817334" cy="41749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059" y="3570226"/>
            <a:ext cx="2400171" cy="900064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7710" y="3583603"/>
            <a:ext cx="2400171" cy="886687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641" y="1264776"/>
            <a:ext cx="5884967" cy="3285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879" y="2069424"/>
            <a:ext cx="5889729" cy="294933"/>
          </a:xfrm>
          <a:prstGeom prst="rect">
            <a:avLst/>
          </a:prstGeom>
        </p:spPr>
      </p:pic>
      <p:cxnSp>
        <p:nvCxnSpPr>
          <p:cNvPr id="14" name="직선 화살표 연결선 13"/>
          <p:cNvCxnSpPr/>
          <p:nvPr/>
        </p:nvCxnSpPr>
        <p:spPr>
          <a:xfrm>
            <a:off x="4354337" y="3963434"/>
            <a:ext cx="67617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>
            <a:off x="4342708" y="2953661"/>
            <a:ext cx="676177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4821366" y="1723215"/>
            <a:ext cx="0" cy="223934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그림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5356" y="5029130"/>
            <a:ext cx="3657600" cy="1619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5550" y="5413268"/>
            <a:ext cx="3619500" cy="20002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41833" y="5829353"/>
            <a:ext cx="2809875" cy="209550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26" name="텍스트 상자 175"/>
          <p:cNvSpPr txBox="1">
            <a:spLocks/>
          </p:cNvSpPr>
          <p:nvPr/>
        </p:nvSpPr>
        <p:spPr>
          <a:xfrm>
            <a:off x="2705666" y="6290031"/>
            <a:ext cx="3839268" cy="247504"/>
          </a:xfrm>
          <a:prstGeom prst="rect">
            <a:avLst/>
          </a:prstGeom>
          <a:noFill/>
          <a:ln w="3175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1000" b="1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각 부분에 마우스 오버 시 이펙트가 변경되도록 구현하였습니다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b="1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897715" y="1270686"/>
            <a:ext cx="3332161" cy="4342607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101" y="2069424"/>
            <a:ext cx="2381250" cy="466725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626" y="3263770"/>
            <a:ext cx="2486025" cy="475269"/>
          </a:xfrm>
          <a:prstGeom prst="rect">
            <a:avLst/>
          </a:prstGeom>
        </p:spPr>
      </p:pic>
      <p:cxnSp>
        <p:nvCxnSpPr>
          <p:cNvPr id="32" name="직선 화살표 연결선 31"/>
          <p:cNvCxnSpPr/>
          <p:nvPr/>
        </p:nvCxnSpPr>
        <p:spPr>
          <a:xfrm>
            <a:off x="9561726" y="2666968"/>
            <a:ext cx="0" cy="40690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텍스트 상자 175"/>
          <p:cNvSpPr txBox="1">
            <a:spLocks/>
          </p:cNvSpPr>
          <p:nvPr/>
        </p:nvSpPr>
        <p:spPr>
          <a:xfrm>
            <a:off x="7967329" y="4909396"/>
            <a:ext cx="3192553" cy="401392"/>
          </a:xfrm>
          <a:prstGeom prst="rect">
            <a:avLst/>
          </a:prstGeom>
          <a:noFill/>
          <a:ln w="3175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1000" b="1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검색 창을 클릭 시 검색 창이 확대되는 애니메이션을 추가하였습니다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b="1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41603" y="4327088"/>
            <a:ext cx="2852970" cy="13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749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1"/>
          <p:cNvSpPr txBox="1">
            <a:spLocks/>
          </p:cNvSpPr>
          <p:nvPr/>
        </p:nvSpPr>
        <p:spPr>
          <a:xfrm>
            <a:off x="97155" y="65405"/>
            <a:ext cx="1325880" cy="1323975"/>
          </a:xfrm>
          <a:prstGeom prst="rect">
            <a:avLst/>
          </a:prstGeom>
          <a:noFill/>
          <a:ln w="635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0</a:t>
            </a:r>
            <a:r>
              <a:rPr lang="en-US" altLang="ko-KR" sz="8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8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102"/>
          <p:cNvSpPr txBox="1">
            <a:spLocks/>
          </p:cNvSpPr>
          <p:nvPr/>
        </p:nvSpPr>
        <p:spPr>
          <a:xfrm>
            <a:off x="220980" y="1850390"/>
            <a:ext cx="1083310" cy="1632498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altLang="en-US" sz="5000" b="1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후기</a:t>
            </a:r>
            <a:endParaRPr lang="ko-KR" altLang="en-US" sz="5000" b="1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10"/>
          <p:cNvSpPr txBox="1">
            <a:spLocks/>
          </p:cNvSpPr>
          <p:nvPr/>
        </p:nvSpPr>
        <p:spPr>
          <a:xfrm>
            <a:off x="11229495" y="516646"/>
            <a:ext cx="872490" cy="563359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6000" b="1" dirty="0" smtClean="0">
                <a:solidFill>
                  <a:schemeClr val="bg1"/>
                </a:solidFill>
                <a:latin typeface="Couture" charset="0"/>
                <a:ea typeface="Couture" charset="0"/>
              </a:rPr>
              <a:t>review</a:t>
            </a:r>
            <a:endParaRPr lang="ko-KR" altLang="en-US" sz="6000" b="1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772677" y="1850390"/>
            <a:ext cx="6304384" cy="43278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처음으로 직접 내 손으로 쇼핑몰이라는 페이지를 만들어보았다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분명 처음에는 시도해보지 않은 것이었기에 어렵다는 느낌보다는</a:t>
            </a:r>
            <a:endParaRPr lang="en-US" altLang="ko-KR" sz="1400" dirty="0" smtClean="0">
              <a:solidFill>
                <a:sysClr val="windowText" lastClr="00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막막하다는 느낌이 제일 먼저 앞서기도 했지만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막상 제작을 시작하니</a:t>
            </a:r>
            <a:endParaRPr lang="en-US" altLang="ko-KR" sz="1400" dirty="0" smtClean="0">
              <a:solidFill>
                <a:sysClr val="windowText" lastClr="00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en-US" altLang="ko-KR" sz="14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3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주라는 짧은 시간 동안 기초적인 내용들이었지만 하나씩 </a:t>
            </a:r>
            <a:endParaRPr lang="en-US" altLang="ko-KR" sz="1400" dirty="0" smtClean="0">
              <a:solidFill>
                <a:sysClr val="windowText" lastClr="00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머리에 되새겨지며 이 부분엔 이런걸 적용해보고 싶다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라던가</a:t>
            </a:r>
            <a:endParaRPr lang="en-US" altLang="ko-KR" sz="1400" dirty="0" smtClean="0">
              <a:solidFill>
                <a:sysClr val="windowText" lastClr="00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아직 배우지 않았지만 이런 기능을 적용해보고 싶다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라며 </a:t>
            </a:r>
            <a:endParaRPr lang="en-US" altLang="ko-KR" sz="1400" dirty="0" smtClean="0">
              <a:solidFill>
                <a:sysClr val="windowText" lastClr="00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머리 속에서만 </a:t>
            </a:r>
            <a:r>
              <a:rPr lang="ko-KR" altLang="en-US" sz="1400" dirty="0" err="1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되뇌이던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것들을 그냥 내키는 대로 코드를 </a:t>
            </a:r>
            <a:r>
              <a:rPr lang="ko-KR" altLang="en-US" sz="1400" dirty="0" err="1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짜보기도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하고</a:t>
            </a:r>
            <a:endParaRPr lang="en-US" altLang="ko-KR" sz="1400" dirty="0" smtClean="0">
              <a:solidFill>
                <a:sysClr val="windowText" lastClr="00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그렇게도 안되면 직접 하나씩 찾아보면서 조금씩 수정해보기도 하고</a:t>
            </a:r>
            <a:endParaRPr lang="en-US" altLang="ko-KR" sz="1400" dirty="0" smtClean="0">
              <a:solidFill>
                <a:sysClr val="windowText" lastClr="00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그렇게 이 페이지를 완성했다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머리 속으로 생각만 하던 기능들을</a:t>
            </a:r>
            <a:endParaRPr lang="en-US" altLang="ko-KR" sz="1400" dirty="0" smtClean="0">
              <a:solidFill>
                <a:sysClr val="windowText" lastClr="00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미약하고 부족하게나마 직접 구현했다는 것에  뿌듯했고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</a:t>
            </a:r>
          </a:p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처음엔 막막하기만 했던 코딩을 재미있게 해줬던 것 같다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 </a:t>
            </a:r>
          </a:p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분명 허술하고 부족한 것이 많지만</a:t>
            </a:r>
            <a:endParaRPr lang="en-US" altLang="ko-KR" sz="1400" dirty="0" smtClean="0">
              <a:solidFill>
                <a:sysClr val="windowText" lastClr="00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나에게 있어서는 적은 지식으로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적은 소스들로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, </a:t>
            </a:r>
            <a:r>
              <a:rPr lang="ko-KR" altLang="en-US" sz="14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적은 경험으로</a:t>
            </a:r>
            <a:endParaRPr lang="en-US" altLang="ko-KR" sz="1400" dirty="0" smtClean="0">
              <a:solidFill>
                <a:sysClr val="windowText" lastClr="000000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ko-KR" altLang="en-US" sz="14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새로운 것을 시도 해 볼 수 있었던 중요한 경험이었던 것 같다</a:t>
            </a:r>
            <a:r>
              <a:rPr lang="en-US" altLang="ko-KR" sz="1400" dirty="0" smtClean="0">
                <a:solidFill>
                  <a:sysClr val="windowText" lastClr="000000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089779" y="1002600"/>
            <a:ext cx="2314270" cy="13767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ysClr val="windowText" lastClr="00000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첫 번째 페이지를 </a:t>
            </a:r>
            <a:r>
              <a:rPr lang="ko-KR" altLang="en-US" smtClean="0">
                <a:solidFill>
                  <a:sysClr val="windowText" lastClr="000000"/>
                </a:solidFill>
                <a:latin typeface="10X10 Bold" panose="020D0604000000000000" pitchFamily="50" charset="-127"/>
                <a:ea typeface="10X10 Bold" panose="020D0604000000000000" pitchFamily="50" charset="-127"/>
              </a:rPr>
              <a:t>제작 해 본 후기</a:t>
            </a:r>
            <a:endParaRPr lang="ko-KR" altLang="en-US" dirty="0">
              <a:solidFill>
                <a:sysClr val="windowText" lastClr="000000"/>
              </a:solidFill>
              <a:latin typeface="10X10 Bold" panose="020D0604000000000000" pitchFamily="50" charset="-127"/>
              <a:ea typeface="10X10 Bold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345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3307" y="214606"/>
            <a:ext cx="4525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 smtClean="0">
                <a:solidFill>
                  <a:schemeClr val="bg1"/>
                </a:solidFill>
                <a:latin typeface="Couture" panose="020B0804020202020204" pitchFamily="34" charset="0"/>
              </a:rPr>
              <a:t>sequence</a:t>
            </a:r>
            <a:endParaRPr lang="ko-KR" altLang="en-US" sz="6000" dirty="0">
              <a:solidFill>
                <a:schemeClr val="bg1"/>
              </a:solidFill>
              <a:latin typeface="Couture" panose="020B0804020202020204" pitchFamily="34" charset="0"/>
            </a:endParaRPr>
          </a:p>
        </p:txBody>
      </p:sp>
      <p:sp>
        <p:nvSpPr>
          <p:cNvPr id="5" name="텍스트 상자 25"/>
          <p:cNvSpPr txBox="1">
            <a:spLocks/>
          </p:cNvSpPr>
          <p:nvPr/>
        </p:nvSpPr>
        <p:spPr>
          <a:xfrm>
            <a:off x="908399" y="1538567"/>
            <a:ext cx="1325880" cy="1323975"/>
          </a:xfrm>
          <a:prstGeom prst="rect">
            <a:avLst/>
          </a:prstGeom>
          <a:noFill/>
          <a:ln w="635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8000">
                <a:solidFill>
                  <a:schemeClr val="bg1"/>
                </a:solidFill>
                <a:latin typeface="맑은 고딕" charset="0"/>
                <a:ea typeface="맑은 고딕" charset="0"/>
              </a:rPr>
              <a:t>01</a:t>
            </a:r>
            <a:endParaRPr lang="ko-KR" altLang="en-US" sz="800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58"/>
          <p:cNvSpPr txBox="1">
            <a:spLocks/>
          </p:cNvSpPr>
          <p:nvPr/>
        </p:nvSpPr>
        <p:spPr>
          <a:xfrm>
            <a:off x="2476874" y="2862542"/>
            <a:ext cx="1083310" cy="1631315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sz="50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기</a:t>
            </a:r>
            <a:r>
              <a:rPr lang="ko-KR" sz="50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획</a:t>
            </a:r>
            <a:endParaRPr lang="ko-KR" altLang="en-US" sz="5000" b="1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25"/>
          <p:cNvSpPr txBox="1">
            <a:spLocks/>
          </p:cNvSpPr>
          <p:nvPr/>
        </p:nvSpPr>
        <p:spPr>
          <a:xfrm>
            <a:off x="4774381" y="2862542"/>
            <a:ext cx="1325880" cy="1324722"/>
          </a:xfrm>
          <a:prstGeom prst="rect">
            <a:avLst/>
          </a:prstGeom>
          <a:noFill/>
          <a:ln w="635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0</a:t>
            </a:r>
            <a:r>
              <a:rPr lang="en-US" alt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8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8" name="텍스트 상자 58"/>
          <p:cNvSpPr txBox="1">
            <a:spLocks/>
          </p:cNvSpPr>
          <p:nvPr/>
        </p:nvSpPr>
        <p:spPr>
          <a:xfrm>
            <a:off x="6367093" y="3376698"/>
            <a:ext cx="1083310" cy="3171381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altLang="en-US" sz="5000" b="1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화면구현</a:t>
            </a:r>
            <a:endParaRPr lang="ko-KR" altLang="en-US" sz="5000" b="1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9" name="텍스트 상자 25"/>
          <p:cNvSpPr txBox="1">
            <a:spLocks/>
          </p:cNvSpPr>
          <p:nvPr/>
        </p:nvSpPr>
        <p:spPr>
          <a:xfrm>
            <a:off x="8278870" y="4192947"/>
            <a:ext cx="1325880" cy="1324722"/>
          </a:xfrm>
          <a:prstGeom prst="rect">
            <a:avLst/>
          </a:prstGeom>
          <a:noFill/>
          <a:ln w="635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0</a:t>
            </a:r>
            <a:r>
              <a:rPr lang="en-US" alt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8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1" name="텍스트 상자 58"/>
          <p:cNvSpPr txBox="1">
            <a:spLocks/>
          </p:cNvSpPr>
          <p:nvPr/>
        </p:nvSpPr>
        <p:spPr>
          <a:xfrm>
            <a:off x="9785854" y="4700673"/>
            <a:ext cx="1083310" cy="1632498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altLang="en-US" sz="5000" b="1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후기</a:t>
            </a:r>
            <a:endParaRPr lang="ko-KR" altLang="en-US" sz="5000" b="1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158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1"/>
          <p:cNvSpPr txBox="1">
            <a:spLocks/>
          </p:cNvSpPr>
          <p:nvPr/>
        </p:nvSpPr>
        <p:spPr>
          <a:xfrm>
            <a:off x="97155" y="65405"/>
            <a:ext cx="1325880" cy="1323975"/>
          </a:xfrm>
          <a:prstGeom prst="rect">
            <a:avLst/>
          </a:prstGeom>
          <a:noFill/>
          <a:ln w="635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8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01</a:t>
            </a:r>
            <a:endParaRPr lang="ko-KR" altLang="en-US" sz="8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102"/>
          <p:cNvSpPr txBox="1">
            <a:spLocks/>
          </p:cNvSpPr>
          <p:nvPr/>
        </p:nvSpPr>
        <p:spPr>
          <a:xfrm>
            <a:off x="220980" y="1850390"/>
            <a:ext cx="1083310" cy="1631315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sz="50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기</a:t>
            </a:r>
            <a:r>
              <a:rPr lang="ko-KR" sz="50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획</a:t>
            </a:r>
            <a:endParaRPr lang="ko-KR" altLang="en-US" sz="5000" b="1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10"/>
          <p:cNvSpPr txBox="1">
            <a:spLocks/>
          </p:cNvSpPr>
          <p:nvPr/>
        </p:nvSpPr>
        <p:spPr>
          <a:xfrm>
            <a:off x="11145520" y="136525"/>
            <a:ext cx="872490" cy="655193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6000" b="1" dirty="0">
                <a:solidFill>
                  <a:schemeClr val="bg1"/>
                </a:solidFill>
                <a:latin typeface="Couture" charset="0"/>
                <a:ea typeface="Couture" charset="0"/>
              </a:rPr>
              <a:t>PERSONA</a:t>
            </a:r>
            <a:endParaRPr lang="ko-KR" altLang="en-US" sz="6000" b="1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2527600" y="1321307"/>
            <a:ext cx="1306286" cy="131813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27600" y="2839272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이지현 </a:t>
            </a:r>
            <a:r>
              <a:rPr lang="en-US" altLang="ko-KR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(26)</a:t>
            </a:r>
            <a:endParaRPr lang="ko-KR" altLang="en-US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27600" y="3408439"/>
            <a:ext cx="130628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호텔리어</a:t>
            </a:r>
            <a:endParaRPr lang="ko-KR" altLang="en-US" sz="14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49768" y="3916051"/>
            <a:ext cx="2461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최고급 호텔에서</a:t>
            </a:r>
            <a:r>
              <a:rPr lang="en-US" altLang="ko-KR" sz="12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근무하는 그녀는</a:t>
            </a:r>
            <a:endParaRPr lang="en-US" altLang="ko-KR" sz="12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자신이 근무하는</a:t>
            </a:r>
            <a:r>
              <a:rPr lang="en-US" altLang="ko-KR" sz="12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호텔에 맞는 </a:t>
            </a:r>
            <a:endParaRPr lang="en-US" altLang="ko-KR" sz="12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ko-KR" altLang="en-US" sz="12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고급 향수를 찾고 싶어한다</a:t>
            </a:r>
            <a:r>
              <a:rPr lang="en-US" altLang="ko-KR" sz="12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73642" y="5131549"/>
            <a:ext cx="16141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“</a:t>
            </a:r>
            <a:r>
              <a:rPr lang="en-US" altLang="ko-KR" sz="1200" dirty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호텔리어는</a:t>
            </a:r>
            <a:r>
              <a:rPr lang="ko-KR" altLang="en-US" sz="12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호텔의 얼굴이나 마찬가지인데 아무 향수나 쓸 수 없어</a:t>
            </a:r>
            <a:r>
              <a:rPr lang="en-US" altLang="ko-KR" sz="12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우아하고 고급스러운 향수가 없을까</a:t>
            </a:r>
            <a:r>
              <a:rPr lang="en-US" altLang="ko-KR" sz="12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? “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5057192" y="1103711"/>
            <a:ext cx="2192694" cy="5147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ㅍ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5500396" y="1389380"/>
            <a:ext cx="1306286" cy="131813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500396" y="2839272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지성인 </a:t>
            </a:r>
            <a:r>
              <a:rPr lang="en-US" altLang="ko-KR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(32)</a:t>
            </a:r>
            <a:endParaRPr lang="ko-KR" altLang="en-US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56076" y="3481705"/>
            <a:ext cx="13949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레스토랑 매니저</a:t>
            </a:r>
            <a:endParaRPr lang="ko-KR" altLang="en-US" sz="1400" dirty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423418" y="3916051"/>
            <a:ext cx="14602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altLang="ko-KR" sz="12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40304" y="3916051"/>
            <a:ext cx="18264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고급 이탈리아 레스토랑을 운영하는 그는 항상 자신이 할 수 있는 최선을 하고 </a:t>
            </a:r>
            <a:endParaRPr lang="en-US" altLang="ko-KR" sz="1200" dirty="0" smtClean="0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ko-KR" altLang="en-US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싶어한다</a:t>
            </a:r>
            <a:r>
              <a: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201813" y="5131548"/>
            <a:ext cx="1903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“</a:t>
            </a:r>
            <a:r>
              <a:rPr lang="en-US" altLang="ko-KR" sz="1200" dirty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ko-KR" altLang="en-US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우리 레스토랑은 항상 최고라고 자부하고 있어</a:t>
            </a:r>
            <a:r>
              <a: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  <a:r>
              <a:rPr lang="ko-KR" altLang="en-US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우리 레스토랑의 이미지를 강조할 수 있는 고급스러운 느낌의 향수가 필요해</a:t>
            </a:r>
            <a:r>
              <a:rPr lang="en-US" altLang="ko-KR" sz="1200" dirty="0" smtClean="0"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 “</a:t>
            </a:r>
          </a:p>
        </p:txBody>
      </p:sp>
      <p:sp>
        <p:nvSpPr>
          <p:cNvPr id="21" name="타원 20"/>
          <p:cNvSpPr/>
          <p:nvPr/>
        </p:nvSpPr>
        <p:spPr>
          <a:xfrm>
            <a:off x="8544560" y="1389380"/>
            <a:ext cx="1306286" cy="1318130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8544560" y="2836466"/>
            <a:ext cx="1306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지성윤</a:t>
            </a:r>
            <a:r>
              <a:rPr lang="ko-KR" altLang="en-US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(29)</a:t>
            </a:r>
            <a:endParaRPr lang="ko-KR" altLang="en-US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37880" y="3392543"/>
            <a:ext cx="1519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제약회사 영업직원</a:t>
            </a:r>
            <a:endParaRPr lang="ko-KR" altLang="en-US" sz="1400" dirty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005297" y="3916051"/>
            <a:ext cx="2384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글로벌 스케일의 제약 회사의 영업직원으로 근무 중인 그는 평소에</a:t>
            </a:r>
            <a:endParaRPr lang="en-US" altLang="ko-KR" sz="1100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ko-KR" altLang="en-US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온갖 미팅 등 여러 사람을 만나기 위해 자신을 꾸며줄 향수를 찾고 있다</a:t>
            </a:r>
            <a:r>
              <a:rPr lang="en-US" altLang="ko-KR" sz="11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163195" y="5131547"/>
            <a:ext cx="2069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“</a:t>
            </a:r>
            <a:r>
              <a:rPr lang="ko-KR" altLang="en-US" sz="12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영업사원은 회사의 얼굴로써 중요한 사람들을 만나고 다니는데 아무렇게나 다닐 수 없어</a:t>
            </a:r>
            <a:r>
              <a:rPr lang="en-US" altLang="ko-KR" sz="12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 </a:t>
            </a:r>
            <a:r>
              <a:rPr lang="ko-KR" altLang="en-US" sz="12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깔끔하고 단정한 느낌을 줄 수 있는 향수는 없을까</a:t>
            </a:r>
            <a:r>
              <a:rPr lang="en-US" altLang="ko-KR" sz="1200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? “</a:t>
            </a:r>
          </a:p>
        </p:txBody>
      </p:sp>
    </p:spTree>
    <p:extLst>
      <p:ext uri="{BB962C8B-B14F-4D97-AF65-F5344CB8AC3E}">
        <p14:creationId xmlns:p14="http://schemas.microsoft.com/office/powerpoint/2010/main" val="243912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1"/>
          <p:cNvSpPr txBox="1">
            <a:spLocks/>
          </p:cNvSpPr>
          <p:nvPr/>
        </p:nvSpPr>
        <p:spPr>
          <a:xfrm>
            <a:off x="97155" y="65405"/>
            <a:ext cx="1325880" cy="1323975"/>
          </a:xfrm>
          <a:prstGeom prst="rect">
            <a:avLst/>
          </a:prstGeom>
          <a:noFill/>
          <a:ln w="635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8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01</a:t>
            </a:r>
            <a:endParaRPr lang="ko-KR" altLang="en-US" sz="8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102"/>
          <p:cNvSpPr txBox="1">
            <a:spLocks/>
          </p:cNvSpPr>
          <p:nvPr/>
        </p:nvSpPr>
        <p:spPr>
          <a:xfrm>
            <a:off x="220980" y="1850390"/>
            <a:ext cx="1083310" cy="1631315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sz="50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기</a:t>
            </a:r>
            <a:r>
              <a:rPr lang="ko-KR" sz="50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획</a:t>
            </a:r>
            <a:endParaRPr lang="ko-KR" altLang="en-US" sz="5000" b="1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10"/>
          <p:cNvSpPr txBox="1">
            <a:spLocks/>
          </p:cNvSpPr>
          <p:nvPr/>
        </p:nvSpPr>
        <p:spPr>
          <a:xfrm>
            <a:off x="11145520" y="136525"/>
            <a:ext cx="872490" cy="65569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6000" b="1" dirty="0" smtClean="0">
                <a:solidFill>
                  <a:schemeClr val="bg1"/>
                </a:solidFill>
                <a:latin typeface="Couture" charset="0"/>
                <a:ea typeface="Couture" charset="0"/>
              </a:rPr>
              <a:t>concept</a:t>
            </a:r>
            <a:endParaRPr lang="ko-KR" altLang="en-US" sz="6000" b="1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  <p:sp>
        <p:nvSpPr>
          <p:cNvPr id="5" name="텍스트 상자 227"/>
          <p:cNvSpPr txBox="1">
            <a:spLocks/>
          </p:cNvSpPr>
          <p:nvPr/>
        </p:nvSpPr>
        <p:spPr>
          <a:xfrm>
            <a:off x="4578623" y="1387443"/>
            <a:ext cx="3093523" cy="462947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2400" dirty="0" smtClean="0">
                <a:solidFill>
                  <a:schemeClr val="bg1"/>
                </a:solidFill>
                <a:latin typeface="Couture" charset="0"/>
                <a:ea typeface="Couture" charset="0"/>
              </a:rPr>
              <a:t>Point color</a:t>
            </a:r>
            <a:endParaRPr lang="ko-KR" altLang="en-US" sz="2400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1947552" y="3648270"/>
            <a:ext cx="8369559" cy="25845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2763980" y="4026160"/>
            <a:ext cx="6736702" cy="1828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728114" y="2228280"/>
            <a:ext cx="6680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기존 샤넬 브랜드의 캐릭터 컬러인 블랙 </a:t>
            </a:r>
            <a:r>
              <a:rPr lang="en-US" altLang="ko-KR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&amp; </a:t>
            </a:r>
            <a:r>
              <a:rPr lang="ko-KR" altLang="en-US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화이트 컨셉을 살려서</a:t>
            </a:r>
            <a:endParaRPr lang="en-US" altLang="ko-KR" dirty="0" smtClean="0">
              <a:solidFill>
                <a:schemeClr val="bg1"/>
              </a:solidFill>
              <a:latin typeface="Adobe 고딕 Std B" panose="020B0800000000000000" pitchFamily="34" charset="-127"/>
              <a:ea typeface="Adobe 고딕 Std B" panose="020B0800000000000000" pitchFamily="34" charset="-127"/>
            </a:endParaRPr>
          </a:p>
          <a:p>
            <a:pPr algn="ctr"/>
            <a:r>
              <a:rPr lang="ko-KR" altLang="en-US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고급스럽고 깔끔한 이미지를 강조했습니다</a:t>
            </a:r>
            <a:r>
              <a:rPr lang="en-US" altLang="ko-KR" dirty="0" smtClean="0">
                <a:solidFill>
                  <a:schemeClr val="bg1"/>
                </a:solidFill>
                <a:latin typeface="Adobe 고딕 Std B" panose="020B0800000000000000" pitchFamily="34" charset="-127"/>
                <a:ea typeface="Adobe 고딕 Std B" panose="020B0800000000000000" pitchFamily="34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122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상자 101"/>
          <p:cNvSpPr txBox="1">
            <a:spLocks/>
          </p:cNvSpPr>
          <p:nvPr/>
        </p:nvSpPr>
        <p:spPr>
          <a:xfrm>
            <a:off x="97155" y="65405"/>
            <a:ext cx="1325880" cy="1323975"/>
          </a:xfrm>
          <a:prstGeom prst="rect">
            <a:avLst/>
          </a:prstGeom>
          <a:noFill/>
          <a:ln w="635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8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01</a:t>
            </a:r>
            <a:endParaRPr lang="ko-KR" altLang="en-US" sz="8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02"/>
          <p:cNvSpPr txBox="1">
            <a:spLocks/>
          </p:cNvSpPr>
          <p:nvPr/>
        </p:nvSpPr>
        <p:spPr>
          <a:xfrm>
            <a:off x="220980" y="1850390"/>
            <a:ext cx="1083310" cy="1631315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sz="50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기</a:t>
            </a:r>
            <a:r>
              <a:rPr lang="ko-KR" sz="50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획</a:t>
            </a:r>
            <a:endParaRPr lang="ko-KR" altLang="en-US" sz="5000" b="1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10"/>
          <p:cNvSpPr txBox="1">
            <a:spLocks/>
          </p:cNvSpPr>
          <p:nvPr/>
        </p:nvSpPr>
        <p:spPr>
          <a:xfrm>
            <a:off x="11145520" y="71208"/>
            <a:ext cx="872490" cy="674158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4800" b="1" dirty="0" err="1" smtClean="0">
                <a:solidFill>
                  <a:schemeClr val="bg1"/>
                </a:solidFill>
                <a:latin typeface="Couture" charset="0"/>
                <a:ea typeface="Couture" charset="0"/>
              </a:rPr>
              <a:t>P</a:t>
            </a:r>
            <a:r>
              <a:rPr lang="en-US" altLang="ko-KR" sz="4800" b="1" dirty="0" err="1" smtClean="0">
                <a:solidFill>
                  <a:schemeClr val="bg1"/>
                </a:solidFill>
                <a:latin typeface="Couture" charset="0"/>
                <a:ea typeface="Couture" charset="0"/>
              </a:rPr>
              <a:t>rototype</a:t>
            </a:r>
            <a:endParaRPr lang="ko-KR" altLang="en-US" sz="4800" b="1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619" y="1026457"/>
            <a:ext cx="3063119" cy="5396924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067" y="1308335"/>
            <a:ext cx="3928897" cy="4833167"/>
          </a:xfrm>
          <a:prstGeom prst="rect">
            <a:avLst/>
          </a:prstGeom>
        </p:spPr>
      </p:pic>
      <p:sp>
        <p:nvSpPr>
          <p:cNvPr id="11" name="텍스트 상자 227"/>
          <p:cNvSpPr txBox="1">
            <a:spLocks/>
          </p:cNvSpPr>
          <p:nvPr/>
        </p:nvSpPr>
        <p:spPr>
          <a:xfrm>
            <a:off x="4669012" y="56165"/>
            <a:ext cx="3230530" cy="708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4000" dirty="0" smtClean="0">
                <a:solidFill>
                  <a:schemeClr val="bg1"/>
                </a:solidFill>
                <a:latin typeface="Couture" charset="0"/>
                <a:ea typeface="Couture" charset="0"/>
              </a:rPr>
              <a:t>Main page</a:t>
            </a:r>
            <a:endParaRPr lang="ko-KR" altLang="en-US" sz="4000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9955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101"/>
          <p:cNvSpPr txBox="1">
            <a:spLocks/>
          </p:cNvSpPr>
          <p:nvPr/>
        </p:nvSpPr>
        <p:spPr>
          <a:xfrm>
            <a:off x="97155" y="65405"/>
            <a:ext cx="1325880" cy="1323975"/>
          </a:xfrm>
          <a:prstGeom prst="rect">
            <a:avLst/>
          </a:prstGeom>
          <a:noFill/>
          <a:ln w="635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8000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01</a:t>
            </a:r>
            <a:endParaRPr lang="ko-KR" altLang="en-US" sz="8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102"/>
          <p:cNvSpPr txBox="1">
            <a:spLocks/>
          </p:cNvSpPr>
          <p:nvPr/>
        </p:nvSpPr>
        <p:spPr>
          <a:xfrm>
            <a:off x="220980" y="1850390"/>
            <a:ext cx="1083310" cy="1631315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sz="50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기</a:t>
            </a:r>
            <a:r>
              <a:rPr lang="ko-KR" sz="5000" b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획</a:t>
            </a:r>
            <a:endParaRPr lang="ko-KR" altLang="en-US" sz="5000" b="1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텍스트 상자 110"/>
          <p:cNvSpPr txBox="1">
            <a:spLocks/>
          </p:cNvSpPr>
          <p:nvPr/>
        </p:nvSpPr>
        <p:spPr>
          <a:xfrm>
            <a:off x="11145520" y="71208"/>
            <a:ext cx="872490" cy="6741589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4800" b="1" dirty="0" err="1" smtClean="0">
                <a:solidFill>
                  <a:schemeClr val="bg1"/>
                </a:solidFill>
                <a:latin typeface="Couture" charset="0"/>
                <a:ea typeface="Couture" charset="0"/>
              </a:rPr>
              <a:t>P</a:t>
            </a:r>
            <a:r>
              <a:rPr lang="en-US" altLang="ko-KR" sz="4800" b="1" dirty="0" err="1" smtClean="0">
                <a:solidFill>
                  <a:schemeClr val="bg1"/>
                </a:solidFill>
                <a:latin typeface="Couture" charset="0"/>
                <a:ea typeface="Couture" charset="0"/>
              </a:rPr>
              <a:t>rototype</a:t>
            </a:r>
            <a:endParaRPr lang="ko-KR" altLang="en-US" sz="4800" b="1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  <p:sp>
        <p:nvSpPr>
          <p:cNvPr id="7" name="텍스트 상자 227"/>
          <p:cNvSpPr txBox="1">
            <a:spLocks/>
          </p:cNvSpPr>
          <p:nvPr/>
        </p:nvSpPr>
        <p:spPr>
          <a:xfrm>
            <a:off x="4734861" y="18732"/>
            <a:ext cx="2893559" cy="708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4000" dirty="0" smtClean="0">
                <a:solidFill>
                  <a:schemeClr val="bg1"/>
                </a:solidFill>
                <a:latin typeface="Couture" charset="0"/>
                <a:ea typeface="Couture" charset="0"/>
              </a:rPr>
              <a:t>sub page</a:t>
            </a:r>
            <a:endParaRPr lang="ko-KR" altLang="en-US" sz="4000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4874" y="1538557"/>
            <a:ext cx="4237934" cy="38068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3392" y="978075"/>
            <a:ext cx="2905080" cy="550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7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1"/>
          <p:cNvSpPr txBox="1">
            <a:spLocks/>
          </p:cNvSpPr>
          <p:nvPr/>
        </p:nvSpPr>
        <p:spPr>
          <a:xfrm>
            <a:off x="97155" y="65405"/>
            <a:ext cx="1325880" cy="1323975"/>
          </a:xfrm>
          <a:prstGeom prst="rect">
            <a:avLst/>
          </a:prstGeom>
          <a:noFill/>
          <a:ln w="635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0</a:t>
            </a:r>
            <a:r>
              <a:rPr lang="en-US" alt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8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102"/>
          <p:cNvSpPr txBox="1">
            <a:spLocks/>
          </p:cNvSpPr>
          <p:nvPr/>
        </p:nvSpPr>
        <p:spPr>
          <a:xfrm>
            <a:off x="220980" y="1850390"/>
            <a:ext cx="1083310" cy="3171381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altLang="en-US" sz="5000" b="1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화면구현</a:t>
            </a:r>
            <a:endParaRPr lang="ko-KR" altLang="en-US" sz="5000" b="1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10"/>
          <p:cNvSpPr txBox="1">
            <a:spLocks/>
          </p:cNvSpPr>
          <p:nvPr/>
        </p:nvSpPr>
        <p:spPr>
          <a:xfrm>
            <a:off x="11145520" y="136525"/>
            <a:ext cx="872490" cy="65569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6000" b="1" dirty="0" smtClean="0">
                <a:solidFill>
                  <a:schemeClr val="bg1"/>
                </a:solidFill>
                <a:latin typeface="Couture" charset="0"/>
                <a:ea typeface="Couture" charset="0"/>
              </a:rPr>
              <a:t>PREVIEW</a:t>
            </a:r>
            <a:endParaRPr lang="ko-KR" altLang="en-US" sz="6000" b="1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936" y="1389380"/>
            <a:ext cx="2931106" cy="4441371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38" y="1389380"/>
            <a:ext cx="3201508" cy="4441371"/>
          </a:xfrm>
          <a:prstGeom prst="rect">
            <a:avLst/>
          </a:prstGeom>
        </p:spPr>
      </p:pic>
      <p:sp>
        <p:nvSpPr>
          <p:cNvPr id="8" name="텍스트 상자 227"/>
          <p:cNvSpPr txBox="1">
            <a:spLocks/>
          </p:cNvSpPr>
          <p:nvPr/>
        </p:nvSpPr>
        <p:spPr>
          <a:xfrm>
            <a:off x="4669012" y="56165"/>
            <a:ext cx="3230530" cy="708660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4000" dirty="0" smtClean="0">
                <a:solidFill>
                  <a:schemeClr val="bg1"/>
                </a:solidFill>
                <a:latin typeface="Couture" charset="0"/>
                <a:ea typeface="Couture" charset="0"/>
              </a:rPr>
              <a:t>Main page</a:t>
            </a:r>
            <a:endParaRPr lang="ko-KR" altLang="en-US" sz="4000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24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227"/>
          <p:cNvSpPr txBox="1">
            <a:spLocks/>
          </p:cNvSpPr>
          <p:nvPr/>
        </p:nvSpPr>
        <p:spPr>
          <a:xfrm>
            <a:off x="4930806" y="18224"/>
            <a:ext cx="3016162" cy="70916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4000" b="1" dirty="0" smtClean="0">
                <a:solidFill>
                  <a:schemeClr val="bg1"/>
                </a:solidFill>
                <a:latin typeface="Couture" charset="0"/>
                <a:ea typeface="Couture" charset="0"/>
              </a:rPr>
              <a:t>sub </a:t>
            </a:r>
            <a:r>
              <a:rPr lang="en-US" altLang="ko-KR" sz="4000" b="1" dirty="0" smtClean="0">
                <a:solidFill>
                  <a:schemeClr val="bg1"/>
                </a:solidFill>
                <a:latin typeface="Couture" charset="0"/>
                <a:ea typeface="Couture" charset="0"/>
              </a:rPr>
              <a:t>page</a:t>
            </a:r>
            <a:endParaRPr lang="ko-KR" altLang="en-US" sz="4000" b="1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  <p:sp>
        <p:nvSpPr>
          <p:cNvPr id="3" name="텍스트 상자 101"/>
          <p:cNvSpPr txBox="1">
            <a:spLocks/>
          </p:cNvSpPr>
          <p:nvPr/>
        </p:nvSpPr>
        <p:spPr>
          <a:xfrm>
            <a:off x="97155" y="65405"/>
            <a:ext cx="1325880" cy="1323975"/>
          </a:xfrm>
          <a:prstGeom prst="rect">
            <a:avLst/>
          </a:prstGeom>
          <a:noFill/>
          <a:ln w="635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0</a:t>
            </a:r>
            <a:r>
              <a:rPr lang="en-US" alt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8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02"/>
          <p:cNvSpPr txBox="1">
            <a:spLocks/>
          </p:cNvSpPr>
          <p:nvPr/>
        </p:nvSpPr>
        <p:spPr>
          <a:xfrm>
            <a:off x="220980" y="1850390"/>
            <a:ext cx="1083310" cy="3171381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altLang="en-US" sz="5000" b="1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화면구현</a:t>
            </a:r>
            <a:endParaRPr lang="ko-KR" altLang="en-US" sz="5000" b="1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5" name="텍스트 상자 110"/>
          <p:cNvSpPr txBox="1">
            <a:spLocks/>
          </p:cNvSpPr>
          <p:nvPr/>
        </p:nvSpPr>
        <p:spPr>
          <a:xfrm>
            <a:off x="11145520" y="136525"/>
            <a:ext cx="872490" cy="655692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6000" b="1" dirty="0" smtClean="0">
                <a:solidFill>
                  <a:schemeClr val="bg1"/>
                </a:solidFill>
                <a:latin typeface="Couture" charset="0"/>
                <a:ea typeface="Couture" charset="0"/>
              </a:rPr>
              <a:t>PREVIEW</a:t>
            </a:r>
            <a:endParaRPr lang="ko-KR" altLang="en-US" sz="6000" b="1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481" y="1545524"/>
            <a:ext cx="4815060" cy="392633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4987" y="1156623"/>
            <a:ext cx="4166443" cy="5038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5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1"/>
          <p:cNvSpPr txBox="1">
            <a:spLocks/>
          </p:cNvSpPr>
          <p:nvPr/>
        </p:nvSpPr>
        <p:spPr>
          <a:xfrm>
            <a:off x="97155" y="65405"/>
            <a:ext cx="1325880" cy="1323975"/>
          </a:xfrm>
          <a:prstGeom prst="rect">
            <a:avLst/>
          </a:prstGeom>
          <a:noFill/>
          <a:ln w="63500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0</a:t>
            </a:r>
            <a:r>
              <a:rPr lang="en-US" altLang="ko-KR" sz="8000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8000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3" name="텍스트 상자 102"/>
          <p:cNvSpPr txBox="1">
            <a:spLocks/>
          </p:cNvSpPr>
          <p:nvPr/>
        </p:nvSpPr>
        <p:spPr>
          <a:xfrm>
            <a:off x="220980" y="1850390"/>
            <a:ext cx="1083310" cy="3171381"/>
          </a:xfrm>
          <a:prstGeom prst="rect">
            <a:avLst/>
          </a:prstGeom>
          <a:noFill/>
          <a:ln w="38100" cap="flat" cmpd="sng">
            <a:noFill/>
            <a:prstDash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ko-KR" altLang="en-US" sz="5000" b="1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화면구현</a:t>
            </a:r>
            <a:endParaRPr lang="ko-KR" altLang="en-US" sz="5000" b="1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4" name="텍스트 상자 110"/>
          <p:cNvSpPr txBox="1">
            <a:spLocks/>
          </p:cNvSpPr>
          <p:nvPr/>
        </p:nvSpPr>
        <p:spPr>
          <a:xfrm>
            <a:off x="11229495" y="516646"/>
            <a:ext cx="872490" cy="5633593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6000" b="1" dirty="0" err="1" smtClean="0">
                <a:solidFill>
                  <a:schemeClr val="bg1"/>
                </a:solidFill>
                <a:latin typeface="Couture" charset="0"/>
                <a:ea typeface="Couture" charset="0"/>
              </a:rPr>
              <a:t>coDING</a:t>
            </a:r>
            <a:endParaRPr lang="ko-KR" altLang="en-US" sz="6000" b="1" dirty="0">
              <a:solidFill>
                <a:schemeClr val="bg1"/>
              </a:solidFill>
              <a:latin typeface="Couture" charset="0"/>
              <a:ea typeface="Couture" charset="0"/>
            </a:endParaRPr>
          </a:p>
        </p:txBody>
      </p:sp>
      <p:sp>
        <p:nvSpPr>
          <p:cNvPr id="5" name="텍스트 상자 227"/>
          <p:cNvSpPr txBox="1">
            <a:spLocks/>
          </p:cNvSpPr>
          <p:nvPr/>
        </p:nvSpPr>
        <p:spPr>
          <a:xfrm>
            <a:off x="5000623" y="0"/>
            <a:ext cx="2939728" cy="709168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ctr" hangingPunct="1"/>
            <a:r>
              <a:rPr lang="en-US" altLang="ko-KR" sz="4000" b="1" dirty="0" smtClean="0">
                <a:solidFill>
                  <a:schemeClr val="bg1"/>
                </a:solidFill>
                <a:latin typeface="+mj-ea"/>
                <a:ea typeface="+mj-ea"/>
              </a:rPr>
              <a:t>(</a:t>
            </a:r>
            <a:r>
              <a:rPr lang="en-US" altLang="ko-KR" sz="4000" b="1" dirty="0" smtClean="0">
                <a:solidFill>
                  <a:schemeClr val="bg1"/>
                </a:solidFill>
                <a:latin typeface="Couture" panose="020B0804020202020204" pitchFamily="34" charset="0"/>
                <a:ea typeface="+mj-ea"/>
              </a:rPr>
              <a:t>sub</a:t>
            </a:r>
            <a:r>
              <a:rPr lang="en-US" altLang="ko-KR" sz="4000" b="1" dirty="0" smtClean="0">
                <a:solidFill>
                  <a:schemeClr val="bg1"/>
                </a:solidFill>
                <a:latin typeface="+mj-ea"/>
                <a:ea typeface="+mj-ea"/>
              </a:rPr>
              <a:t>).</a:t>
            </a:r>
            <a:r>
              <a:rPr lang="en-US" altLang="ko-KR" sz="4000" b="1" dirty="0" smtClean="0">
                <a:solidFill>
                  <a:schemeClr val="bg1"/>
                </a:solidFill>
                <a:latin typeface="Couture" panose="020B0804020202020204" pitchFamily="34" charset="0"/>
                <a:ea typeface="+mj-ea"/>
              </a:rPr>
              <a:t>pro</a:t>
            </a:r>
            <a:endParaRPr lang="ko-KR" altLang="en-US" sz="4000" b="1" dirty="0">
              <a:solidFill>
                <a:schemeClr val="bg1"/>
              </a:solidFill>
              <a:latin typeface="Couture" panose="020B0804020202020204" pitchFamily="34" charset="0"/>
              <a:ea typeface="+mj-ea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936" y="1682439"/>
            <a:ext cx="6625913" cy="1137783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액자 7"/>
          <p:cNvSpPr/>
          <p:nvPr/>
        </p:nvSpPr>
        <p:spPr>
          <a:xfrm>
            <a:off x="3006461" y="1691769"/>
            <a:ext cx="6531429" cy="1069657"/>
          </a:xfrm>
          <a:prstGeom prst="frame">
            <a:avLst>
              <a:gd name="adj1" fmla="val 3928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텍스트 상자 175"/>
          <p:cNvSpPr txBox="1">
            <a:spLocks/>
          </p:cNvSpPr>
          <p:nvPr/>
        </p:nvSpPr>
        <p:spPr>
          <a:xfrm>
            <a:off x="1816941" y="1244698"/>
            <a:ext cx="5535581" cy="247504"/>
          </a:xfrm>
          <a:prstGeom prst="rect">
            <a:avLst/>
          </a:prstGeom>
          <a:noFill/>
          <a:ln w="3175" cap="flat" cmpd="sng">
            <a:solidFill>
              <a:schemeClr val="bg1"/>
            </a:solidFill>
            <a:prstDash val="solid"/>
            <a:round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1000" b="1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상품 이미지 클릭 시에 각 상품에 대한 </a:t>
            </a:r>
            <a:r>
              <a:rPr lang="ko-KR" altLang="en-US" sz="1000" b="1" dirty="0" err="1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구매창과</a:t>
            </a:r>
            <a:r>
              <a:rPr lang="ko-KR" altLang="en-US" sz="1000" b="1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 상세 페이지로 변경되도록 구현하였습니다</a:t>
            </a:r>
            <a:r>
              <a:rPr lang="en-US" altLang="ko-KR" sz="1000" b="1" dirty="0" smtClean="0">
                <a:solidFill>
                  <a:schemeClr val="bg1"/>
                </a:solidFill>
                <a:latin typeface="맑은 고딕" charset="0"/>
                <a:ea typeface="맑은 고딕" charset="0"/>
              </a:rPr>
              <a:t>.</a:t>
            </a:r>
            <a:endParaRPr lang="ko-KR" altLang="en-US" sz="1000" b="1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960" y="3793493"/>
            <a:ext cx="3030305" cy="168499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562" y="3281047"/>
            <a:ext cx="1927872" cy="313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6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320</TotalTime>
  <Words>393</Words>
  <Application>Microsoft Office PowerPoint</Application>
  <PresentationFormat>와이드스크린</PresentationFormat>
  <Paragraphs>88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10X10 Bold</vt:lpstr>
      <vt:lpstr>Adobe 고딕 Std B</vt:lpstr>
      <vt:lpstr>맑은 고딕</vt:lpstr>
      <vt:lpstr>Arial</vt:lpstr>
      <vt:lpstr>Calibri</vt:lpstr>
      <vt:lpstr>Calibri Light</vt:lpstr>
      <vt:lpstr>Couture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</dc:creator>
  <cp:lastModifiedBy>LINE</cp:lastModifiedBy>
  <cp:revision>25</cp:revision>
  <dcterms:created xsi:type="dcterms:W3CDTF">2021-10-29T05:39:04Z</dcterms:created>
  <dcterms:modified xsi:type="dcterms:W3CDTF">2021-11-18T07:29:18Z</dcterms:modified>
</cp:coreProperties>
</file>