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0" r:id="rId4"/>
    <p:sldId id="256" r:id="rId5"/>
    <p:sldId id="261" r:id="rId6"/>
    <p:sldId id="257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4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07CBB-E32C-4B6A-AE3E-6656A1E924A3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C8C1E-F3AF-4C24-8C93-8BEF7A333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764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C8C1E-F3AF-4C24-8C93-8BEF7A33344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22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C8C1E-F3AF-4C24-8C93-8BEF7A33344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174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0C400-526F-B482-92A3-DE1DC3024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3464B55-3B33-681B-13BE-948AD4E980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A63F3BE-25F8-D040-12F6-9C86212260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CDFBAE-F54D-5D0E-9EB9-BDC38DA443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C8C1E-F3AF-4C24-8C93-8BEF7A33344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119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1A134-ABB3-4974-3D48-8DAE92BC1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039C883-D6E8-1AA1-3279-10DC87CF0F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5F25E04-69A9-317C-0A91-AD7CDC582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8FB489-9780-C6C2-8043-E39C65EC0A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C8C1E-F3AF-4C24-8C93-8BEF7A33344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745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EE52C-E114-26FC-2687-4BD4C2183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20E3306-812D-0C12-90F6-BE36963C98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B741AB7-31E1-F33F-44B1-ABCEB1C029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A4353C-8D08-2FF0-8628-1E3F9F51C6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C8C1E-F3AF-4C24-8C93-8BEF7A33344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267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50A5C-B4E6-A415-10C4-0527DE345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1363D10-6E99-7C74-D497-5CBEC2DAEA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35D2712-6921-77F7-76DB-C63083657B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CBDE6F-1473-70B6-0804-EAB0D343C6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C8C1E-F3AF-4C24-8C93-8BEF7A33344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0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55055-6E10-85A5-3F7D-FE21A5F25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4BE9C0-D729-8F4C-527C-2287C8CE4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1C5B5-C55E-9A42-0958-A19A8F9D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0A41-EE7C-4DFA-93D2-2376316955E4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D13A9C-594C-4F60-7DD4-2CA41446D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F3AEB-9019-637A-06CD-C629B5E8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27E0-3D20-457D-91C4-A7B073CCE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2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EF18E-CBC6-4D23-E87A-24DC2759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58A106-76F8-D19D-1DB3-F8847AC84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6D7A7E-80BE-0524-7F3F-53EE9E481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0A41-EE7C-4DFA-93D2-2376316955E4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E34D6-543E-3374-E8E4-27B95EED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0B8F1C-B56A-07F6-0A2D-5CD6E6C87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27E0-3D20-457D-91C4-A7B073CCE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64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A25DA6-2CEE-C0A2-406D-C4BE6EF10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A33483-A7E6-B0CD-28A6-C8B4F5BD5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802929-9440-3C3F-339E-AC540F31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0A41-EE7C-4DFA-93D2-2376316955E4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266C40-151B-2745-90C6-B8D5C8F24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8B781-7ECD-A1BC-D532-87051BAC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27E0-3D20-457D-91C4-A7B073CCE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87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91F43-0820-377E-9961-7635B63B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4B808-A13D-FA75-2B8C-AF25F6EE6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B983E3-AADC-CF59-CE13-3FD38623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0A41-EE7C-4DFA-93D2-2376316955E4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38376-74E0-C7A0-3012-7E069A0A5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DC07E-05DF-4DAD-F171-8891E618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27E0-3D20-457D-91C4-A7B073CCE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43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FDC9C-F518-3A29-94A3-1AFBAE61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F87C84-02C8-475B-5F02-F6CCB085B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E33D3-666C-1335-8467-2778CB96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0A41-EE7C-4DFA-93D2-2376316955E4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F51D7-6795-297C-C936-CF4FA8BB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3FFDD-BC7F-3835-08F9-A816036D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27E0-3D20-457D-91C4-A7B073CCE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79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F7607-1F47-E4DD-0628-08849F65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A5780-0CFD-C827-75C2-722CA32BC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57D32A-A676-89EC-FE1D-909165762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AA1060-3E9C-A8F9-9C57-9FA821ED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0A41-EE7C-4DFA-93D2-2376316955E4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DD8D39-E4B5-E98F-6721-DCE33850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C17FDB-0BE8-BDAA-18A3-F810CAC4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27E0-3D20-457D-91C4-A7B073CCE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41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FE007-D8C9-8B25-BDE8-E57AD443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96A822-6D97-0F2F-A5C0-82066352A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A3983C-345F-206A-4038-538F03AE0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EBDECA-EC87-A177-51B9-5561A74EE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738840-2BA1-F660-2B29-8A66C1781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A2734C-8764-2DDA-5520-9A729517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0A41-EE7C-4DFA-93D2-2376316955E4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968A82-FFFB-7355-160E-EFFB7120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6A7FD6-AE41-5CDC-5C13-59EE36C56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27E0-3D20-457D-91C4-A7B073CCE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88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ABEC5-C86A-D458-29BB-0C1703A6B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4E363A-7187-2D67-5C30-32851D8B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0A41-EE7C-4DFA-93D2-2376316955E4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F02848-6696-C151-2381-16E456C2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540CCE-003F-21EE-2E6B-431B4ED6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27E0-3D20-457D-91C4-A7B073CCE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19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1CF048-8461-2716-1108-5F4535DD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0A41-EE7C-4DFA-93D2-2376316955E4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178764-7F00-2C73-4040-0C60BFFF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D92FD0-A401-0886-2DD3-A4A97AC1C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27E0-3D20-457D-91C4-A7B073CCE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109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EEC1F-4947-52F4-E205-0C5CE991C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9A5B82-A803-E5DD-9A7B-29930EA77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380E3D-D236-3063-89DA-88A1ACE35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536F26-AD49-FB77-2336-7C3DB26B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0A41-EE7C-4DFA-93D2-2376316955E4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472D40-834C-5C15-130E-1EC40E9AF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F3FF1C-66F9-A8D9-6FEE-7C20BEBA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27E0-3D20-457D-91C4-A7B073CCE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4F251-DCE5-5A63-C205-364099B46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8EBEDF-C314-31E1-2673-F818F592F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36D168-D163-C028-D926-ED39DDD5B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FD817C-B382-8777-5635-05463A74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0A41-EE7C-4DFA-93D2-2376316955E4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0CD7D0-776D-FDDD-619C-2287D2EC1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13D523-F732-28A7-846D-9026DBA75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27E0-3D20-457D-91C4-A7B073CCE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1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B9AFE0-44BD-436A-DEA7-1F3CA202B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269806-A316-2D62-DB27-4F50668A7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F41A7-AE79-A4D4-41DC-3A8F5E5D5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210A41-EE7C-4DFA-93D2-2376316955E4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E1489B-9C08-57C3-E8AD-686777759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7F964-9D10-6DF4-E83F-35D3BBF4E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D927E0-3D20-457D-91C4-A7B073CCE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7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792097-6199-C9CC-DD0E-D0B96FD1E9E6}"/>
              </a:ext>
            </a:extLst>
          </p:cNvPr>
          <p:cNvSpPr txBox="1"/>
          <p:nvPr/>
        </p:nvSpPr>
        <p:spPr>
          <a:xfrm>
            <a:off x="584885" y="378940"/>
            <a:ext cx="11252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내적 동기</a:t>
            </a:r>
            <a:r>
              <a:rPr lang="en-US" altLang="ko-KR" dirty="0"/>
              <a:t>: </a:t>
            </a:r>
            <a:r>
              <a:rPr lang="ko-KR" altLang="en-US" dirty="0"/>
              <a:t>온라인 쇼핑을 할 때</a:t>
            </a:r>
            <a:r>
              <a:rPr lang="en-US" altLang="ko-KR" dirty="0"/>
              <a:t>, </a:t>
            </a:r>
            <a:r>
              <a:rPr lang="ko-KR" altLang="en-US" dirty="0"/>
              <a:t>사진과 실제 입어봤을 때의 실망감 </a:t>
            </a:r>
            <a:r>
              <a:rPr lang="en-US" altLang="ko-KR" dirty="0"/>
              <a:t>&amp; </a:t>
            </a:r>
            <a:r>
              <a:rPr lang="ko-KR" altLang="en-US" dirty="0"/>
              <a:t>구매한 옷을 어떻게 매칭해야 하는지에 대한 고민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B0D14-6B7F-E086-EE93-57DE78CA97B9}"/>
              </a:ext>
            </a:extLst>
          </p:cNvPr>
          <p:cNvSpPr txBox="1"/>
          <p:nvPr/>
        </p:nvSpPr>
        <p:spPr>
          <a:xfrm>
            <a:off x="584885" y="1025271"/>
            <a:ext cx="1125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외적 동기</a:t>
            </a:r>
            <a:r>
              <a:rPr lang="en-US" altLang="ko-KR" dirty="0"/>
              <a:t>: </a:t>
            </a:r>
            <a:r>
              <a:rPr lang="ko-KR" altLang="en-US" dirty="0"/>
              <a:t>설문조사 등의 자료와 인터뷰 필요함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4DD032-AA6D-57CE-F8F2-53EB75731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410138"/>
              </p:ext>
            </p:extLst>
          </p:nvPr>
        </p:nvGraphicFramePr>
        <p:xfrm>
          <a:off x="584881" y="2279713"/>
          <a:ext cx="11252868" cy="12562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3217">
                  <a:extLst>
                    <a:ext uri="{9D8B030D-6E8A-4147-A177-3AD203B41FA5}">
                      <a16:colId xmlns:a16="http://schemas.microsoft.com/office/drawing/2014/main" val="3915512699"/>
                    </a:ext>
                  </a:extLst>
                </a:gridCol>
                <a:gridCol w="2813217">
                  <a:extLst>
                    <a:ext uri="{9D8B030D-6E8A-4147-A177-3AD203B41FA5}">
                      <a16:colId xmlns:a16="http://schemas.microsoft.com/office/drawing/2014/main" val="22010882"/>
                    </a:ext>
                  </a:extLst>
                </a:gridCol>
                <a:gridCol w="2813217">
                  <a:extLst>
                    <a:ext uri="{9D8B030D-6E8A-4147-A177-3AD203B41FA5}">
                      <a16:colId xmlns:a16="http://schemas.microsoft.com/office/drawing/2014/main" val="1532795589"/>
                    </a:ext>
                  </a:extLst>
                </a:gridCol>
                <a:gridCol w="2813217">
                  <a:extLst>
                    <a:ext uri="{9D8B030D-6E8A-4147-A177-3AD203B41FA5}">
                      <a16:colId xmlns:a16="http://schemas.microsoft.com/office/drawing/2014/main" val="1155701824"/>
                    </a:ext>
                  </a:extLst>
                </a:gridCol>
              </a:tblGrid>
              <a:tr h="1256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P1.</a:t>
                      </a:r>
                    </a:p>
                    <a:p>
                      <a:pPr algn="ctr" latinLnBrk="1"/>
                      <a:r>
                        <a:rPr lang="ko-KR" altLang="en-US" dirty="0"/>
                        <a:t>스타일 파악 </a:t>
                      </a:r>
                      <a:r>
                        <a:rPr lang="en-US" altLang="ko-KR" dirty="0"/>
                        <a:t>&amp; 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TPO </a:t>
                      </a:r>
                      <a:r>
                        <a:rPr lang="ko-KR" altLang="en-US" dirty="0"/>
                        <a:t>코디의 어려움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P2.</a:t>
                      </a:r>
                    </a:p>
                    <a:p>
                      <a:pPr algn="ctr" latinLnBrk="1"/>
                      <a:r>
                        <a:rPr lang="ko-KR" altLang="en-US" dirty="0"/>
                        <a:t>패션정보의 과잉</a:t>
                      </a:r>
                      <a:r>
                        <a:rPr lang="en-US" altLang="ko-KR" dirty="0"/>
                        <a:t>&amp;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정보 필터링의 어려움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P3.</a:t>
                      </a:r>
                    </a:p>
                    <a:p>
                      <a:pPr algn="ctr" latinLnBrk="1"/>
                      <a:r>
                        <a:rPr lang="ko-KR" altLang="en-US" dirty="0"/>
                        <a:t>온라인 쇼핑의 한계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그로 인한 반복적인 구매 실패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P4.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소통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피드백 부재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객관적 조언 부족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308700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8F87D9F-175F-40A3-6415-FCA6C5DBE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647175"/>
              </p:ext>
            </p:extLst>
          </p:nvPr>
        </p:nvGraphicFramePr>
        <p:xfrm>
          <a:off x="584881" y="3905315"/>
          <a:ext cx="11252876" cy="1485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3219">
                  <a:extLst>
                    <a:ext uri="{9D8B030D-6E8A-4147-A177-3AD203B41FA5}">
                      <a16:colId xmlns:a16="http://schemas.microsoft.com/office/drawing/2014/main" val="3915512699"/>
                    </a:ext>
                  </a:extLst>
                </a:gridCol>
                <a:gridCol w="2813219">
                  <a:extLst>
                    <a:ext uri="{9D8B030D-6E8A-4147-A177-3AD203B41FA5}">
                      <a16:colId xmlns:a16="http://schemas.microsoft.com/office/drawing/2014/main" val="22010882"/>
                    </a:ext>
                  </a:extLst>
                </a:gridCol>
                <a:gridCol w="2813219">
                  <a:extLst>
                    <a:ext uri="{9D8B030D-6E8A-4147-A177-3AD203B41FA5}">
                      <a16:colId xmlns:a16="http://schemas.microsoft.com/office/drawing/2014/main" val="1532795589"/>
                    </a:ext>
                  </a:extLst>
                </a:gridCol>
                <a:gridCol w="2813219">
                  <a:extLst>
                    <a:ext uri="{9D8B030D-6E8A-4147-A177-3AD203B41FA5}">
                      <a16:colId xmlns:a16="http://schemas.microsoft.com/office/drawing/2014/main" val="1155701824"/>
                    </a:ext>
                  </a:extLst>
                </a:gridCol>
              </a:tblGrid>
              <a:tr h="1485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S1.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AI </a:t>
                      </a:r>
                      <a:r>
                        <a:rPr lang="ko-KR" altLang="en-US" dirty="0"/>
                        <a:t>맞춤 스타일 제안</a:t>
                      </a:r>
                      <a:r>
                        <a:rPr lang="en-US" altLang="ko-KR" dirty="0"/>
                        <a:t>,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개인 최적화 코디 </a:t>
                      </a:r>
                      <a:r>
                        <a:rPr lang="en-US" altLang="ko-KR" dirty="0"/>
                        <a:t>&amp; </a:t>
                      </a:r>
                      <a:r>
                        <a:rPr lang="ko-KR" altLang="en-US" dirty="0"/>
                        <a:t>스타일링 팁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S2.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신뢰도 높은 정보 필터링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UCG </a:t>
                      </a:r>
                      <a:r>
                        <a:rPr lang="ko-KR" altLang="en-US" dirty="0"/>
                        <a:t>커뮤니티 </a:t>
                      </a:r>
                      <a:r>
                        <a:rPr lang="en-US" altLang="ko-KR" dirty="0"/>
                        <a:t>&amp; </a:t>
                      </a:r>
                      <a:r>
                        <a:rPr lang="ko-KR" altLang="en-US" dirty="0"/>
                        <a:t>맞춤 컨텐츠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S3.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가상 피팅 </a:t>
                      </a:r>
                      <a:r>
                        <a:rPr lang="en-US" altLang="ko-KR" dirty="0"/>
                        <a:t>&amp; </a:t>
                      </a:r>
                      <a:r>
                        <a:rPr lang="ko-KR" altLang="en-US" dirty="0"/>
                        <a:t>구매지원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온라인 쇼핑 실패율 최소화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S4.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커뮤니티 피드백 </a:t>
                      </a:r>
                      <a:r>
                        <a:rPr lang="en-US" altLang="ko-KR" dirty="0"/>
                        <a:t>&amp;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합리적 소비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3087009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1DDC2F-BE85-B277-0DA5-4F40B2FAD643}"/>
              </a:ext>
            </a:extLst>
          </p:cNvPr>
          <p:cNvCxnSpPr/>
          <p:nvPr/>
        </p:nvCxnSpPr>
        <p:spPr>
          <a:xfrm>
            <a:off x="1902021" y="3468434"/>
            <a:ext cx="0" cy="426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4BA6E70-6526-3734-0BFE-2E29A71E6EB7}"/>
              </a:ext>
            </a:extLst>
          </p:cNvPr>
          <p:cNvCxnSpPr/>
          <p:nvPr/>
        </p:nvCxnSpPr>
        <p:spPr>
          <a:xfrm>
            <a:off x="4793577" y="3478593"/>
            <a:ext cx="0" cy="426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B4A9782-A776-0336-D018-4E76313991EA}"/>
              </a:ext>
            </a:extLst>
          </p:cNvPr>
          <p:cNvCxnSpPr/>
          <p:nvPr/>
        </p:nvCxnSpPr>
        <p:spPr>
          <a:xfrm>
            <a:off x="7602741" y="3478593"/>
            <a:ext cx="0" cy="426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DBE2E2-C3B5-A6A3-4333-41540D2EA504}"/>
              </a:ext>
            </a:extLst>
          </p:cNvPr>
          <p:cNvCxnSpPr/>
          <p:nvPr/>
        </p:nvCxnSpPr>
        <p:spPr>
          <a:xfrm>
            <a:off x="10442486" y="3478593"/>
            <a:ext cx="0" cy="426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58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A0147-9F0B-CF87-ACCE-83D8B0460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A79758C-662F-B23A-3FF1-5DC3FA5AB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201084"/>
              </p:ext>
            </p:extLst>
          </p:nvPr>
        </p:nvGraphicFramePr>
        <p:xfrm>
          <a:off x="2554409" y="1240579"/>
          <a:ext cx="7083182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0051">
                  <a:extLst>
                    <a:ext uri="{9D8B030D-6E8A-4147-A177-3AD203B41FA5}">
                      <a16:colId xmlns:a16="http://schemas.microsoft.com/office/drawing/2014/main" val="3915512699"/>
                    </a:ext>
                  </a:extLst>
                </a:gridCol>
                <a:gridCol w="5893131">
                  <a:extLst>
                    <a:ext uri="{9D8B030D-6E8A-4147-A177-3AD203B41FA5}">
                      <a16:colId xmlns:a16="http://schemas.microsoft.com/office/drawing/2014/main" val="1532795589"/>
                    </a:ext>
                  </a:extLst>
                </a:gridCol>
              </a:tblGrid>
              <a:tr h="1160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수익모델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구독형 서비스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광고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제휴 커미션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중고거래 수수료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3087009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B88C4B6-F8F9-48F9-D464-EBAE8910604F}"/>
              </a:ext>
            </a:extLst>
          </p:cNvPr>
          <p:cNvCxnSpPr>
            <a:cxnSpLocks/>
          </p:cNvCxnSpPr>
          <p:nvPr/>
        </p:nvCxnSpPr>
        <p:spPr>
          <a:xfrm>
            <a:off x="6194718" y="2429299"/>
            <a:ext cx="0" cy="56297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70D5034-7702-4158-3E80-050CB356F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240011"/>
              </p:ext>
            </p:extLst>
          </p:nvPr>
        </p:nvGraphicFramePr>
        <p:xfrm>
          <a:off x="2554409" y="3023659"/>
          <a:ext cx="7083182" cy="11600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0051">
                  <a:extLst>
                    <a:ext uri="{9D8B030D-6E8A-4147-A177-3AD203B41FA5}">
                      <a16:colId xmlns:a16="http://schemas.microsoft.com/office/drawing/2014/main" val="3915512699"/>
                    </a:ext>
                  </a:extLst>
                </a:gridCol>
                <a:gridCol w="5893131">
                  <a:extLst>
                    <a:ext uri="{9D8B030D-6E8A-4147-A177-3AD203B41FA5}">
                      <a16:colId xmlns:a16="http://schemas.microsoft.com/office/drawing/2014/main" val="1532795589"/>
                    </a:ext>
                  </a:extLst>
                </a:gridCol>
              </a:tblGrid>
              <a:tr h="1160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유통채널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웹 사이트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SNS </a:t>
                      </a:r>
                      <a:r>
                        <a:rPr lang="ko-KR" altLang="en-US" dirty="0"/>
                        <a:t>연동 콘텐츠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제휴 쇼핑몰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3087009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42E2BB3-C7CB-7CAC-563E-4A4D5D26A8E0}"/>
              </a:ext>
            </a:extLst>
          </p:cNvPr>
          <p:cNvCxnSpPr>
            <a:cxnSpLocks/>
          </p:cNvCxnSpPr>
          <p:nvPr/>
        </p:nvCxnSpPr>
        <p:spPr>
          <a:xfrm>
            <a:off x="6194718" y="4212379"/>
            <a:ext cx="0" cy="56297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BB458C5-0FE1-4B09-B8BE-9EFD52DC6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160479"/>
              </p:ext>
            </p:extLst>
          </p:nvPr>
        </p:nvGraphicFramePr>
        <p:xfrm>
          <a:off x="2554409" y="4806739"/>
          <a:ext cx="7083182" cy="11600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0051">
                  <a:extLst>
                    <a:ext uri="{9D8B030D-6E8A-4147-A177-3AD203B41FA5}">
                      <a16:colId xmlns:a16="http://schemas.microsoft.com/office/drawing/2014/main" val="3915512699"/>
                    </a:ext>
                  </a:extLst>
                </a:gridCol>
                <a:gridCol w="5893131">
                  <a:extLst>
                    <a:ext uri="{9D8B030D-6E8A-4147-A177-3AD203B41FA5}">
                      <a16:colId xmlns:a16="http://schemas.microsoft.com/office/drawing/2014/main" val="1532795589"/>
                    </a:ext>
                  </a:extLst>
                </a:gridCol>
              </a:tblGrid>
              <a:tr h="1160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성과목표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MAU 20</a:t>
                      </a:r>
                      <a:r>
                        <a:rPr lang="ko-KR" altLang="en-US" dirty="0"/>
                        <a:t>만 명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3087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34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B897CEF-00E9-7D3B-AF4C-79445526FF56}"/>
              </a:ext>
            </a:extLst>
          </p:cNvPr>
          <p:cNvSpPr/>
          <p:nvPr/>
        </p:nvSpPr>
        <p:spPr>
          <a:xfrm>
            <a:off x="5868086" y="3369262"/>
            <a:ext cx="4104204" cy="9233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25239BB-3B97-AF70-EF1F-A722EB8FF468}"/>
              </a:ext>
            </a:extLst>
          </p:cNvPr>
          <p:cNvSpPr/>
          <p:nvPr/>
        </p:nvSpPr>
        <p:spPr>
          <a:xfrm>
            <a:off x="584885" y="3369262"/>
            <a:ext cx="4104204" cy="9233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4BDCBFF-23A4-DEA1-6229-926D2FB80A79}"/>
              </a:ext>
            </a:extLst>
          </p:cNvPr>
          <p:cNvSpPr/>
          <p:nvPr/>
        </p:nvSpPr>
        <p:spPr>
          <a:xfrm>
            <a:off x="5868086" y="2201203"/>
            <a:ext cx="4104204" cy="9233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D3F4E7A-9E50-349A-03CD-8EB11CE7FAE1}"/>
              </a:ext>
            </a:extLst>
          </p:cNvPr>
          <p:cNvSpPr/>
          <p:nvPr/>
        </p:nvSpPr>
        <p:spPr>
          <a:xfrm>
            <a:off x="584885" y="2201203"/>
            <a:ext cx="3936316" cy="9233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6F82F6-84FE-246C-8558-F87D69579FE5}"/>
              </a:ext>
            </a:extLst>
          </p:cNvPr>
          <p:cNvSpPr txBox="1"/>
          <p:nvPr/>
        </p:nvSpPr>
        <p:spPr>
          <a:xfrm>
            <a:off x="584885" y="378940"/>
            <a:ext cx="1125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창업 아이템의 목적 및 필요성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1A9C7-8267-52DA-98C6-FB768219C0A6}"/>
              </a:ext>
            </a:extLst>
          </p:cNvPr>
          <p:cNvSpPr txBox="1"/>
          <p:nvPr/>
        </p:nvSpPr>
        <p:spPr>
          <a:xfrm>
            <a:off x="584885" y="903873"/>
            <a:ext cx="11252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창업 아이템</a:t>
            </a:r>
            <a:r>
              <a:rPr lang="en-US" altLang="ko-KR" dirty="0"/>
              <a:t>: ‘Palette’</a:t>
            </a:r>
            <a:r>
              <a:rPr lang="ko-KR" altLang="en-US" dirty="0"/>
              <a:t>는 </a:t>
            </a:r>
            <a:r>
              <a:rPr lang="en-US" altLang="ko-KR" dirty="0"/>
              <a:t>20</a:t>
            </a:r>
            <a:r>
              <a:rPr lang="ko-KR" altLang="en-US" dirty="0"/>
              <a:t>대 초반 남성 대학생들의 복합적인 패션 관련 문제점을 해결하기 위한 </a:t>
            </a:r>
            <a:r>
              <a:rPr lang="en-US" altLang="ko-KR" dirty="0"/>
              <a:t>AI </a:t>
            </a:r>
            <a:r>
              <a:rPr lang="ko-KR" altLang="en-US" dirty="0"/>
              <a:t>기반 개인 맞춤형 패션 커뮤니티 플랫폼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87B2B8-898C-0848-4CF5-550CC92F79D7}"/>
              </a:ext>
            </a:extLst>
          </p:cNvPr>
          <p:cNvSpPr txBox="1"/>
          <p:nvPr/>
        </p:nvSpPr>
        <p:spPr>
          <a:xfrm>
            <a:off x="584886" y="2201203"/>
            <a:ext cx="4104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AI </a:t>
            </a:r>
            <a:r>
              <a:rPr lang="ko-KR" altLang="en-US" dirty="0"/>
              <a:t>도입으로 사용자 최적화된 스타일 분석 및 코디 추천 </a:t>
            </a: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/>
              <a:t>패션 선택의 어려움 해소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BD3F4C-D0AB-7535-A665-3A057BAD647E}"/>
              </a:ext>
            </a:extLst>
          </p:cNvPr>
          <p:cNvSpPr txBox="1"/>
          <p:nvPr/>
        </p:nvSpPr>
        <p:spPr>
          <a:xfrm>
            <a:off x="5868086" y="2201203"/>
            <a:ext cx="4104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가상 피팅 기능 제공</a:t>
            </a: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/>
              <a:t>온라인 구매 실패율 최소화하여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 만족도 증가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6F1DBC-2A65-AB7C-F3EF-880B0F450615}"/>
              </a:ext>
            </a:extLst>
          </p:cNvPr>
          <p:cNvSpPr txBox="1"/>
          <p:nvPr/>
        </p:nvSpPr>
        <p:spPr>
          <a:xfrm>
            <a:off x="584885" y="3373605"/>
            <a:ext cx="4104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참여형 커뮤니티를 통해 패션 정보 공유</a:t>
            </a:r>
            <a:r>
              <a:rPr lang="en-US" altLang="ko-KR" dirty="0"/>
              <a:t>&amp; </a:t>
            </a:r>
            <a:r>
              <a:rPr lang="ko-KR" altLang="en-US" dirty="0"/>
              <a:t>코디의 즉각적인 피드백 제공</a:t>
            </a:r>
            <a:endParaRPr lang="en-US" altLang="ko-KR" dirty="0"/>
          </a:p>
          <a:p>
            <a:r>
              <a:rPr lang="en-US" altLang="ko-KR" dirty="0"/>
              <a:t>=&gt;</a:t>
            </a:r>
            <a:r>
              <a:rPr lang="ko-KR" altLang="en-US" dirty="0"/>
              <a:t>피드백과 조언을 통한 자신감 상승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1CB41F-B4CE-9FA4-85EC-C20B748938C5}"/>
              </a:ext>
            </a:extLst>
          </p:cNvPr>
          <p:cNvSpPr txBox="1"/>
          <p:nvPr/>
        </p:nvSpPr>
        <p:spPr>
          <a:xfrm>
            <a:off x="5868086" y="3369262"/>
            <a:ext cx="4104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다양한 쇼핑몰의 할인</a:t>
            </a:r>
            <a:r>
              <a:rPr lang="en-US" altLang="ko-KR" dirty="0"/>
              <a:t>/</a:t>
            </a:r>
            <a:r>
              <a:rPr lang="ko-KR" altLang="en-US" dirty="0"/>
              <a:t>이벤트 정보를 통합</a:t>
            </a: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/>
              <a:t>합리적인 소비 지원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09BB0C-852D-1FAC-0329-DB8B36E3BD5F}"/>
              </a:ext>
            </a:extLst>
          </p:cNvPr>
          <p:cNvSpPr txBox="1"/>
          <p:nvPr/>
        </p:nvSpPr>
        <p:spPr>
          <a:xfrm>
            <a:off x="584885" y="1669871"/>
            <a:ext cx="1110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Palette</a:t>
            </a:r>
            <a:r>
              <a:rPr lang="ko-KR" altLang="en-US" dirty="0"/>
              <a:t>의 목적</a:t>
            </a:r>
          </a:p>
        </p:txBody>
      </p:sp>
    </p:spTree>
    <p:extLst>
      <p:ext uri="{BB962C8B-B14F-4D97-AF65-F5344CB8AC3E}">
        <p14:creationId xmlns:p14="http://schemas.microsoft.com/office/powerpoint/2010/main" val="1922181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85F82A-D6FF-0506-B218-882D638D0C0F}"/>
              </a:ext>
            </a:extLst>
          </p:cNvPr>
          <p:cNvSpPr txBox="1"/>
          <p:nvPr/>
        </p:nvSpPr>
        <p:spPr>
          <a:xfrm>
            <a:off x="541180" y="450671"/>
            <a:ext cx="1110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Palette</a:t>
            </a:r>
            <a:r>
              <a:rPr lang="ko-KR" altLang="en-US" dirty="0"/>
              <a:t>의 필요성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8E860D-F7E9-F920-F591-850CDBF56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567024"/>
              </p:ext>
            </p:extLst>
          </p:nvPr>
        </p:nvGraphicFramePr>
        <p:xfrm>
          <a:off x="541180" y="1092198"/>
          <a:ext cx="4386420" cy="52460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6420">
                  <a:extLst>
                    <a:ext uri="{9D8B030D-6E8A-4147-A177-3AD203B41FA5}">
                      <a16:colId xmlns:a16="http://schemas.microsoft.com/office/drawing/2014/main" val="2548458078"/>
                    </a:ext>
                  </a:extLst>
                </a:gridCol>
              </a:tblGrid>
              <a:tr h="42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현재 시장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22145"/>
                  </a:ext>
                </a:extLst>
              </a:tr>
              <a:tr h="965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통합 솔루션의 부재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각각의 기능이 서로 다른 플랫폼에 존재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6869629"/>
                  </a:ext>
                </a:extLst>
              </a:tr>
              <a:tr h="961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정보 과잉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유튜브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쇼핑몰 등 수 많은 정보의 바다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246966"/>
                  </a:ext>
                </a:extLst>
              </a:tr>
              <a:tr h="965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온라인 쇼핑의 한계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디자이너 마다 치수 재는 방법의 다름으로 인한 사진과 실제 옷과의 이질감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8794649"/>
                  </a:ext>
                </a:extLst>
              </a:tr>
              <a:tr h="965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 많은 광고성 정보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유튜브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쇼핑몰 등 코디 조언으로 가장한 광고성 정보가 많음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319933"/>
                  </a:ext>
                </a:extLst>
              </a:tr>
              <a:tr h="965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r>
                        <a:rPr lang="ko-KR" altLang="en-US" dirty="0"/>
                        <a:t>대 초반 대학생 타겟 정보 찾기 </a:t>
                      </a:r>
                      <a:r>
                        <a:rPr lang="ko-KR" altLang="en-US" dirty="0" err="1"/>
                        <a:t>힘듬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수많은 정보 속에서 대학생의 라이프스타일을 고려하는 정보 탐색 어려움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437145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2686CEF-9B2A-3EC0-49AA-65B3ADB05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939619"/>
              </p:ext>
            </p:extLst>
          </p:nvPr>
        </p:nvGraphicFramePr>
        <p:xfrm>
          <a:off x="7416799" y="1092198"/>
          <a:ext cx="4386420" cy="5246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6420">
                  <a:extLst>
                    <a:ext uri="{9D8B030D-6E8A-4147-A177-3AD203B41FA5}">
                      <a16:colId xmlns:a16="http://schemas.microsoft.com/office/drawing/2014/main" val="2548458078"/>
                    </a:ext>
                  </a:extLst>
                </a:gridCol>
              </a:tblGrid>
              <a:tr h="403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Palette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22145"/>
                  </a:ext>
                </a:extLst>
              </a:tr>
              <a:tr h="919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AI </a:t>
                      </a:r>
                      <a:r>
                        <a:rPr lang="ko-KR" altLang="en-US" dirty="0"/>
                        <a:t>스타일 추천</a:t>
                      </a:r>
                      <a:r>
                        <a:rPr lang="en-US" altLang="ko-KR" dirty="0"/>
                        <a:t> + </a:t>
                      </a:r>
                      <a:r>
                        <a:rPr lang="ko-KR" altLang="en-US" dirty="0"/>
                        <a:t>가상 피팅</a:t>
                      </a:r>
                      <a:r>
                        <a:rPr lang="en-US" altLang="ko-KR" dirty="0"/>
                        <a:t> + </a:t>
                      </a:r>
                      <a:r>
                        <a:rPr lang="ko-KR" altLang="en-US" dirty="0"/>
                        <a:t>커뮤니티</a:t>
                      </a:r>
                      <a:r>
                        <a:rPr lang="en-US" altLang="ko-KR" dirty="0"/>
                        <a:t> + </a:t>
                      </a:r>
                      <a:r>
                        <a:rPr lang="ko-KR" altLang="en-US" dirty="0"/>
                        <a:t>쇼핑정보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=&gt;</a:t>
                      </a:r>
                      <a:r>
                        <a:rPr lang="ko-KR" altLang="en-US" dirty="0"/>
                        <a:t>하나의 플랫폼에서 솔루션 제공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6869629"/>
                  </a:ext>
                </a:extLst>
              </a:tr>
              <a:tr h="8866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개인형 </a:t>
                      </a:r>
                      <a:r>
                        <a:rPr lang="en-US" altLang="ko-KR" dirty="0"/>
                        <a:t>AI </a:t>
                      </a:r>
                      <a:r>
                        <a:rPr lang="ko-KR" altLang="en-US" dirty="0"/>
                        <a:t>를 통해 정보 필터링 제공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246966"/>
                  </a:ext>
                </a:extLst>
              </a:tr>
              <a:tr h="8866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가상 피팅과 투표 게시판</a:t>
                      </a:r>
                      <a:r>
                        <a:rPr lang="en-US" altLang="ko-KR" dirty="0"/>
                        <a:t>, OOTD </a:t>
                      </a:r>
                      <a:r>
                        <a:rPr lang="ko-KR" altLang="en-US" dirty="0"/>
                        <a:t>게시판을 통해 불확실성 해소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8794649"/>
                  </a:ext>
                </a:extLst>
              </a:tr>
              <a:tr h="1033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광고성 정보와 </a:t>
                      </a:r>
                      <a:r>
                        <a:rPr lang="en-US" altLang="ko-KR" dirty="0"/>
                        <a:t>UCG(</a:t>
                      </a:r>
                      <a:r>
                        <a:rPr lang="ko-KR" altLang="en-US" dirty="0"/>
                        <a:t>사용자 생성 컨텐츠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분리를 통한 높은 신뢰성 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319933"/>
                  </a:ext>
                </a:extLst>
              </a:tr>
              <a:tr h="1115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r>
                        <a:rPr lang="ko-KR" altLang="en-US" dirty="0"/>
                        <a:t>대 남성의 대학 라이프스타일과 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패션 소비 패턴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심리 등을 고려한 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맞춤형 서비스 제공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4371458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036EACC-A123-7841-C44F-7BC68E66A176}"/>
              </a:ext>
            </a:extLst>
          </p:cNvPr>
          <p:cNvCxnSpPr/>
          <p:nvPr/>
        </p:nvCxnSpPr>
        <p:spPr>
          <a:xfrm>
            <a:off x="4927600" y="1947333"/>
            <a:ext cx="23367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BA6802-E7EB-9E24-14B7-C1D736AE53EB}"/>
              </a:ext>
            </a:extLst>
          </p:cNvPr>
          <p:cNvCxnSpPr/>
          <p:nvPr/>
        </p:nvCxnSpPr>
        <p:spPr>
          <a:xfrm>
            <a:off x="4927600" y="2878667"/>
            <a:ext cx="23367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65A8669-F25F-18A1-96C3-708245372367}"/>
              </a:ext>
            </a:extLst>
          </p:cNvPr>
          <p:cNvCxnSpPr/>
          <p:nvPr/>
        </p:nvCxnSpPr>
        <p:spPr>
          <a:xfrm>
            <a:off x="4927600" y="3810001"/>
            <a:ext cx="23367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8AC29AC-4A52-AF1F-6506-083969AC6526}"/>
              </a:ext>
            </a:extLst>
          </p:cNvPr>
          <p:cNvCxnSpPr/>
          <p:nvPr/>
        </p:nvCxnSpPr>
        <p:spPr>
          <a:xfrm>
            <a:off x="4927600" y="4690534"/>
            <a:ext cx="23367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883208C-A930-D3EF-4090-BFF10B533C5D}"/>
              </a:ext>
            </a:extLst>
          </p:cNvPr>
          <p:cNvCxnSpPr>
            <a:cxnSpLocks/>
          </p:cNvCxnSpPr>
          <p:nvPr/>
        </p:nvCxnSpPr>
        <p:spPr>
          <a:xfrm>
            <a:off x="4927600" y="5740400"/>
            <a:ext cx="23367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49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95580" y="528510"/>
            <a:ext cx="5999033" cy="59990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F48FF"/>
            </a:solidFill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-200025"/>
              <a:ext cx="660400" cy="9366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4022"/>
                </a:lnSpc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18863" y="1608091"/>
            <a:ext cx="4752467" cy="475246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2828"/>
            </a:solidFill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-200025"/>
              <a:ext cx="660400" cy="9366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4022"/>
                </a:lnSpc>
              </a:pPr>
              <a:endParaRPr sz="120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424659" y="3356245"/>
            <a:ext cx="2740875" cy="2740875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-200025"/>
              <a:ext cx="660400" cy="9366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4022"/>
                </a:lnSpc>
              </a:pPr>
              <a:endParaRPr sz="120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472424" y="1037778"/>
            <a:ext cx="478359" cy="268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7"/>
              </a:lnSpc>
              <a:spcBef>
                <a:spcPct val="0"/>
              </a:spcBef>
            </a:pPr>
            <a:r>
              <a:rPr lang="en-US" sz="1733" spc="17">
                <a:solidFill>
                  <a:srgbClr val="000000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TAM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456198" y="2378064"/>
            <a:ext cx="722331" cy="2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27"/>
              </a:lnSpc>
              <a:spcBef>
                <a:spcPct val="0"/>
              </a:spcBef>
            </a:pPr>
            <a:r>
              <a:rPr lang="en-US" sz="1733" spc="17" dirty="0">
                <a:solidFill>
                  <a:srgbClr val="000000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SAM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382396" y="3838982"/>
            <a:ext cx="873233" cy="2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27"/>
              </a:lnSpc>
              <a:spcBef>
                <a:spcPct val="0"/>
              </a:spcBef>
            </a:pPr>
            <a:r>
              <a:rPr lang="en-US" sz="1733" spc="17" dirty="0">
                <a:solidFill>
                  <a:srgbClr val="000000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SOM</a:t>
            </a:r>
          </a:p>
        </p:txBody>
      </p:sp>
      <p:sp>
        <p:nvSpPr>
          <p:cNvPr id="14" name="AutoShape 14"/>
          <p:cNvSpPr/>
          <p:nvPr/>
        </p:nvSpPr>
        <p:spPr>
          <a:xfrm flipV="1">
            <a:off x="4255629" y="2493421"/>
            <a:ext cx="2744481" cy="2540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ko-KR" altLang="en-US" sz="1200"/>
          </a:p>
        </p:txBody>
      </p:sp>
      <p:sp>
        <p:nvSpPr>
          <p:cNvPr id="15" name="TextBox 15"/>
          <p:cNvSpPr txBox="1"/>
          <p:nvPr/>
        </p:nvSpPr>
        <p:spPr>
          <a:xfrm>
            <a:off x="7243654" y="2149124"/>
            <a:ext cx="4738687" cy="1499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27"/>
              </a:lnSpc>
            </a:pPr>
            <a:r>
              <a:rPr lang="en-US" sz="1733" spc="17">
                <a:solidFill>
                  <a:srgbClr val="000000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20대 남성 인구: 약 304만 6,155명</a:t>
            </a:r>
          </a:p>
          <a:p>
            <a:pPr>
              <a:lnSpc>
                <a:spcPts val="2427"/>
              </a:lnSpc>
            </a:pPr>
            <a:r>
              <a:rPr lang="en-US" sz="1733" spc="17">
                <a:solidFill>
                  <a:srgbClr val="000000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연간 1인당 패선 지출액: 약 132만 (월 11만원 * 12)</a:t>
            </a:r>
          </a:p>
          <a:p>
            <a:pPr>
              <a:lnSpc>
                <a:spcPts val="2427"/>
              </a:lnSpc>
            </a:pPr>
            <a:r>
              <a:rPr lang="en-US" sz="1733" spc="17">
                <a:solidFill>
                  <a:srgbClr val="000000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온라인 구매 비중: 65%</a:t>
            </a:r>
          </a:p>
          <a:p>
            <a:pPr>
              <a:lnSpc>
                <a:spcPts val="2427"/>
              </a:lnSpc>
              <a:spcBef>
                <a:spcPct val="0"/>
              </a:spcBef>
            </a:pPr>
            <a:r>
              <a:rPr lang="en-US" sz="1733" spc="17">
                <a:solidFill>
                  <a:srgbClr val="000000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SAM = 2조6337억원</a:t>
            </a:r>
          </a:p>
        </p:txBody>
      </p:sp>
      <p:sp>
        <p:nvSpPr>
          <p:cNvPr id="16" name="AutoShape 16"/>
          <p:cNvSpPr/>
          <p:nvPr/>
        </p:nvSpPr>
        <p:spPr>
          <a:xfrm flipV="1">
            <a:off x="4255746" y="1161839"/>
            <a:ext cx="2744481" cy="2540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ko-KR" altLang="en-US" sz="1200"/>
          </a:p>
        </p:txBody>
      </p:sp>
      <p:sp>
        <p:nvSpPr>
          <p:cNvPr id="17" name="TextBox 17"/>
          <p:cNvSpPr txBox="1"/>
          <p:nvPr/>
        </p:nvSpPr>
        <p:spPr>
          <a:xfrm>
            <a:off x="7305145" y="973754"/>
            <a:ext cx="3937000" cy="884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27"/>
              </a:lnSpc>
            </a:pPr>
            <a:r>
              <a:rPr lang="en-US" sz="1733" spc="17">
                <a:solidFill>
                  <a:srgbClr val="000000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2025년 한국 온/오프라인 패션 시장 규모: </a:t>
            </a:r>
          </a:p>
          <a:p>
            <a:pPr>
              <a:lnSpc>
                <a:spcPts val="2427"/>
              </a:lnSpc>
              <a:spcBef>
                <a:spcPct val="0"/>
              </a:spcBef>
            </a:pPr>
            <a:r>
              <a:rPr lang="en-US" sz="1733" spc="17">
                <a:solidFill>
                  <a:srgbClr val="000000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50조 8886억원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6ED5F5-6071-DE14-E77E-DB097CE157A5}"/>
              </a:ext>
            </a:extLst>
          </p:cNvPr>
          <p:cNvSpPr txBox="1"/>
          <p:nvPr/>
        </p:nvSpPr>
        <p:spPr>
          <a:xfrm>
            <a:off x="239464" y="324082"/>
            <a:ext cx="454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창업 아이템의 목표 시장 분석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52C016B-5275-6949-F52F-2B4DFC41E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67" y="601495"/>
            <a:ext cx="11445199" cy="565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9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53654F-2A48-6979-CE01-760BB55869C1}"/>
              </a:ext>
            </a:extLst>
          </p:cNvPr>
          <p:cNvSpPr txBox="1"/>
          <p:nvPr/>
        </p:nvSpPr>
        <p:spPr>
          <a:xfrm>
            <a:off x="1203960" y="2788920"/>
            <a:ext cx="2910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대 대학생 새내기 남성</a:t>
            </a:r>
            <a:r>
              <a:rPr lang="en-US" altLang="ko-KR" dirty="0"/>
              <a:t>, </a:t>
            </a:r>
            <a:r>
              <a:rPr lang="ko-KR" altLang="en-US" dirty="0"/>
              <a:t>패션에 관심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대학에 오면서 교복에서 벗어나 사복의 확대로 인해 옷 구매에 대한 관심 증가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24619AF-6394-5C31-3E20-6EC19F862353}"/>
              </a:ext>
            </a:extLst>
          </p:cNvPr>
          <p:cNvCxnSpPr>
            <a:cxnSpLocks/>
          </p:cNvCxnSpPr>
          <p:nvPr/>
        </p:nvCxnSpPr>
        <p:spPr>
          <a:xfrm>
            <a:off x="4297680" y="3764280"/>
            <a:ext cx="3200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A3248C-C8F5-8DC4-A397-D7C004BC337A}"/>
              </a:ext>
            </a:extLst>
          </p:cNvPr>
          <p:cNvSpPr txBox="1"/>
          <p:nvPr/>
        </p:nvSpPr>
        <p:spPr>
          <a:xfrm>
            <a:off x="4823460" y="2703075"/>
            <a:ext cx="2910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자기 객관화의 부족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번으로 인한 자신의 스타일 파악 및 </a:t>
            </a:r>
            <a:r>
              <a:rPr lang="en-US" altLang="ko-KR" dirty="0"/>
              <a:t>TPO </a:t>
            </a:r>
            <a:r>
              <a:rPr lang="ko-KR" altLang="en-US" dirty="0"/>
              <a:t>코디의 어려움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패션 정보 과잉과 필터링 문제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온라인 쇼핑 한계로 인한 구매 실패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제한된 예산과 피드백 부재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4393BB-61A1-BF40-55D5-59CB9D539516}"/>
              </a:ext>
            </a:extLst>
          </p:cNvPr>
          <p:cNvSpPr txBox="1"/>
          <p:nvPr/>
        </p:nvSpPr>
        <p:spPr>
          <a:xfrm>
            <a:off x="5890262" y="2198806"/>
            <a:ext cx="291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문제점</a:t>
            </a:r>
            <a:endParaRPr lang="en-US" altLang="ko-KR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6181BF7-9025-8149-604E-4D4264859488}"/>
              </a:ext>
            </a:extLst>
          </p:cNvPr>
          <p:cNvCxnSpPr>
            <a:cxnSpLocks/>
          </p:cNvCxnSpPr>
          <p:nvPr/>
        </p:nvCxnSpPr>
        <p:spPr>
          <a:xfrm>
            <a:off x="8168640" y="3819822"/>
            <a:ext cx="3200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A886D8-260E-039B-8DE8-09A893A376ED}"/>
              </a:ext>
            </a:extLst>
          </p:cNvPr>
          <p:cNvSpPr txBox="1"/>
          <p:nvPr/>
        </p:nvSpPr>
        <p:spPr>
          <a:xfrm>
            <a:off x="8745855" y="3429000"/>
            <a:ext cx="2693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결국</a:t>
            </a:r>
            <a:r>
              <a:rPr lang="en-US" altLang="ko-KR" dirty="0"/>
              <a:t>, </a:t>
            </a:r>
            <a:r>
              <a:rPr lang="ko-KR" altLang="en-US" dirty="0"/>
              <a:t>패션에 대한 흥미 저하</a:t>
            </a:r>
            <a:r>
              <a:rPr lang="en-US" altLang="ko-KR" dirty="0"/>
              <a:t>. </a:t>
            </a:r>
            <a:r>
              <a:rPr lang="ko-KR" altLang="en-US" dirty="0"/>
              <a:t>그저 편한 옷 만을 추구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0368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3AACC-D654-0562-471E-B3FF12685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4A66DF-A108-F2BA-0C17-A868F1D78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384249"/>
              </p:ext>
            </p:extLst>
          </p:nvPr>
        </p:nvGraphicFramePr>
        <p:xfrm>
          <a:off x="5156881" y="691322"/>
          <a:ext cx="4703556" cy="11492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556">
                  <a:extLst>
                    <a:ext uri="{9D8B030D-6E8A-4147-A177-3AD203B41FA5}">
                      <a16:colId xmlns:a16="http://schemas.microsoft.com/office/drawing/2014/main" val="3915512699"/>
                    </a:ext>
                  </a:extLst>
                </a:gridCol>
              </a:tblGrid>
              <a:tr h="11492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트렌드 이해력</a:t>
                      </a:r>
                      <a:endParaRPr lang="en-US" altLang="ko-KR" sz="1400" b="1" dirty="0"/>
                    </a:p>
                    <a:p>
                      <a:pPr algn="ctr" latinLnBrk="1"/>
                      <a:endParaRPr lang="en-US" altLang="ko-KR" sz="1400" b="1" dirty="0"/>
                    </a:p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r>
                        <a:rPr lang="ko-KR" altLang="en-US" sz="1400" dirty="0"/>
                        <a:t>대 초반 남성 타겟의 관심사와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커뮤니티 사용 경험에 대한 높은 공감 능력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308700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D1D73B3-A1FA-C6C1-F60E-DDADCAF9F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432021"/>
              </p:ext>
            </p:extLst>
          </p:nvPr>
        </p:nvGraphicFramePr>
        <p:xfrm>
          <a:off x="5156881" y="2194851"/>
          <a:ext cx="4703556" cy="11492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556">
                  <a:extLst>
                    <a:ext uri="{9D8B030D-6E8A-4147-A177-3AD203B41FA5}">
                      <a16:colId xmlns:a16="http://schemas.microsoft.com/office/drawing/2014/main" val="3915512699"/>
                    </a:ext>
                  </a:extLst>
                </a:gridCol>
              </a:tblGrid>
              <a:tr h="1149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UI/UX </a:t>
                      </a:r>
                      <a:r>
                        <a:rPr lang="ko-KR" altLang="en-US" sz="1400" b="1" dirty="0"/>
                        <a:t>및 도구 활용 능력</a:t>
                      </a:r>
                      <a:endParaRPr lang="en-US" altLang="ko-KR" sz="1400" b="1" dirty="0"/>
                    </a:p>
                    <a:p>
                      <a:pPr algn="ctr" latinLnBrk="1"/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dirty="0"/>
                        <a:t>디자인 툴 </a:t>
                      </a:r>
                      <a:r>
                        <a:rPr lang="en-US" altLang="ko-KR" sz="1400" dirty="0"/>
                        <a:t>(Figma) </a:t>
                      </a:r>
                      <a:r>
                        <a:rPr lang="ko-KR" altLang="en-US" sz="1400" dirty="0"/>
                        <a:t>활용 가능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사용자 경험 중심의 커뮤니티 기능 설계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308700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34AAC2E-56A5-A81E-E119-30461FB9B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51742"/>
              </p:ext>
            </p:extLst>
          </p:nvPr>
        </p:nvGraphicFramePr>
        <p:xfrm>
          <a:off x="5156881" y="3698380"/>
          <a:ext cx="4703556" cy="11492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556">
                  <a:extLst>
                    <a:ext uri="{9D8B030D-6E8A-4147-A177-3AD203B41FA5}">
                      <a16:colId xmlns:a16="http://schemas.microsoft.com/office/drawing/2014/main" val="3915512699"/>
                    </a:ext>
                  </a:extLst>
                </a:gridCol>
              </a:tblGrid>
              <a:tr h="1149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AI </a:t>
                      </a:r>
                      <a:r>
                        <a:rPr lang="ko-KR" altLang="en-US" sz="1400" b="1" dirty="0"/>
                        <a:t>및 프로그래밍 활용 능력</a:t>
                      </a:r>
                      <a:endParaRPr lang="en-US" altLang="ko-KR" sz="1400" b="1" dirty="0"/>
                    </a:p>
                    <a:p>
                      <a:pPr algn="ctr" latinLnBrk="1"/>
                      <a:endParaRPr lang="en-US" altLang="ko-KR" sz="1400" b="1" dirty="0"/>
                    </a:p>
                    <a:p>
                      <a:pPr algn="ctr" latinLnBrk="1"/>
                      <a:r>
                        <a:rPr lang="en-US" altLang="ko-KR" sz="1400" dirty="0"/>
                        <a:t>AI </a:t>
                      </a:r>
                      <a:r>
                        <a:rPr lang="ko-KR" altLang="en-US" sz="1400" dirty="0"/>
                        <a:t>기술을 활용한 서비스 가치 증대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프로그래밍 활용으로 개발자와의 원활한 소통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308700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DB1ED53-240E-AF60-6989-759E11DF8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69752"/>
              </p:ext>
            </p:extLst>
          </p:nvPr>
        </p:nvGraphicFramePr>
        <p:xfrm>
          <a:off x="5156881" y="5203746"/>
          <a:ext cx="4703556" cy="11492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556">
                  <a:extLst>
                    <a:ext uri="{9D8B030D-6E8A-4147-A177-3AD203B41FA5}">
                      <a16:colId xmlns:a16="http://schemas.microsoft.com/office/drawing/2014/main" val="3915512699"/>
                    </a:ext>
                  </a:extLst>
                </a:gridCol>
              </a:tblGrid>
              <a:tr h="11492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도전 정신과 기업가 정신</a:t>
                      </a:r>
                      <a:endParaRPr lang="en-US" altLang="ko-KR" sz="1400" b="1" dirty="0"/>
                    </a:p>
                    <a:p>
                      <a:pPr algn="ctr" latinLnBrk="1"/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dirty="0"/>
                        <a:t>기능 우선순위를 설정하여 최소 기능부터 개발 시도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사용자 니즈 파악 및 지속적인 개선 노력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3087009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77B8B52-5D79-DC5B-C084-54DF72CB6BD4}"/>
              </a:ext>
            </a:extLst>
          </p:cNvPr>
          <p:cNvCxnSpPr>
            <a:cxnSpLocks/>
          </p:cNvCxnSpPr>
          <p:nvPr/>
        </p:nvCxnSpPr>
        <p:spPr>
          <a:xfrm>
            <a:off x="7559494" y="1840609"/>
            <a:ext cx="0" cy="3542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BBF2D93-825E-D82B-ED57-B24BA31E6B2A}"/>
              </a:ext>
            </a:extLst>
          </p:cNvPr>
          <p:cNvCxnSpPr>
            <a:cxnSpLocks/>
          </p:cNvCxnSpPr>
          <p:nvPr/>
        </p:nvCxnSpPr>
        <p:spPr>
          <a:xfrm>
            <a:off x="7559494" y="3344138"/>
            <a:ext cx="0" cy="3542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587508B-1E09-594A-B7FB-6A42D1D49AD2}"/>
              </a:ext>
            </a:extLst>
          </p:cNvPr>
          <p:cNvCxnSpPr>
            <a:cxnSpLocks/>
          </p:cNvCxnSpPr>
          <p:nvPr/>
        </p:nvCxnSpPr>
        <p:spPr>
          <a:xfrm>
            <a:off x="7533107" y="4847667"/>
            <a:ext cx="0" cy="3542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231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2C38F-8EEB-325B-8373-E61ACD298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23725DF-E2D1-98F5-24D8-984943876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837233"/>
              </p:ext>
            </p:extLst>
          </p:nvPr>
        </p:nvGraphicFramePr>
        <p:xfrm>
          <a:off x="5156881" y="691322"/>
          <a:ext cx="4703556" cy="11492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556">
                  <a:extLst>
                    <a:ext uri="{9D8B030D-6E8A-4147-A177-3AD203B41FA5}">
                      <a16:colId xmlns:a16="http://schemas.microsoft.com/office/drawing/2014/main" val="3915512699"/>
                    </a:ext>
                  </a:extLst>
                </a:gridCol>
              </a:tblGrid>
              <a:tr h="11492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커뮤니티 활성화</a:t>
                      </a:r>
                      <a:endParaRPr lang="en-US" altLang="ko-KR" sz="1400" b="1" dirty="0"/>
                    </a:p>
                    <a:p>
                      <a:pPr algn="ctr" latinLnBrk="1"/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dirty="0"/>
                        <a:t>투표 게시판</a:t>
                      </a:r>
                      <a:r>
                        <a:rPr lang="en-US" altLang="ko-KR" sz="1400" dirty="0"/>
                        <a:t>, OOTD, HOT</a:t>
                      </a:r>
                      <a:r>
                        <a:rPr lang="ko-KR" altLang="en-US" sz="1400" dirty="0"/>
                        <a:t> 게시물 등의 다양한 게시판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308700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787D389-1F36-45BB-7190-D3A65C7C1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754105"/>
              </p:ext>
            </p:extLst>
          </p:nvPr>
        </p:nvGraphicFramePr>
        <p:xfrm>
          <a:off x="5156881" y="2194851"/>
          <a:ext cx="4703556" cy="11492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556">
                  <a:extLst>
                    <a:ext uri="{9D8B030D-6E8A-4147-A177-3AD203B41FA5}">
                      <a16:colId xmlns:a16="http://schemas.microsoft.com/office/drawing/2014/main" val="3915512699"/>
                    </a:ext>
                  </a:extLst>
                </a:gridCol>
              </a:tblGrid>
              <a:tr h="1149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AR </a:t>
                      </a:r>
                      <a:r>
                        <a:rPr lang="ko-KR" altLang="en-US" sz="1400" b="1" dirty="0"/>
                        <a:t>코디 시뮬레이션</a:t>
                      </a:r>
                      <a:endParaRPr lang="en-US" altLang="ko-KR" sz="1400" b="1" dirty="0"/>
                    </a:p>
                    <a:p>
                      <a:pPr algn="ctr" latinLnBrk="1"/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dirty="0"/>
                        <a:t>기존 온라인 쇼핑몰의 단점 최소화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308700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80BC643-10C1-5BC1-7465-E7F70BEA4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364140"/>
              </p:ext>
            </p:extLst>
          </p:nvPr>
        </p:nvGraphicFramePr>
        <p:xfrm>
          <a:off x="5156881" y="3698380"/>
          <a:ext cx="4703556" cy="11492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556">
                  <a:extLst>
                    <a:ext uri="{9D8B030D-6E8A-4147-A177-3AD203B41FA5}">
                      <a16:colId xmlns:a16="http://schemas.microsoft.com/office/drawing/2014/main" val="3915512699"/>
                    </a:ext>
                  </a:extLst>
                </a:gridCol>
              </a:tblGrid>
              <a:tr h="1149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AI </a:t>
                      </a:r>
                      <a:r>
                        <a:rPr lang="ko-KR" altLang="en-US" sz="1400" b="1" dirty="0"/>
                        <a:t>채팅 봇</a:t>
                      </a:r>
                      <a:endParaRPr lang="en-US" altLang="ko-KR" sz="1400" b="1" dirty="0"/>
                    </a:p>
                    <a:p>
                      <a:pPr algn="ctr" latinLnBrk="1"/>
                      <a:endParaRPr lang="en-US" altLang="ko-KR" sz="1400" b="1" dirty="0"/>
                    </a:p>
                    <a:p>
                      <a:pPr algn="ctr" latinLnBrk="1"/>
                      <a:r>
                        <a:rPr lang="en-US" altLang="ko-KR" sz="1400" dirty="0"/>
                        <a:t>AI </a:t>
                      </a:r>
                      <a:r>
                        <a:rPr lang="ko-KR" altLang="en-US" sz="1400" dirty="0"/>
                        <a:t>채팅을 통한 맞춤형 코디 서비스 지원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3087009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DB08809-F087-AD79-40B0-EBF0A4AD99EB}"/>
              </a:ext>
            </a:extLst>
          </p:cNvPr>
          <p:cNvCxnSpPr>
            <a:cxnSpLocks/>
          </p:cNvCxnSpPr>
          <p:nvPr/>
        </p:nvCxnSpPr>
        <p:spPr>
          <a:xfrm>
            <a:off x="7559494" y="1840609"/>
            <a:ext cx="0" cy="3542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A7E74F4-FE2B-030A-B4A7-A176FC8A559E}"/>
              </a:ext>
            </a:extLst>
          </p:cNvPr>
          <p:cNvCxnSpPr>
            <a:cxnSpLocks/>
          </p:cNvCxnSpPr>
          <p:nvPr/>
        </p:nvCxnSpPr>
        <p:spPr>
          <a:xfrm>
            <a:off x="7559494" y="3344138"/>
            <a:ext cx="0" cy="3542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173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0C832-5FBF-2B38-A80E-0CDA43CED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24AE4B4-650E-1FF5-27E9-A616102BC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112010"/>
              </p:ext>
            </p:extLst>
          </p:nvPr>
        </p:nvGraphicFramePr>
        <p:xfrm>
          <a:off x="655093" y="1378423"/>
          <a:ext cx="10153934" cy="1487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5970">
                  <a:extLst>
                    <a:ext uri="{9D8B030D-6E8A-4147-A177-3AD203B41FA5}">
                      <a16:colId xmlns:a16="http://schemas.microsoft.com/office/drawing/2014/main" val="3915512699"/>
                    </a:ext>
                  </a:extLst>
                </a:gridCol>
                <a:gridCol w="4723245">
                  <a:extLst>
                    <a:ext uri="{9D8B030D-6E8A-4147-A177-3AD203B41FA5}">
                      <a16:colId xmlns:a16="http://schemas.microsoft.com/office/drawing/2014/main" val="1532795589"/>
                    </a:ext>
                  </a:extLst>
                </a:gridCol>
                <a:gridCol w="3724719">
                  <a:extLst>
                    <a:ext uri="{9D8B030D-6E8A-4147-A177-3AD203B41FA5}">
                      <a16:colId xmlns:a16="http://schemas.microsoft.com/office/drawing/2014/main" val="2120909018"/>
                    </a:ext>
                  </a:extLst>
                </a:gridCol>
              </a:tblGrid>
              <a:tr h="148760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2025~2026</a:t>
                      </a:r>
                      <a:r>
                        <a:rPr lang="ko-KR" altLang="en-US" dirty="0"/>
                        <a:t>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국내 대학생 커뮤니티 대상 런칭 </a:t>
                      </a:r>
                      <a:r>
                        <a:rPr lang="en-US" altLang="ko-KR" dirty="0"/>
                        <a:t>SNS 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기반 마케팅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중고거래 기능 추가 후 사용자 확대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브랜드 제휴 및 할인 정보 제공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K-</a:t>
                      </a:r>
                      <a:r>
                        <a:rPr lang="ko-KR" altLang="en-US" dirty="0"/>
                        <a:t>패션 수요가 높은 동남아 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태국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베트남 등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3087009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37D0A0A-35A1-C65E-E4B8-F3DED5C2E3CB}"/>
              </a:ext>
            </a:extLst>
          </p:cNvPr>
          <p:cNvCxnSpPr>
            <a:cxnSpLocks/>
          </p:cNvCxnSpPr>
          <p:nvPr/>
        </p:nvCxnSpPr>
        <p:spPr>
          <a:xfrm>
            <a:off x="5512330" y="2866028"/>
            <a:ext cx="0" cy="56297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D2DB637-E3CC-0335-2393-221B8E4C2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950988"/>
              </p:ext>
            </p:extLst>
          </p:nvPr>
        </p:nvGraphicFramePr>
        <p:xfrm>
          <a:off x="655093" y="3429000"/>
          <a:ext cx="10153934" cy="1487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5970">
                  <a:extLst>
                    <a:ext uri="{9D8B030D-6E8A-4147-A177-3AD203B41FA5}">
                      <a16:colId xmlns:a16="http://schemas.microsoft.com/office/drawing/2014/main" val="3915512699"/>
                    </a:ext>
                  </a:extLst>
                </a:gridCol>
                <a:gridCol w="4723245">
                  <a:extLst>
                    <a:ext uri="{9D8B030D-6E8A-4147-A177-3AD203B41FA5}">
                      <a16:colId xmlns:a16="http://schemas.microsoft.com/office/drawing/2014/main" val="1532795589"/>
                    </a:ext>
                  </a:extLst>
                </a:gridCol>
                <a:gridCol w="3724719">
                  <a:extLst>
                    <a:ext uri="{9D8B030D-6E8A-4147-A177-3AD203B41FA5}">
                      <a16:colId xmlns:a16="http://schemas.microsoft.com/office/drawing/2014/main" val="2120909018"/>
                    </a:ext>
                  </a:extLst>
                </a:gridCol>
              </a:tblGrid>
              <a:tr h="1487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2027</a:t>
                      </a:r>
                      <a:r>
                        <a:rPr lang="ko-KR" altLang="en-US" dirty="0"/>
                        <a:t>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구독형 유료화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광고 플랫폼화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로컬 브랜드와 협업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다국어 서비스 확장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308700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25822C8-D57F-D160-BC2C-023786AC3BE3}"/>
              </a:ext>
            </a:extLst>
          </p:cNvPr>
          <p:cNvSpPr txBox="1"/>
          <p:nvPr/>
        </p:nvSpPr>
        <p:spPr>
          <a:xfrm>
            <a:off x="1210784" y="815451"/>
            <a:ext cx="65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구분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5081FF-0AAA-4C63-C89B-08BD30C242B0}"/>
              </a:ext>
            </a:extLst>
          </p:cNvPr>
          <p:cNvSpPr txBox="1"/>
          <p:nvPr/>
        </p:nvSpPr>
        <p:spPr>
          <a:xfrm>
            <a:off x="4324748" y="815451"/>
            <a:ext cx="65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국내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F417E7-6FA3-EB0E-8B88-A022AB50DDDE}"/>
              </a:ext>
            </a:extLst>
          </p:cNvPr>
          <p:cNvSpPr txBox="1"/>
          <p:nvPr/>
        </p:nvSpPr>
        <p:spPr>
          <a:xfrm>
            <a:off x="8639715" y="815451"/>
            <a:ext cx="65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421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654</Words>
  <Application>Microsoft Office PowerPoint</Application>
  <PresentationFormat>와이드스크린</PresentationFormat>
  <Paragraphs>112</Paragraphs>
  <Slides>10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Tlab 돋움 레귤러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민성 김</dc:creator>
  <cp:lastModifiedBy>민주 김</cp:lastModifiedBy>
  <cp:revision>4</cp:revision>
  <dcterms:created xsi:type="dcterms:W3CDTF">2025-06-04T12:40:16Z</dcterms:created>
  <dcterms:modified xsi:type="dcterms:W3CDTF">2025-06-11T14:21:20Z</dcterms:modified>
</cp:coreProperties>
</file>