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6" pos="415" userDrawn="1">
          <p15:clr>
            <a:srgbClr val="A4A3A4"/>
          </p15:clr>
        </p15:guide>
        <p15:guide id="7" orient="horz" pos="822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342" y="-1473"/>
      </p:cViewPr>
      <p:guideLst>
        <p:guide orient="horz" pos="2160"/>
        <p:guide pos="3840"/>
        <p:guide orient="horz" pos="391"/>
        <p:guide pos="415"/>
        <p:guide orient="horz" pos="822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DF35-C96A-BA45-09B2-9D68C7B62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6CEC8-4231-D54D-17C9-8AC3355CE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3D31A-172A-D2AD-AA1F-AFD734B5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9F21-BF86-35FA-C83D-0477EFE6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F379E-2B60-09AB-1321-A71482F9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1BC9A-65B2-5CA1-D3EA-F99416EF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B2D6D-17B0-8662-F244-3AD08022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4EC2C-FD80-78DC-EF7B-5857CEE9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1D970-19D4-D8CD-3E77-4215942D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7623A-8563-424F-2D5F-07F029DD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9A64C-859F-4258-7E82-DD22E0138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AF20D-2C07-E320-EB49-36BBC5BE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2FC9E-D978-BC09-A440-D00520DC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EA344-AF7A-F5B4-1022-00BC7984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FF516-2D35-9A9F-3390-758474E3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7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9621-BFB2-01A8-B29A-F5807EB8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B0AD1-15E1-7136-9CBD-4470D82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CE41D-98C4-22AE-09E5-1C18A9EA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BDA62-BFAA-DCDA-C905-3B236377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C34E4-89F8-F5E7-6534-0BFFE61E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9D7A-630F-1CE5-8794-48618071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E210C-E4FF-A6C8-CE02-A76FE4EFB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697C9-F574-B974-7F62-24543433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603F0-E654-CCF9-BB19-4A4C12C1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CC7CE-AB4B-3680-0017-6764FC6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34252-01EF-73BE-E134-0CDD4EB0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302FD-C3BD-6BD1-87CD-17C152679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C635E-7618-F094-69D4-677BD482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57977-A2C0-324E-26C6-0692F9C6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9EB16-FC20-72AA-E361-AAC2E064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03CBD-1CB3-16C5-36BD-42F8FE0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7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12CF-76EF-F055-8E79-D23AE3B4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FB3A9-8A0A-AB16-5170-E75DD022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8F72-8BA3-4142-0725-852755EE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E0706-728B-05E8-50FD-04F758E0E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A4264E-88D8-3E2C-BD5C-EF143A820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A8748F-F274-6219-CB4D-12C27DE9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331A35-FFBF-36AD-1A72-B57FB123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23EC66-6213-FF71-F0A0-80F15607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7225E-4340-E8D3-C3B6-E5811676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68F0D1-F99D-6273-8D83-D4C74BC0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D9EBCF-CEC0-5FAA-1924-4546EB01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8CDA-6ECB-9CDA-AB01-F4ABBDBC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6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0D02F-A6A8-1C34-74AE-D4B9A860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77E85D-38A4-315B-2165-7D9073B8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0C259-A5C1-A407-21B5-95FCEF46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8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733C-106C-894B-ABC2-C1AEF06A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BFA2A-31CE-E3BD-02EE-32ADAFF9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9B2AE-6E83-D54B-73A7-D65DEFDD5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7CF25-8C33-E530-9CDD-50269C47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20C84-E9E1-20D9-08E1-65F5FA22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B6303-AE23-F8BF-4186-350048B4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F8DC-D848-C21F-163D-EDCB3619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31505A-9484-94A9-B088-4D4F9222A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7BA384-2443-8C76-CFDA-F182114C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46AE6-E697-8F41-FFD9-5227ED89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1590B-BB3B-A4C8-34D0-0C2639F6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5E980-E80A-80EA-70F2-5FD44245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DE61B-6ABA-AEA7-6DB1-19C553AE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13BCE-1CBF-ED0D-2AF4-F64BBA70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A8BAC-66AE-D951-9CED-28C3AE8D3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4F50-12DE-4FF6-A59F-4D98D63B3BF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53237-F6C8-C3C5-F831-510885844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FE7D-F5BC-354E-89BA-08ADDEEE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5CC8-708A-4B91-839D-066BB34A1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2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ddangle/%EB%8B%A4%EC%A4%91-%EC%84%9C%EB%B2%84%ED%99%98%EA%B2%BD%EC%97%90%EC%84%9C%EC%9D%98-%EC%84%B8%EC%85%98-%EB%B6%88%EC%9D%BC%EC%B9%98-%EB%AC%B8%EC%A0%9C%EC%99%80-%ED%95%B4%EA%B2%B0%EB%B0%A9%EB%B2%95" TargetMode="External"/><Relationship Id="rId2" Type="http://schemas.openxmlformats.org/officeDocument/2006/relationships/hyperlink" Target="https://velog.io/@m_jae/Here-we-g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agebear.github.io/concurrency-distributed-transaction-with-tcc/" TargetMode="External"/><Relationship Id="rId2" Type="http://schemas.openxmlformats.org/officeDocument/2006/relationships/hyperlink" Target="https://velog.io/@akfls221/%EB%8F%99%EC%8B%9C%EC%84%B1%EC%97%90-%EB%8C%80%ED%95%9C-%ED%95%B4%EA%B2%B0%EB%B0%A9%EB%B2%95%EC%9D%84-%EC%95%8C%EC%95%84%EB%B3%B4%EC%9E%9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D1CFA-D58B-20D4-40F3-D2AEFB3588AD}"/>
              </a:ext>
            </a:extLst>
          </p:cNvPr>
          <p:cNvSpPr txBox="1"/>
          <p:nvPr/>
        </p:nvSpPr>
        <p:spPr>
          <a:xfrm>
            <a:off x="679030" y="635005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: </a:t>
            </a:r>
            <a:r>
              <a:rPr lang="ko-KR" altLang="en-US" dirty="0"/>
              <a:t>예약결제와 환불처리에 대해</a:t>
            </a:r>
            <a:r>
              <a:rPr lang="en-US" altLang="ko-KR" dirty="0"/>
              <a:t>, API </a:t>
            </a:r>
            <a:r>
              <a:rPr lang="ko-KR" altLang="en-US" dirty="0"/>
              <a:t>기능 정의하고 실패 시</a:t>
            </a:r>
            <a:r>
              <a:rPr lang="en-US" altLang="ko-KR" dirty="0"/>
              <a:t>, </a:t>
            </a:r>
            <a:r>
              <a:rPr lang="ko-KR" altLang="en-US" dirty="0" err="1"/>
              <a:t>보상트랜잭션</a:t>
            </a:r>
            <a:r>
              <a:rPr lang="ko-KR" altLang="en-US" dirty="0"/>
              <a:t>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F24FB-1CB0-C24A-D292-023C357DA616}"/>
              </a:ext>
            </a:extLst>
          </p:cNvPr>
          <p:cNvSpPr txBox="1"/>
          <p:nvPr/>
        </p:nvSpPr>
        <p:spPr>
          <a:xfrm>
            <a:off x="679030" y="132799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예약결제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F8A450-CB42-D3F4-3D86-9218D4FC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48060"/>
              </p:ext>
            </p:extLst>
          </p:nvPr>
        </p:nvGraphicFramePr>
        <p:xfrm>
          <a:off x="679030" y="1766338"/>
          <a:ext cx="10661830" cy="3745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430">
                  <a:extLst>
                    <a:ext uri="{9D8B030D-6E8A-4147-A177-3AD203B41FA5}">
                      <a16:colId xmlns:a16="http://schemas.microsoft.com/office/drawing/2014/main" val="376619057"/>
                    </a:ext>
                  </a:extLst>
                </a:gridCol>
                <a:gridCol w="1150189">
                  <a:extLst>
                    <a:ext uri="{9D8B030D-6E8A-4147-A177-3AD203B41FA5}">
                      <a16:colId xmlns:a16="http://schemas.microsoft.com/office/drawing/2014/main" val="3786284859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2869542825"/>
                    </a:ext>
                  </a:extLst>
                </a:gridCol>
                <a:gridCol w="2079362">
                  <a:extLst>
                    <a:ext uri="{9D8B030D-6E8A-4147-A177-3AD203B41FA5}">
                      <a16:colId xmlns:a16="http://schemas.microsoft.com/office/drawing/2014/main" val="194862175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855869815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149922281"/>
                    </a:ext>
                  </a:extLst>
                </a:gridCol>
                <a:gridCol w="2453830">
                  <a:extLst>
                    <a:ext uri="{9D8B030D-6E8A-4147-A177-3AD203B41FA5}">
                      <a16:colId xmlns:a16="http://schemas.microsoft.com/office/drawing/2014/main" val="485974101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API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필요 보상 트랜잭션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트랜잭션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8346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기능명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기능명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7381"/>
                  </a:ext>
                </a:extLst>
              </a:tr>
              <a:tr h="45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1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취소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보상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52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사용 취소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보상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결제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외부 업체 결제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피봇</a:t>
                      </a:r>
                      <a:r>
                        <a:rPr lang="ko-KR" altLang="en-US" sz="1200" dirty="0"/>
                        <a:t>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9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적립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재시도 가능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73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재시도 가능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66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공통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 발송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재시도 가능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3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0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D1CFA-D58B-20D4-40F3-D2AEFB3588AD}"/>
              </a:ext>
            </a:extLst>
          </p:cNvPr>
          <p:cNvSpPr txBox="1"/>
          <p:nvPr/>
        </p:nvSpPr>
        <p:spPr>
          <a:xfrm>
            <a:off x="679030" y="635005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: </a:t>
            </a:r>
            <a:r>
              <a:rPr lang="ko-KR" altLang="en-US" dirty="0"/>
              <a:t>예약결제와 환불처리에 대해</a:t>
            </a:r>
            <a:r>
              <a:rPr lang="en-US" altLang="ko-KR" dirty="0"/>
              <a:t>, API </a:t>
            </a:r>
            <a:r>
              <a:rPr lang="ko-KR" altLang="en-US" dirty="0"/>
              <a:t>기능 정의하고 실패 시</a:t>
            </a:r>
            <a:r>
              <a:rPr lang="en-US" altLang="ko-KR" dirty="0"/>
              <a:t>, </a:t>
            </a:r>
            <a:r>
              <a:rPr lang="ko-KR" altLang="en-US" dirty="0" err="1"/>
              <a:t>보상트랜잭션</a:t>
            </a:r>
            <a:r>
              <a:rPr lang="ko-KR" altLang="en-US" dirty="0"/>
              <a:t>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F24FB-1CB0-C24A-D292-023C357DA616}"/>
              </a:ext>
            </a:extLst>
          </p:cNvPr>
          <p:cNvSpPr txBox="1"/>
          <p:nvPr/>
        </p:nvSpPr>
        <p:spPr>
          <a:xfrm>
            <a:off x="679030" y="132799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환불처리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F8A450-CB42-D3F4-3D86-9218D4FC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40096"/>
              </p:ext>
            </p:extLst>
          </p:nvPr>
        </p:nvGraphicFramePr>
        <p:xfrm>
          <a:off x="679030" y="1766338"/>
          <a:ext cx="10661830" cy="3374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430">
                  <a:extLst>
                    <a:ext uri="{9D8B030D-6E8A-4147-A177-3AD203B41FA5}">
                      <a16:colId xmlns:a16="http://schemas.microsoft.com/office/drawing/2014/main" val="376619057"/>
                    </a:ext>
                  </a:extLst>
                </a:gridCol>
                <a:gridCol w="1150189">
                  <a:extLst>
                    <a:ext uri="{9D8B030D-6E8A-4147-A177-3AD203B41FA5}">
                      <a16:colId xmlns:a16="http://schemas.microsoft.com/office/drawing/2014/main" val="3786284859"/>
                    </a:ext>
                  </a:extLst>
                </a:gridCol>
                <a:gridCol w="1639019">
                  <a:extLst>
                    <a:ext uri="{9D8B030D-6E8A-4147-A177-3AD203B41FA5}">
                      <a16:colId xmlns:a16="http://schemas.microsoft.com/office/drawing/2014/main" val="2869542825"/>
                    </a:ext>
                  </a:extLst>
                </a:gridCol>
                <a:gridCol w="2079362">
                  <a:extLst>
                    <a:ext uri="{9D8B030D-6E8A-4147-A177-3AD203B41FA5}">
                      <a16:colId xmlns:a16="http://schemas.microsoft.com/office/drawing/2014/main" val="194862175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855869815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149922281"/>
                    </a:ext>
                  </a:extLst>
                </a:gridCol>
                <a:gridCol w="2453830">
                  <a:extLst>
                    <a:ext uri="{9D8B030D-6E8A-4147-A177-3AD203B41FA5}">
                      <a16:colId xmlns:a16="http://schemas.microsoft.com/office/drawing/2014/main" val="485974101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API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필요 보상 트랜잭션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트랜잭션 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8346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기능명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기능명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7381"/>
                  </a:ext>
                </a:extLst>
              </a:tr>
              <a:tr h="45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환불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환불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환불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환불 취소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보상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1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주문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취소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6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포인트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사용 취소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64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결제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외부 업체 결제 요청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피봇</a:t>
                      </a:r>
                      <a:r>
                        <a:rPr lang="ko-KR" altLang="en-US" sz="1200" dirty="0"/>
                        <a:t>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89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포인트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포인트 적립 취소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재시도 가능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91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주문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주문 취소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재시도 가능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5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공통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 발송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재시도 가능 트랜잭션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3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15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D1CFA-D58B-20D4-40F3-D2AEFB3588AD}"/>
              </a:ext>
            </a:extLst>
          </p:cNvPr>
          <p:cNvSpPr txBox="1"/>
          <p:nvPr/>
        </p:nvSpPr>
        <p:spPr>
          <a:xfrm>
            <a:off x="679030" y="635005"/>
            <a:ext cx="1105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■ 업무용 응용프로그램 개발 방안</a:t>
            </a:r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5272C-A94E-9797-7E70-74158B6239C0}"/>
              </a:ext>
            </a:extLst>
          </p:cNvPr>
          <p:cNvSpPr txBox="1"/>
          <p:nvPr/>
        </p:nvSpPr>
        <p:spPr>
          <a:xfrm>
            <a:off x="673278" y="1327929"/>
            <a:ext cx="11052895" cy="8479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</a:rPr>
              <a:t>- 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고객사 시스템의 채널 확대 및 사용자 증가에 따라 발생하는 인증 및 세션 관리 문제 해결을 위한 인증 방식 개선 방안</a:t>
            </a:r>
            <a:endParaRPr lang="en-US" altLang="ko-KR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1. OAuth 2.0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과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OpenID Connect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도입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OAuth 2.0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과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OpenID Connect(OIDC)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를 도입하여 인증 및 권한 관리를 분리하는 방식은 사용자의 인증과 애플리케이션의 권한 부여를 더 안전하고 간편하게 관리할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br>
              <a:rPr lang="ko-KR" altLang="en-US" sz="1100" b="0" i="0" dirty="0">
                <a:solidFill>
                  <a:srgbClr val="000000"/>
                </a:solidFill>
                <a:effectLst/>
                <a:latin typeface="+mn-ea"/>
              </a:rPr>
            </a:b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OAuth 2.0: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권한 부여 프레임워크로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클라이언트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애플리케이션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가 자원 소유자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사용자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를 대신하여 자원 서버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: API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서버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에 접근할 수 있도록 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OpenID Connect: OAuth 2.0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위에 구축된 인증 프로토콜로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사용자 인증을 처리하고 사용자 정보를 안전하게 공유할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2.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복수 인증 단계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(Multi-Factor Authentication, MFA)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MFA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를 추가하여 보안을 강화할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이는 특히 중요한 사용자나 민감한 데이터를 다룰 때 매우 유용합니다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예를 들어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SMS,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이메일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또는 전용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MFA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앱을 통한 코드를 추가 입력하게 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br>
              <a:rPr lang="ko-KR" altLang="en-US" sz="1100" b="0" i="0" dirty="0">
                <a:solidFill>
                  <a:srgbClr val="000000"/>
                </a:solidFill>
                <a:effectLst/>
                <a:latin typeface="+mn-ea"/>
              </a:rPr>
            </a:b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3.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세션 관리 개선</a:t>
            </a:r>
          </a:p>
          <a:p>
            <a:pPr algn="l"/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세션 관리는 특히 사용자 증가 시 중요한 이슈입니다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.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다음과 같은 방안을 고려할 수 있습니다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:</a:t>
            </a:r>
            <a:b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</a:b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세션 타임아웃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(Timeouts):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적절한 세션 타임아웃을 설정하여 오래된 세션을 자동으로 종료하는 방식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세션 스토리지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: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분산 세션 저장소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예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: Redis, Memcached)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를 사용하여 세션 데이터를 중앙에서 관리하므로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여러 서버 간에 세션 상태를 일관되게 유지할 수 있습니다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4.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토큰 기반 인증</a:t>
            </a:r>
          </a:p>
          <a:p>
            <a:pPr algn="l"/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토큰 기반 인증 방법을 활용하여 세션 관리 문제를 해결합니다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b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</a:b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JWT(JSON Web Tokens):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사용자의 상태를 서버에 저장하지 않는 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stateless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한 방식으로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토큰을 클라이언트 측에 저장하고 주고 받음으로써 인증 상태를 관리할 수 있습니다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토큰 만료 및 갱신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: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액세스 토큰과 </a:t>
            </a:r>
            <a:r>
              <a:rPr lang="ko-KR" altLang="en-US" sz="1100" b="0" i="0" dirty="0" err="1">
                <a:solidFill>
                  <a:srgbClr val="FF0000"/>
                </a:solidFill>
                <a:effectLst/>
                <a:latin typeface="+mn-ea"/>
              </a:rPr>
              <a:t>리프레시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 토큰을 사용하여 토큰의 유효 기간을 관리하고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일정 시간 후 또는 액세스 토큰이 만료될 때 새로운 토큰으로 갱신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5.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중앙 인증 서비스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(Identity Provider, IdP)</a:t>
            </a: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SAML, OAuth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등 표준 프로토콜을 사용하는 중앙 인증 서비스를 도입하여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여러 채널에서 일관된 인증 및 권한 부여를 관리할 수 있습니다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b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</a:b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사례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: </a:t>
            </a:r>
            <a:r>
              <a:rPr lang="en-US" altLang="ko-KR" sz="1100" b="0" i="0" dirty="0" err="1">
                <a:solidFill>
                  <a:srgbClr val="FF0000"/>
                </a:solidFill>
                <a:effectLst/>
                <a:latin typeface="+mn-ea"/>
              </a:rPr>
              <a:t>Keycloak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, Okta, Auth0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등의 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IdP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를 활용하여 사회적 로그인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(Social Login)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+mn-ea"/>
              </a:rPr>
              <a:t>과 같은 기능을 제공하고 사용자의 편의성을 높일 수 있습니다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6.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비밀번호 정책 강화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비밀번호 정책을 강화하여 보안을 더욱 단단히 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비밀번호 복잡성 요구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대문자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소문자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특수문자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숫자를 포함한 복잡한 비밀번호 사용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비밀번호 이력 저장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일정 기간 동안 이전 비밀번호를 사용하지 못하게 하는 기능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</a:p>
          <a:p>
            <a:pPr algn="l"/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7.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모니터링 및 로깅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실시간 모니터링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로그인 시도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실패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비정상적인 세션 행동 등을 모니터링하여 빠르게 대응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로깅 및 알림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중요한 인증 및 세션 이벤트를 로깅하여 이슈가 발생할 시 알림을 받을 수 있게 설정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이러한 방안들은 각각의 장점을 고려하여 최적의 조합으로 사용할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특히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사용자 편의성과 보안의 균형을 맞추는 것이 중요합니다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br>
              <a:rPr lang="ko-KR" altLang="en-US" sz="1100" b="0" i="0" dirty="0">
                <a:solidFill>
                  <a:srgbClr val="000000"/>
                </a:solidFill>
                <a:effectLst/>
                <a:latin typeface="+mn-ea"/>
              </a:rPr>
            </a:b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사용자 인증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 latinLnBrk="0"/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1.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사용자 인증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(Authentication)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과 권한 부여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+mn-ea"/>
              </a:rPr>
              <a:t>(Authorization)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에 대한 이해</a:t>
            </a:r>
            <a:b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</a:br>
            <a:r>
              <a:rPr lang="en-US" altLang="ko-KR" sz="1100" b="0" i="0" u="none" strike="noStrike" dirty="0">
                <a:solidFill>
                  <a:srgbClr val="212529"/>
                </a:solidFill>
                <a:effectLst/>
                <a:latin typeface="+mn-ea"/>
                <a:hlinkClick r:id="rId2"/>
              </a:rPr>
              <a:t>https://velog.io/@m_jae/Here-we-go</a:t>
            </a:r>
            <a:endParaRPr lang="ko-KR" altLang="en-US" sz="11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다중 서버환경에서의 세션 불일치 문제와 해결방법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+mn-ea"/>
              </a:rPr>
              <a:t>세션관리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sz="1100" b="0" i="0" u="none" strike="noStrike" dirty="0">
                <a:solidFill>
                  <a:srgbClr val="4964B9"/>
                </a:solidFill>
                <a:effectLst/>
                <a:latin typeface="+mn-ea"/>
                <a:hlinkClick r:id="rId3"/>
              </a:rPr>
              <a:t>https://velog.io/@ddangle/%EB%8B%A4%EC%A4%91-%EC%84%9C%EB%B2%84%ED%99%98%EA%B2%BD%EC%97%90%EC%84%9C%EC%9D%98-%EC%84%B8%EC%85%98-%EB%B6%88%EC%9D%BC%EC%B9%98-%EB%AC%B8%EC%A0%9C%EC%99%80-%ED%95%B4%EA%B2%B0%EB%B0%A9%EB%B2%95</a:t>
            </a:r>
            <a:endParaRPr lang="ko-KR" altLang="en-US" sz="11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40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D1CFA-D58B-20D4-40F3-D2AEFB3588AD}"/>
              </a:ext>
            </a:extLst>
          </p:cNvPr>
          <p:cNvSpPr txBox="1"/>
          <p:nvPr/>
        </p:nvSpPr>
        <p:spPr>
          <a:xfrm>
            <a:off x="679030" y="635005"/>
            <a:ext cx="1105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■ 업무용 응용프로그램 개발 방안</a:t>
            </a:r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5272C-A94E-9797-7E70-74158B6239C0}"/>
              </a:ext>
            </a:extLst>
          </p:cNvPr>
          <p:cNvSpPr txBox="1"/>
          <p:nvPr/>
        </p:nvSpPr>
        <p:spPr>
          <a:xfrm>
            <a:off x="673278" y="1327929"/>
            <a:ext cx="11052895" cy="1361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</a:rPr>
              <a:t>- A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고객사 비즈니스 유연성과 성능 관점에서 상품을 관리하기 위한 데이터 모델을 새롭게 설계하고 설계 사유 제시</a:t>
            </a:r>
            <a:endParaRPr lang="en-US" altLang="ko-KR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모델 설계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제품 테이블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(Products)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Products (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PRIMARY KEY AUTO_INCREMENT,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Name VARCHAR(255) NOT NULL,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Description TEXT,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CategoryID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Price DECIMAL(10, 2) NOT NULL,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Stock INT NOT NULL DEFAULT 0,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TIMESTAMP DEFAULT CURRENT_TIMESTAMP,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TIMESTAMP DEFAULT CURRENT_TIMESTAMP ON UPDATE CURRENT_TIMESTAMP,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FOREIGN KEY 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CategoryID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REFERENCES Categories(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CategoryID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카테고리 테이블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(Categories)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Categories (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CategoryID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PRIMARY KEY AUTO_INCREMENT,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Name VARCHAR(255) NOT NULL,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Description TEXT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가격 히스토리 테이블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PriceHistory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PriceHistory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PriceHistoryID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PRIMARY KEY AUTO_INCREMENT,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OldPrice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DECIMAL(10, 2) NOT NULL,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NewPrice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DECIMAL(10, 2) NOT NULL,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ChangeDate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TIMESTAMP DEFAULT CURRENT_TIMESTAMP,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FOREIGN KEY 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REFERENCES Products(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재고 움직임 테이블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InventoryMovements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InventoryMovements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MovementID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PRIMARY KEY AUTO_INCREMENT,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ChangeAmount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NOT NULL,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MovementDate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TIMESTAMP DEFAULT CURRENT_TIMESTAMP,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Reason VARCHAR(255),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FOREIGN KEY 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REFERENCES Products(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기타 관련 테이블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Promotion, Reviews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등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이와 더불어 프로모션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리뷰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고객 등 관련 데이터 테이블도 필요할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설계 사유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유연성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Products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Categories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테이블 분리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제품과 카테고리를 분리하여 관리하면 카테고리마다 제품을 다양하게 추가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관리하는 데 유연성을 확보할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가격 히스토리 관리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PriceHistory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테이블을 두어 가격 변동 내역을 관리함으로써 가격 변화에 따른 데이터를 추적하고 분석할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이는 가격 정책 변경이나 프로모션을 분석하는 데 도움이 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성능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정규화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(Normalization):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정규화를 통해 반복 데이터를 최소화하여 저장 공간을 절약하고 데이터 일관성을 유지할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인덱스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ProductID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와 같은 기본 키에 인덱스를 적용하면 조회 성능이 향상됩니다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필요한 컬럼에 추가 인덱스를 설정하여 성능을 최적화할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타임스탬프 활용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생성일과 수정일을 타임스탬프를 사용해 기록함으로써 빠른 시간 내 데이터 변경 내역을 추적하고 정렬할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무결성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외래 키 제약조건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외래 키 제약 조건을 통해 데이터 무결성을 유지합니다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예를 들어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재고 움직임은 특정 제품에만 적용될 수 있도록 외래 키를 설정합니다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검증된 참조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(Reference Integrity): Parent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테이블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Categories)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의 레코드가 삭제되면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참조하고 있는 자식 테이블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Products)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의 데이터도 연쇄 삭제 또는 업데이트할 수 있게 설정하여 데이터 무결성을 보호합니다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확장 가능성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샤딩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Sharding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사용자 수와 데이터 크기가 크게 증가할 경우 여러 데이터베이스 인스턴스에 데이터를 분산 저장하는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샤딩을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고려할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이는 성능과 가용성을 높이는 데 효과적입니다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캐싱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(Caching): Redis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Memcached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와 같은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캐싱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솔루션을 사용하여 빈번하게 접근하는 데이터를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캐시하면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응답 속도를 크게 개선할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모니터링 및 분석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로그 테이블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주요 활동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상품 가격 변경 등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에 대한 로그 테이블을 별도로 둘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이는 실시간 모니터링과 데이터 분석에 도움이 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지표 생성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재고 변동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판매 추이 등 다양한 비즈니스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인텔리전스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도구를 활용해 지표를 생성하고 관리할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이처럼 여러 관점에서 설계된 데이터 모델은 비즈니스의 유연성과 성능을 극대화할 수 있도록 도와줍니다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고객사의 특수한 요구사항에 따라 일부 테이블과 컬럼을 추가하거나 조정할 수도 있습니다</a:t>
            </a:r>
            <a:endParaRPr lang="ko-KR" altLang="en-US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451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D1CFA-D58B-20D4-40F3-D2AEFB3588AD}"/>
              </a:ext>
            </a:extLst>
          </p:cNvPr>
          <p:cNvSpPr txBox="1"/>
          <p:nvPr/>
        </p:nvSpPr>
        <p:spPr>
          <a:xfrm>
            <a:off x="679030" y="635005"/>
            <a:ext cx="1105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■ 업무용 응용프로그램 개발 방안</a:t>
            </a:r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5272C-A94E-9797-7E70-74158B6239C0}"/>
              </a:ext>
            </a:extLst>
          </p:cNvPr>
          <p:cNvSpPr txBox="1"/>
          <p:nvPr/>
        </p:nvSpPr>
        <p:spPr>
          <a:xfrm>
            <a:off x="673278" y="1327929"/>
            <a:ext cx="11052895" cy="2360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+mn-ea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예약 처리 프로세스와 데이터 모델에서 발생하고 있는 동시성 이슈의 해결 방안 제시</a:t>
            </a:r>
            <a:endParaRPr lang="en-US" altLang="ko-KR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예약 처리 시스템에서 동시성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(Concurrency)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이슈는 중요한 문제입니다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이는 다수의 사용자가 동일한 자원을 동시에 예약하려고 시도할 때 발생할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이러한 문제를 효과적으로 해결하기 위한 방법을 몇 가지 제안합니다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모델 개선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동시성 문제를 해결하기 위해 데이터 모델을 적절히 설계하는 것이 필수적입니다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이때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Locking Mechanism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을 포함하여 동시성 제어를 강화할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테이블 구조 예시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Reservations (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ReservationID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PRIMARY KEY AUTO_INCREMENT,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NOT NULL,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UserID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NOT NULL,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DATETIME NOT NULL,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DATETIME NOT NULL,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Status ENUM('PENDING', 'CONFIRMED', 'CANCELLED') DEFAULT 'PENDING',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TIMESTAMP DEFAULT CURRENT_TIMESTAMP,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TIMESTAMP DEFAULT CURRENT_TIMESTAMP ON UPDATE CURRENT_TIMESTAMP,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CONSTRAINT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UC_ResourceBooking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UNIQUE 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 구조에서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의 고유 제약조건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(Unique Constraint)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 겹치는 예약을 방지합니다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동시성 제어 기법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2.1.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비관적 잠금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(Pessimistic Locking)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비관적 잠금은 한 트랜잭션이 자원을 잠글 때 다른 트랜잭션이 해당 자원에 접근하지 못하도록 막는 방식입니다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이는 동시성 문제가 자주 발생할 가능성이 높을 때 유효합니다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잠금 설정 예시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BEGIN;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SELECT * FROM Reservations WHERE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AND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AND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FOR UPDATE;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예약 처리 로직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INSERT INTO Reservations 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UserID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Status) VALUES (?, ?, ?, ?, 'CONFIRMED');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COMMIT;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2.2.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낙관적 잠금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(Optimistic Locking)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낙관적 잠금은 자원 접근 충돌이 드물 것으로 예상되지만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발생했을 경우 이를 감지하고 조치를 취하는 방식입니다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일반적으로 버전 번호나 타임스탬프를 활용합니다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낙관적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잠금용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테이블 예시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Reservations (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ReservationID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PRIMARY KEY AUTO_INCREMENT,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NOT NULL,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UserID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INT NOT NULL,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DATETIME NOT NULL,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DATETIME NOT NULL,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Version INT NOT NULL DEFAULT 1, --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버전 번호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Status ENUM('PENDING', 'CONFIRMED', 'CANCELLED') DEFAULT 'PENDING',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TIMESTAMP DEFAULT CURRENT_TIMESTAMP,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TIMESTAMP DEFAULT CURRENT_TIMESTAMP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업데이트 시 버전 번호 검증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 Reservations SET Version = Version + 1, Status = 'CONFIRMED'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AND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AND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AND Version = ?;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2.3.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타임스탬프 기반 제어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타임스탬프 기반 제어는 낙관적 잠금과 유사하게 타임스탬프를 사용하여 데이터를 검증합니다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예약 생성 시 타임스탬프 기록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INSERT INTO Reservations 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UserID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Status,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 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(?, ?, ?, ?, 'PENDING', CURRENT_TIMESTAMP);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업데이트 시 타임스탬프 검증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 Reservations SET Status = 'CONFIRMED',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CURRENT_TIMESTAMP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ResourceID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AND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StartTime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AND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EndTime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 AND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CreatedAt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?;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비동기 처리 및 큐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예약 요청을 비동기로 처리하여 동시성 문제를 해소할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이를 위해 메시지 큐 시스템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RabbitMQ, Apache Kafka)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을 활용할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메시지 큐 기반 처리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예약 요청을 큐에 추가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예약 처리 워커가 큐에서 예약 요청을 가져와 처리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처리 완료 후 결과를 사용자에게 반환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이러한 접근법은 시스템의 부하를 분산시키고 동시성 이슈를 줄이는 데 효과적입니다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분산 잠금 관리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분산 환경에서 동시성 문제를 해결하기 위해 분산 잠금 관리 도구를 사용할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Redis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사용한 분산 잠금 관리 예시입니다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python 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import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redis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import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uuid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from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contextlib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import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contextmanager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# Redis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클라이언트 설정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redis_client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redis.StrictRedis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(host='localhost', port=6379,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=0)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lock_key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'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reservation_lock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'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@contextmanager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def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distributed_lock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lock_key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lock_timeout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=10):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= str(uuid.uuid4())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#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잠금 시도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while not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redis_client.set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lock_key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ex=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lock_timeout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nx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=True):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 pass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try: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 yield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finally: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 #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잠금 해제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 if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redis_client.get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lock_key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==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lock_id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    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redis_client.delete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lock_key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#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예약 처리 예시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with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distributed_lock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lock_key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):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#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예약 처리 로직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process_reservation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이와 같은 다양한 방법을 통해 예약 처리 시스템에서 발생할 수 있는 동시성 문제를 효과적으로 해결할 수 있습니다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각각의 방법이 가진 장단점을 고려하여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고객사 시스템에 가장 적합한 방법을 선택하는 것이 중요합니다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b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u="none" strike="noStrike" dirty="0">
                <a:solidFill>
                  <a:srgbClr val="4964B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https://velog.io/@akfls221/%EB%8F%99%EC%8B%9C%EC%84%B1%EC%97%90-%EB%8C%80%ED%95%9C-%ED%95%B4%EA%B2%B0%EB%B0%A9%EB%B2%95%EC%9D%84-%EC%95%8C%EC%95%84%EB%B3%B4%EC%9E%90</a:t>
            </a:r>
            <a:endParaRPr lang="en-US" altLang="ko-KR" sz="11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 latinLnBrk="0"/>
            <a:r>
              <a:rPr lang="ko-KR" altLang="en-US" sz="1100" b="0" i="0" dirty="0">
                <a:solidFill>
                  <a:srgbClr val="21252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동시성에 대한 해결방법을 알아보자</a:t>
            </a:r>
            <a:endParaRPr lang="en-US" altLang="ko-KR" sz="11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100" b="0" i="0" u="none" strike="noStrike" dirty="0">
                <a:solidFill>
                  <a:srgbClr val="4964B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https://brewagebear.github.io/concurrency-distributed-transaction-with-tcc/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499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2387</Words>
  <Application>Microsoft Office PowerPoint</Application>
  <PresentationFormat>와이드스크린</PresentationFormat>
  <Paragraphs>316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hyunsun song</dc:creator>
  <cp:lastModifiedBy>hyunsun song</cp:lastModifiedBy>
  <cp:revision>13</cp:revision>
  <dcterms:created xsi:type="dcterms:W3CDTF">2024-08-07T04:30:32Z</dcterms:created>
  <dcterms:modified xsi:type="dcterms:W3CDTF">2024-08-07T08:44:05Z</dcterms:modified>
</cp:coreProperties>
</file>