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aXPGYfJAzkaMEiyYl8+Ox5sP2K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방서우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73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8C55B5-3E4B-47D5-9DC5-1D675D05DADC}">
  <a:tblStyle styleId="{3F8C55B5-3E4B-47D5-9DC5-1D675D05DAD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81310-7822-43B1-8EAF-0981C443139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5-04T04:24:56.094" idx="2">
    <p:pos x="5725" y="3013"/>
    <p:text>클릭시, 리뷰 내용 팝업 출력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IcIcwek"/>
      </p:ext>
    </p:extLst>
  </p:cm>
  <p:cm authorId="0" dt="2021-05-04T04:36:27.455" idx="1">
    <p:pos x="1237" y="3011"/>
    <p:text>클릭시, 회원 정보 팝업
비회원: 이름, 전화번호, 이메일
회원: 이름, 아이디, 전화번호, 이메일, 성별, 생년월일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IcIcweo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5-04T04:36:27.455" idx="3">
    <p:pos x="1146" y="1398"/>
    <p:text>클릭시, 회원 정보 팝업
비회원: 이름, 전화번호, 이메일
회원: 이름, 아이디, 전화번호, 이메일, 성별, 생년월일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IcIcweg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3" name="Google Shape;54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2" name="Google Shape;5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6" name="Google Shape;616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" name="Google Shape;64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8" name="Google Shape;65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5" name="Google Shape;69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6" name="Google Shape;696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3" name="Google Shape;7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4" name="Google Shape;73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3" name="Google Shape;763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2" name="Google Shape;78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9" name="Google Shape;789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2" name="Google Shape;80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3" name="Google Shape;803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7" name="Google Shape;827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9" name="Google Shape;849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5" name="Google Shape;86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6" name="Google Shape;86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1" name="Google Shape;89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2" name="Google Shape;892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8" name="Google Shape;91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9" name="Google Shape;919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2" name="Google Shape;932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3" name="Google Shape;933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9" name="Google Shape;949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9" name="Google Shape;969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dt" idx="10"/>
          </p:nvPr>
        </p:nvSpPr>
        <p:spPr>
          <a:xfrm>
            <a:off x="6985000" y="-4524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sldNum" idx="12"/>
          </p:nvPr>
        </p:nvSpPr>
        <p:spPr>
          <a:xfrm>
            <a:off x="9448800" y="1"/>
            <a:ext cx="2743200" cy="22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3" name="Google Shape;73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0" y="872457"/>
            <a:ext cx="12192000" cy="4832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Party &amp; Game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파티룸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endParaRPr sz="3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스토리보드</a:t>
            </a:r>
            <a:endParaRPr sz="3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059099" y="6625772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10"/>
          <p:cNvGraphicFramePr/>
          <p:nvPr>
            <p:extLst>
              <p:ext uri="{D42A27DB-BD31-4B8C-83A1-F6EECF244321}">
                <p14:modId xmlns:p14="http://schemas.microsoft.com/office/powerpoint/2010/main" val="3029747763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상단메뉴 Service Page &gt; 자주 묻는 질문(F&amp;Q)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9" name="Google Shape;239;p10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2" name="Google Shape;242;p10"/>
          <p:cNvGraphicFramePr/>
          <p:nvPr/>
        </p:nvGraphicFramePr>
        <p:xfrm>
          <a:off x="9972000" y="468000"/>
          <a:ext cx="2174125" cy="379449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faq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클릭시, 펼쳐지면서 상세내용 나옴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3" name="Google Shape;243;p10"/>
          <p:cNvGraphicFramePr/>
          <p:nvPr>
            <p:extLst>
              <p:ext uri="{D42A27DB-BD31-4B8C-83A1-F6EECF244321}">
                <p14:modId xmlns:p14="http://schemas.microsoft.com/office/powerpoint/2010/main" val="3450087174"/>
              </p:ext>
            </p:extLst>
          </p:nvPr>
        </p:nvGraphicFramePr>
        <p:xfrm>
          <a:off x="149931" y="407645"/>
          <a:ext cx="9540000" cy="635482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22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4" name="Google Shape;244;p10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167898" y="138900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530110" y="2203392"/>
            <a:ext cx="8757330" cy="3593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 안내								  -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530110" y="3981836"/>
            <a:ext cx="8757330" cy="3593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묻는 질문 1 								  +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530110" y="1591146"/>
            <a:ext cx="2504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FAQs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2" name="Google Shape;252;p10"/>
          <p:cNvCxnSpPr/>
          <p:nvPr/>
        </p:nvCxnSpPr>
        <p:spPr>
          <a:xfrm>
            <a:off x="530110" y="1967302"/>
            <a:ext cx="777923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10"/>
          <p:cNvSpPr/>
          <p:nvPr/>
        </p:nvSpPr>
        <p:spPr>
          <a:xfrm>
            <a:off x="530110" y="4567879"/>
            <a:ext cx="8757330" cy="3593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묻는 질문 2 								  +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530110" y="5154608"/>
            <a:ext cx="8757330" cy="3593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묻는 질문 3 								  +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530110" y="5741337"/>
            <a:ext cx="8757330" cy="3593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묻는 질문 4 								  +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530110" y="2610555"/>
            <a:ext cx="875733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환불은 사용일 기준 3일 전까지 가능합니다.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예시: 4월 18일 대여를 예약하시면, 4월 15일까지 환불이 가능합니다.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354417" y="2046175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/>
        </p:nvSpPr>
        <p:spPr>
          <a:xfrm>
            <a:off x="0" y="1728135"/>
            <a:ext cx="12192000" cy="3518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My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10059099" y="6625772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12"/>
          <p:cNvGraphicFramePr/>
          <p:nvPr>
            <p:extLst>
              <p:ext uri="{D42A27DB-BD31-4B8C-83A1-F6EECF244321}">
                <p14:modId xmlns:p14="http://schemas.microsoft.com/office/powerpoint/2010/main" val="3519150009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Page</a:t>
                      </a: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My Page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0" name="Google Shape;270;p12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3" name="Google Shape;273;p12"/>
          <p:cNvGraphicFramePr/>
          <p:nvPr/>
        </p:nvGraphicFramePr>
        <p:xfrm>
          <a:off x="9972000" y="468000"/>
          <a:ext cx="2174125" cy="619660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스크롤 다운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mypage_container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800px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MyPage Container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mypage_sidemenu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20% Height: 25%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MyPage Side Menu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mypage_contents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Footer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150px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회사소개, 이메일, 이용약관 소개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4" name="Google Shape;274;p12"/>
          <p:cNvGraphicFramePr/>
          <p:nvPr>
            <p:extLst>
              <p:ext uri="{D42A27DB-BD31-4B8C-83A1-F6EECF244321}">
                <p14:modId xmlns:p14="http://schemas.microsoft.com/office/powerpoint/2010/main" val="279314790"/>
              </p:ext>
            </p:extLst>
          </p:nvPr>
        </p:nvGraphicFramePr>
        <p:xfrm>
          <a:off x="149931" y="475885"/>
          <a:ext cx="9540000" cy="625942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Logout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My Page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예약 조회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Main Contents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문의 내역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회원 정보 수정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회원 탈퇴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2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Footer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" name="Google Shape;275;p12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173921" y="530952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4780141" y="130796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161222" y="149563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1916291" y="1504458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13"/>
          <p:cNvGraphicFramePr/>
          <p:nvPr>
            <p:extLst>
              <p:ext uri="{D42A27DB-BD31-4B8C-83A1-F6EECF244321}">
                <p14:modId xmlns:p14="http://schemas.microsoft.com/office/powerpoint/2010/main" val="3972107033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Page</a:t>
                      </a: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My Page &gt; 사이드메뉴 회원 정보 수정(MemberUpdate)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9" name="Google Shape;289;p13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2" name="Google Shape;292;p13"/>
          <p:cNvGraphicFramePr/>
          <p:nvPr/>
        </p:nvGraphicFramePr>
        <p:xfrm>
          <a:off x="9972000" y="468000"/>
          <a:ext cx="2174125" cy="564349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스크롤 다운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 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member_update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메뉴에서 회원 정보 클릭 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팝업창으로 회원 정보수정 폼이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: 변경불가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: 변경 시 입력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: 변경 불가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 : 변경 불가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 : 변경 시 입력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: 변경 시 입력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사항을 모두 입력 후 수정 버튼을 클릭하면 정보 수정 완료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3" name="Google Shape;293;p13"/>
          <p:cNvGraphicFramePr/>
          <p:nvPr>
            <p:extLst>
              <p:ext uri="{D42A27DB-BD31-4B8C-83A1-F6EECF244321}">
                <p14:modId xmlns:p14="http://schemas.microsoft.com/office/powerpoint/2010/main" val="619068824"/>
              </p:ext>
            </p:extLst>
          </p:nvPr>
        </p:nvGraphicFramePr>
        <p:xfrm>
          <a:off x="149931" y="475885"/>
          <a:ext cx="9540000" cy="625942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Logout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My Page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예약 조회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회원 정보 수정 클릭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문의 내역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회원 정보 수정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회원 탈퇴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2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Footer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4" name="Google Shape;294;p13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4780141" y="130796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13"/>
          <p:cNvGraphicFramePr/>
          <p:nvPr/>
        </p:nvGraphicFramePr>
        <p:xfrm>
          <a:off x="3363736" y="587375"/>
          <a:ext cx="3083275" cy="6065025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308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50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×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정보수정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이름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 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성별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연락처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이메일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0" name="Google Shape;300;p13"/>
          <p:cNvGraphicFramePr/>
          <p:nvPr/>
        </p:nvGraphicFramePr>
        <p:xfrm>
          <a:off x="3494425" y="1181484"/>
          <a:ext cx="2817100" cy="148340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아이디(변경불가)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현재 비밀번호(자동입력 상태)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비밀번호(변경 시 입력)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비밀번호 확인(변경 시 입력)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1" name="Google Shape;301;p13"/>
          <p:cNvGraphicFramePr/>
          <p:nvPr/>
        </p:nvGraphicFramePr>
        <p:xfrm>
          <a:off x="3492886" y="3058160"/>
          <a:ext cx="281710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이름(변경불가)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2" name="Google Shape;302;p13"/>
          <p:cNvGraphicFramePr/>
          <p:nvPr/>
        </p:nvGraphicFramePr>
        <p:xfrm>
          <a:off x="3492885" y="3768050"/>
          <a:ext cx="2817100" cy="74170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체크박스 남성 (변경불가)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체크박스 여성 (변경불가)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" name="Google Shape;303;p13"/>
          <p:cNvGraphicFramePr/>
          <p:nvPr/>
        </p:nvGraphicFramePr>
        <p:xfrm>
          <a:off x="3500968" y="4809221"/>
          <a:ext cx="281710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연락처(변경 시 입력)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4" name="Google Shape;304;p13"/>
          <p:cNvGraphicFramePr/>
          <p:nvPr/>
        </p:nvGraphicFramePr>
        <p:xfrm>
          <a:off x="3499428" y="5471545"/>
          <a:ext cx="281710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이메일(변경 시 입력)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" name="Google Shape;305;p13"/>
          <p:cNvGraphicFramePr/>
          <p:nvPr/>
        </p:nvGraphicFramePr>
        <p:xfrm>
          <a:off x="3481725" y="6185054"/>
          <a:ext cx="281710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수정(버튼)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" name="Google Shape;306;p13"/>
          <p:cNvSpPr/>
          <p:nvPr/>
        </p:nvSpPr>
        <p:spPr>
          <a:xfrm>
            <a:off x="3388141" y="62152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14"/>
          <p:cNvGraphicFramePr/>
          <p:nvPr>
            <p:extLst>
              <p:ext uri="{D42A27DB-BD31-4B8C-83A1-F6EECF244321}">
                <p14:modId xmlns:p14="http://schemas.microsoft.com/office/powerpoint/2010/main" val="961466883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Page</a:t>
                      </a: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My Page &gt; 사이드메뉴 회원 탈퇴(MemberDelete)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" name="Google Shape;313;p14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6" name="Google Shape;316;p14"/>
          <p:cNvGraphicFramePr/>
          <p:nvPr/>
        </p:nvGraphicFramePr>
        <p:xfrm>
          <a:off x="9972000" y="468000"/>
          <a:ext cx="2174125" cy="509485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스크롤 다운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 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member_delete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메뉴에서 회원 탈퇴 클릭 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팝업창으로 회원 탈퇴 폼이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여부를 재 질문하고 탈퇴하기 버튼을 클릭 시 탈퇴 진행(계정 비활성화)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취소버튼 클릭 시 팝업창 닫음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7" name="Google Shape;317;p14"/>
          <p:cNvGraphicFramePr/>
          <p:nvPr>
            <p:extLst>
              <p:ext uri="{D42A27DB-BD31-4B8C-83A1-F6EECF244321}">
                <p14:modId xmlns:p14="http://schemas.microsoft.com/office/powerpoint/2010/main" val="1789292561"/>
              </p:ext>
            </p:extLst>
          </p:nvPr>
        </p:nvGraphicFramePr>
        <p:xfrm>
          <a:off x="149931" y="475885"/>
          <a:ext cx="9540000" cy="625942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Logout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My Page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예약 조회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회원 탈퇴 클릭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문의 내역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/>
                        <a:t>회원 정보 수정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회원 탈퇴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2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Footer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8" name="Google Shape;318;p14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p14"/>
          <p:cNvGraphicFramePr/>
          <p:nvPr/>
        </p:nvGraphicFramePr>
        <p:xfrm>
          <a:off x="2362842" y="1703050"/>
          <a:ext cx="5402000" cy="2639875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54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9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×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회원탈퇴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회원 탈퇴에 대한 문구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회원탈퇴 진행 여부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3" name="Google Shape;323;p14"/>
          <p:cNvGraphicFramePr/>
          <p:nvPr/>
        </p:nvGraphicFramePr>
        <p:xfrm>
          <a:off x="5143693" y="3770129"/>
          <a:ext cx="14412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4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탈퇴하기(버튼)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4" name="Google Shape;324;p14"/>
          <p:cNvGraphicFramePr/>
          <p:nvPr/>
        </p:nvGraphicFramePr>
        <p:xfrm>
          <a:off x="3784022" y="3776671"/>
          <a:ext cx="12020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2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5" name="Google Shape;325;p14"/>
          <p:cNvSpPr/>
          <p:nvPr/>
        </p:nvSpPr>
        <p:spPr>
          <a:xfrm>
            <a:off x="2370316" y="170801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15"/>
          <p:cNvGraphicFramePr/>
          <p:nvPr>
            <p:extLst>
              <p:ext uri="{D42A27DB-BD31-4B8C-83A1-F6EECF244321}">
                <p14:modId xmlns:p14="http://schemas.microsoft.com/office/powerpoint/2010/main" val="3698025974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Page</a:t>
                      </a: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My Page &gt; 사이드메뉴 예약 조회(BookingSelect)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" name="Google Shape;332;p15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5" name="Google Shape;335;p15"/>
          <p:cNvGraphicFramePr/>
          <p:nvPr/>
        </p:nvGraphicFramePr>
        <p:xfrm>
          <a:off x="9972000" y="468000"/>
          <a:ext cx="2174125" cy="6283413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mypage_contents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booking_table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방번호 + 예약날짜 + 2자리 난수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명 : 예약한 파티룸 명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인원 : 예약한 인원 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낮타임 (12시 – 18시)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밤타임 (20시 – 다음날 10시)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 : 파티룸의 시간대 가격과 인원수에 따라 금액 설정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상황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입금대기, 예약완료, 대여완료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버튼은 예약상황이 대여완료일 경우 클릭가능하고 클릭 시 팝업창의 리뷰 작성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대여완료 외 예약완료 또는 입금대기 일 경우 리뷰 버튼 비활성화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예약완료되면 하단에 (취소 신청) 출력,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신청을 누르면 환불관련 경고문이 뜨고, 예약 취소 신청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내역 리스트가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 이상일 경우 다음버튼 생성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테이블의 예약 내역 리스트가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 이하일 경우 이전버튼만 생성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6" name="Google Shape;336;p15"/>
          <p:cNvGraphicFramePr/>
          <p:nvPr>
            <p:extLst>
              <p:ext uri="{D42A27DB-BD31-4B8C-83A1-F6EECF244321}">
                <p14:modId xmlns:p14="http://schemas.microsoft.com/office/powerpoint/2010/main" val="2306765323"/>
              </p:ext>
            </p:extLst>
          </p:nvPr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7" name="Google Shape;337;p15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15"/>
          <p:cNvGraphicFramePr/>
          <p:nvPr/>
        </p:nvGraphicFramePr>
        <p:xfrm>
          <a:off x="622300" y="1116329"/>
          <a:ext cx="8572875" cy="211333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50">
                <a:tc grid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 내역 조회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파티룸 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인원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시간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 등록일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 날짜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 상황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리뷰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100421042062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루프탑 파티룸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6명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밤타임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180000원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2021–04–20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대여완료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100121050432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우드 파티룸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5명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낮타임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65000원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2021–04–28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2021–05–04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예약완료</a:t>
                      </a:r>
                      <a:b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(취소 신청)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100121051016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우드 파티룸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5명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낮타임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65000원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2021–05–04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2021–05–10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입금대기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0" name="Google Shape;340;p15"/>
          <p:cNvSpPr/>
          <p:nvPr/>
        </p:nvSpPr>
        <p:spPr>
          <a:xfrm>
            <a:off x="8056562" y="3095624"/>
            <a:ext cx="514350" cy="2286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03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8685212" y="3095624"/>
            <a:ext cx="514350" cy="2286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03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7776312" y="296355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"/>
          <p:cNvSpPr/>
          <p:nvPr/>
        </p:nvSpPr>
        <p:spPr>
          <a:xfrm>
            <a:off x="7121938" y="2394497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16"/>
          <p:cNvGraphicFramePr/>
          <p:nvPr>
            <p:extLst>
              <p:ext uri="{D42A27DB-BD31-4B8C-83A1-F6EECF244321}">
                <p14:modId xmlns:p14="http://schemas.microsoft.com/office/powerpoint/2010/main" val="2786857324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Page</a:t>
                      </a: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My Page &gt; 사이드메뉴 예약 조회 &gt; ReviewWrite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0" name="Google Shape;350;p16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3" name="Google Shape;353;p16"/>
          <p:cNvGraphicFramePr/>
          <p:nvPr/>
        </p:nvGraphicFramePr>
        <p:xfrm>
          <a:off x="9972000" y="468000"/>
          <a:ext cx="2174125" cy="5869211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mypage_contents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booking_table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예약번호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방번호 + 예약날짜 + 2자리 난수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명 : 예약한 파티룸 명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인원 : 예약한 인원 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낮타임 (12시 – 18시)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밤타임 (20시 – 다음날 10시)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 : 파티룸의 시간대 가격과 인원수에 따라 금액 설정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상황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입금대기, 예약완료, 대여완료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버튼은 예약상황이 대여완료일 경우 클릭가능하고 클릭 시 팝업창의 리뷰 작성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대여완료 외 예약완료 또는 입금대기 일 경우 리뷰 버튼 비활성화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: review_write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작성 버튼 클릭 시 출력되는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작성 폼 팝업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후기를 작성하고 후기등록 버튼 클릭하면 후기 작성 완료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버튼을 클릭하면 팝업창 닫힘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4" name="Google Shape;354;p16"/>
          <p:cNvGraphicFramePr/>
          <p:nvPr>
            <p:extLst>
              <p:ext uri="{D42A27DB-BD31-4B8C-83A1-F6EECF244321}">
                <p14:modId xmlns:p14="http://schemas.microsoft.com/office/powerpoint/2010/main" val="929098404"/>
              </p:ext>
            </p:extLst>
          </p:nvPr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</a:rPr>
                        <a:t>리뷰작성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</a:rPr>
                        <a:t>클릭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      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" name="Google Shape;355;p16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7" name="Google Shape;357;p16"/>
          <p:cNvGraphicFramePr/>
          <p:nvPr/>
        </p:nvGraphicFramePr>
        <p:xfrm>
          <a:off x="622300" y="1116329"/>
          <a:ext cx="8572875" cy="211333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50">
                <a:tc grid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 내역 조회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파티룸 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인원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시간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 등록일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 날짜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 상황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리뷰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100421042062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루프탑 파티룸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6명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밤타임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180000원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2021–04–20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대여완료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100121050432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우드 파티룸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5명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낮타임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65000원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2021–04–28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2021–05–04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예약완료</a:t>
                      </a:r>
                      <a:b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(취소 신청)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100121051016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우드 파티룸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5명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낮타임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65000원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2021–05–04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2021–05–10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입금대기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8" name="Google Shape;358;p16"/>
          <p:cNvGraphicFramePr/>
          <p:nvPr/>
        </p:nvGraphicFramePr>
        <p:xfrm>
          <a:off x="1181741" y="3027025"/>
          <a:ext cx="7724750" cy="320040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2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650"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리뷰작성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×</a:t>
                      </a:r>
                      <a:endParaRPr sz="14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예약번호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100421042062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파티룸 명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루프탑 파티룸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aa123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075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후기 내용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9" name="Google Shape;359;p16"/>
          <p:cNvGraphicFramePr/>
          <p:nvPr/>
        </p:nvGraphicFramePr>
        <p:xfrm>
          <a:off x="5115118" y="5617979"/>
          <a:ext cx="14412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4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후기 등록(버튼)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0" name="Google Shape;360;p16"/>
          <p:cNvGraphicFramePr/>
          <p:nvPr/>
        </p:nvGraphicFramePr>
        <p:xfrm>
          <a:off x="3755447" y="5624521"/>
          <a:ext cx="12020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2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" name="Google Shape;361;p16"/>
          <p:cNvSpPr/>
          <p:nvPr/>
        </p:nvSpPr>
        <p:spPr>
          <a:xfrm>
            <a:off x="1201689" y="305049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" name="Google Shape;367;p17"/>
          <p:cNvGraphicFramePr/>
          <p:nvPr>
            <p:extLst>
              <p:ext uri="{D42A27DB-BD31-4B8C-83A1-F6EECF244321}">
                <p14:modId xmlns:p14="http://schemas.microsoft.com/office/powerpoint/2010/main" val="1147628708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Page</a:t>
                      </a: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My Page &gt; 사이드메뉴 1:1 문의(QuestionSelect)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" name="Google Shape;368;p17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1" name="Google Shape;371;p17"/>
          <p:cNvGraphicFramePr/>
          <p:nvPr>
            <p:extLst>
              <p:ext uri="{D42A27DB-BD31-4B8C-83A1-F6EECF244321}">
                <p14:modId xmlns:p14="http://schemas.microsoft.com/office/powerpoint/2010/main" val="2726590991"/>
              </p:ext>
            </p:extLst>
          </p:nvPr>
        </p:nvGraphicFramePr>
        <p:xfrm>
          <a:off x="149931" y="475886"/>
          <a:ext cx="9540000" cy="623382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2" name="Google Shape;372;p17"/>
          <p:cNvSpPr/>
          <p:nvPr/>
        </p:nvSpPr>
        <p:spPr>
          <a:xfrm>
            <a:off x="183783" y="62609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p17"/>
          <p:cNvGraphicFramePr/>
          <p:nvPr>
            <p:extLst>
              <p:ext uri="{D42A27DB-BD31-4B8C-83A1-F6EECF244321}">
                <p14:modId xmlns:p14="http://schemas.microsoft.com/office/powerpoint/2010/main" val="3496035574"/>
              </p:ext>
            </p:extLst>
          </p:nvPr>
        </p:nvGraphicFramePr>
        <p:xfrm>
          <a:off x="419929" y="1396454"/>
          <a:ext cx="9000000" cy="20892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59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답변 여부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10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아이디1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환불 해주세요.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2021–05–10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답변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방의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크기는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어느정도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인가요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?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답변 대기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답변 대기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5" name="Google Shape;375;p17"/>
          <p:cNvSpPr txBox="1"/>
          <p:nvPr/>
        </p:nvSpPr>
        <p:spPr>
          <a:xfrm>
            <a:off x="426076" y="909159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6" name="Google Shape;376;p17"/>
          <p:cNvGraphicFramePr/>
          <p:nvPr/>
        </p:nvGraphicFramePr>
        <p:xfrm>
          <a:off x="9972000" y="468000"/>
          <a:ext cx="2174125" cy="5363871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mypage_contents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question_table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글 번호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1번부터 순차적으로 번호 지정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: 로그인한 아이디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: 문의 내역 제목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여부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답변대기와 답변완료로 나눠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문의를 작성하면 기본적으로 답변 대기를 출력하고 답변이 완료되었을 경우 문의상황이 답변완료로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제목을 클릭 시 문의 글 view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글쓰기 버튼을 클릭 시 문의 글 쓰기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내역 리스트가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 이상일 경우 다음버튼 생성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테이블의 문의 내역 리스트가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 이하일 경우 이전버튼만 생성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7" name="Google Shape;377;p17"/>
          <p:cNvSpPr/>
          <p:nvPr/>
        </p:nvSpPr>
        <p:spPr>
          <a:xfrm>
            <a:off x="7955912" y="3511468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/>
          <p:nvPr/>
        </p:nvSpPr>
        <p:spPr>
          <a:xfrm>
            <a:off x="293913" y="355802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4079776" y="1692143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479453" y="3719767"/>
            <a:ext cx="595821" cy="252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8207943" y="3684045"/>
            <a:ext cx="514350" cy="2286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03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8836593" y="3684045"/>
            <a:ext cx="514350" cy="2286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203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18"/>
          <p:cNvGraphicFramePr/>
          <p:nvPr>
            <p:extLst>
              <p:ext uri="{D42A27DB-BD31-4B8C-83A1-F6EECF244321}">
                <p14:modId xmlns:p14="http://schemas.microsoft.com/office/powerpoint/2010/main" val="2607869728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Page</a:t>
                      </a: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My Page &gt; QuestionSelect &gt; QuestionWrite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" name="Google Shape;389;p18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2" name="Google Shape;392;p18"/>
          <p:cNvGraphicFramePr/>
          <p:nvPr>
            <p:extLst>
              <p:ext uri="{D42A27DB-BD31-4B8C-83A1-F6EECF244321}">
                <p14:modId xmlns:p14="http://schemas.microsoft.com/office/powerpoint/2010/main" val="145767671"/>
              </p:ext>
            </p:extLst>
          </p:nvPr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3" name="Google Shape;393;p18"/>
          <p:cNvSpPr/>
          <p:nvPr/>
        </p:nvSpPr>
        <p:spPr>
          <a:xfrm>
            <a:off x="149931" y="99413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4" name="Google Shape;394;p18"/>
          <p:cNvGraphicFramePr/>
          <p:nvPr>
            <p:extLst>
              <p:ext uri="{D42A27DB-BD31-4B8C-83A1-F6EECF244321}">
                <p14:modId xmlns:p14="http://schemas.microsoft.com/office/powerpoint/2010/main" val="2547038349"/>
              </p:ext>
            </p:extLst>
          </p:nvPr>
        </p:nvGraphicFramePr>
        <p:xfrm>
          <a:off x="419929" y="1381774"/>
          <a:ext cx="9000000" cy="22732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0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 u="none" strike="noStrike" cap="none" dirty="0"/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 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문의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내용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5" name="Google Shape;395;p18"/>
          <p:cNvSpPr/>
          <p:nvPr/>
        </p:nvSpPr>
        <p:spPr>
          <a:xfrm>
            <a:off x="9268047" y="360133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8"/>
          <p:cNvSpPr/>
          <p:nvPr/>
        </p:nvSpPr>
        <p:spPr>
          <a:xfrm>
            <a:off x="440983" y="1197193"/>
            <a:ext cx="9025077" cy="4807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제목을 입력해주세요.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8663086" y="3750772"/>
            <a:ext cx="684000" cy="28614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7806094" y="3750772"/>
            <a:ext cx="684000" cy="28614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9" name="Google Shape;399;p18"/>
          <p:cNvGraphicFramePr/>
          <p:nvPr/>
        </p:nvGraphicFramePr>
        <p:xfrm>
          <a:off x="9972000" y="468000"/>
          <a:ext cx="2174125" cy="279178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question_write_table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500px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제목 입력하고 문의 내용 작성 후 글쓰기 버튼 클릭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글쓰기 버튼 클릭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제목이나 내용이 비어있으면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작성 오류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쓰기가 완료되면 마이페이지 문의 내역 조회로 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내역 조회에서 글쓰기 버튼 클릭 시 글쓰기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Google Shape;405;p19"/>
          <p:cNvGraphicFramePr/>
          <p:nvPr>
            <p:extLst>
              <p:ext uri="{D42A27DB-BD31-4B8C-83A1-F6EECF244321}">
                <p14:modId xmlns:p14="http://schemas.microsoft.com/office/powerpoint/2010/main" val="297742175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Page</a:t>
                      </a: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My Page &gt; QuestionSelect &gt; QuestionView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6" name="Google Shape;406;p19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9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9" name="Google Shape;409;p19"/>
          <p:cNvGraphicFramePr/>
          <p:nvPr>
            <p:extLst>
              <p:ext uri="{D42A27DB-BD31-4B8C-83A1-F6EECF244321}">
                <p14:modId xmlns:p14="http://schemas.microsoft.com/office/powerpoint/2010/main" val="3529323285"/>
              </p:ext>
            </p:extLst>
          </p:nvPr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" name="Google Shape;410;p19"/>
          <p:cNvSpPr/>
          <p:nvPr/>
        </p:nvSpPr>
        <p:spPr>
          <a:xfrm>
            <a:off x="272696" y="80742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1" name="Google Shape;411;p19"/>
          <p:cNvGraphicFramePr/>
          <p:nvPr>
            <p:extLst>
              <p:ext uri="{D42A27DB-BD31-4B8C-83A1-F6EECF244321}">
                <p14:modId xmlns:p14="http://schemas.microsoft.com/office/powerpoint/2010/main" val="2586992460"/>
              </p:ext>
            </p:extLst>
          </p:nvPr>
        </p:nvGraphicFramePr>
        <p:xfrm>
          <a:off x="419929" y="1381774"/>
          <a:ext cx="9000000" cy="392409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0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</a:rPr>
                        <a:t> 아이디   </a:t>
                      </a:r>
                      <a:r>
                        <a:rPr lang="en-US" sz="8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</a:rPr>
                        <a:t>2021–05–10 13:49:38 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 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문의글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관리자       </a:t>
                      </a:r>
                      <a:r>
                        <a:rPr lang="en-US" sz="8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 </a:t>
                      </a: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  2021–05–10 14:00:00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답변내용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 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 2021–05–10 14:10:00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회원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답변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" name="Google Shape;412;p19"/>
          <p:cNvSpPr txBox="1"/>
          <p:nvPr/>
        </p:nvSpPr>
        <p:spPr>
          <a:xfrm>
            <a:off x="464173" y="1055809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8567630" y="1462910"/>
            <a:ext cx="852300" cy="28614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답변대기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440983" y="5645867"/>
            <a:ext cx="9025077" cy="3999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답변을 입력해주세요.</a:t>
            </a:r>
            <a:endParaRPr sz="1200" b="0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464173" y="6174982"/>
            <a:ext cx="662629" cy="28614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8705990" y="2912141"/>
            <a:ext cx="574923" cy="23812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8143066" y="4393725"/>
            <a:ext cx="540000" cy="23812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8795189" y="4397791"/>
            <a:ext cx="540000" cy="23812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19"/>
          <p:cNvGraphicFramePr/>
          <p:nvPr/>
        </p:nvGraphicFramePr>
        <p:xfrm>
          <a:off x="9972000" y="468000"/>
          <a:ext cx="2174125" cy="2837482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question_view_table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700px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: 관리자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 : 답변 등록 일자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답변내용 : 문의에 대한 답변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 클릭 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 문의 내역 조회 페이지로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내역 조회에서 문의 상황이 답변 완료 일 경우 문의 제목을 클릭해 문의 게시글 view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" name="Google Shape;420;p19"/>
          <p:cNvSpPr/>
          <p:nvPr/>
        </p:nvSpPr>
        <p:spPr>
          <a:xfrm>
            <a:off x="8543158" y="270294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9"/>
          <p:cNvSpPr/>
          <p:nvPr/>
        </p:nvSpPr>
        <p:spPr>
          <a:xfrm>
            <a:off x="218120" y="3348025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882149"/>
            <a:ext cx="12192000" cy="5093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AutoNum type="arabicPeriod"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AutoNum type="arabicPeriod"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AutoNum type="arabicPeriod"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Room Products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AutoNum type="arabicPeriod"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Room Booking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AutoNum type="arabicPeriod"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 &amp; Register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3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AutoNum type="arabicPeriod"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059099" y="6625772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"/>
          <p:cNvSpPr txBox="1"/>
          <p:nvPr/>
        </p:nvSpPr>
        <p:spPr>
          <a:xfrm>
            <a:off x="0" y="1728135"/>
            <a:ext cx="12192000" cy="3518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Room Products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0"/>
          <p:cNvSpPr txBox="1"/>
          <p:nvPr/>
        </p:nvSpPr>
        <p:spPr>
          <a:xfrm>
            <a:off x="10059099" y="6625772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21"/>
          <p:cNvGraphicFramePr/>
          <p:nvPr>
            <p:extLst>
              <p:ext uri="{D42A27DB-BD31-4B8C-83A1-F6EECF244321}">
                <p14:modId xmlns:p14="http://schemas.microsoft.com/office/powerpoint/2010/main" val="1657670591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&gt; 상단메뉴 Products Page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4" name="Google Shape;434;p21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7" name="Google Shape;437;p21"/>
          <p:cNvGraphicFramePr/>
          <p:nvPr/>
        </p:nvGraphicFramePr>
        <p:xfrm>
          <a:off x="9972000" y="468000"/>
          <a:ext cx="2174125" cy="139810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상품 중 원하는 파티룸 이미지  또는 파티룸 이름을 클릭 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예약페이지로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8" name="Google Shape;438;p21"/>
          <p:cNvGraphicFramePr/>
          <p:nvPr>
            <p:extLst>
              <p:ext uri="{D42A27DB-BD31-4B8C-83A1-F6EECF244321}">
                <p14:modId xmlns:p14="http://schemas.microsoft.com/office/powerpoint/2010/main" val="978328295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CONTENT – Room Products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9" name="Google Shape;439;p21"/>
          <p:cNvGraphicFramePr/>
          <p:nvPr/>
        </p:nvGraphicFramePr>
        <p:xfrm>
          <a:off x="224014" y="1978378"/>
          <a:ext cx="9380400" cy="20024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Room Products 1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2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3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4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Room Products 1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2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3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4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" name="Google Shape;440;p21"/>
          <p:cNvGraphicFramePr/>
          <p:nvPr/>
        </p:nvGraphicFramePr>
        <p:xfrm>
          <a:off x="226484" y="4353278"/>
          <a:ext cx="9380400" cy="20024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Room Products 5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6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7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8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Room Products 6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6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7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8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1" name="Google Shape;441;p21"/>
          <p:cNvSpPr/>
          <p:nvPr/>
        </p:nvSpPr>
        <p:spPr>
          <a:xfrm>
            <a:off x="242008" y="199094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" name="Google Shape;447;p22"/>
          <p:cNvGraphicFramePr/>
          <p:nvPr>
            <p:extLst>
              <p:ext uri="{D42A27DB-BD31-4B8C-83A1-F6EECF244321}">
                <p14:modId xmlns:p14="http://schemas.microsoft.com/office/powerpoint/2010/main" val="1045343956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&gt; 상단메뉴 Products Page &gt; RoomBookingPage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8" name="Google Shape;448;p22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1" name="Google Shape;451;p22"/>
          <p:cNvGraphicFramePr/>
          <p:nvPr/>
        </p:nvGraphicFramePr>
        <p:xfrm>
          <a:off x="9972000" y="468000"/>
          <a:ext cx="2174125" cy="202255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예약 페이지 소개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: roombooking_intro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 : 50%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예약 페이지 정보 입력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: roombooking_info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 : 50% height : 650px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2" name="Google Shape;452;p22"/>
          <p:cNvGraphicFramePr/>
          <p:nvPr>
            <p:extLst>
              <p:ext uri="{D42A27DB-BD31-4B8C-83A1-F6EECF244321}">
                <p14:modId xmlns:p14="http://schemas.microsoft.com/office/powerpoint/2010/main" val="1439617379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3" name="Google Shape;453;p22"/>
          <p:cNvGraphicFramePr/>
          <p:nvPr/>
        </p:nvGraphicFramePr>
        <p:xfrm>
          <a:off x="288924" y="1767416"/>
          <a:ext cx="9251925" cy="406400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50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파티룸 명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루프탑 파티룸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날짜 선택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시간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checkbox로 낮타임 밤타임 선택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인원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select option으로 인원 수 선택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방 기본금액과 시간, 인원에 따라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자동 책정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54" name="Google Shape;45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5050" y="2628899"/>
            <a:ext cx="22669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25050" y="5100637"/>
            <a:ext cx="8382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2"/>
          <p:cNvSpPr/>
          <p:nvPr/>
        </p:nvSpPr>
        <p:spPr>
          <a:xfrm>
            <a:off x="322262" y="1800225"/>
            <a:ext cx="4981575" cy="40005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1627187" y="1866899"/>
            <a:ext cx="2752726" cy="63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파티룸 이미지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 슬라이드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2"/>
          <p:cNvSpPr/>
          <p:nvPr/>
        </p:nvSpPr>
        <p:spPr>
          <a:xfrm>
            <a:off x="2274887" y="5562600"/>
            <a:ext cx="200025" cy="20002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2513012" y="5562600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22"/>
          <p:cNvSpPr/>
          <p:nvPr/>
        </p:nvSpPr>
        <p:spPr>
          <a:xfrm>
            <a:off x="2751137" y="5562600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2989262" y="5562600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3227387" y="5562600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3" name="Google Shape;463;p22"/>
          <p:cNvCxnSpPr>
            <a:endCxn id="454" idx="1"/>
          </p:cNvCxnSpPr>
          <p:nvPr/>
        </p:nvCxnSpPr>
        <p:spPr>
          <a:xfrm>
            <a:off x="8637450" y="2895674"/>
            <a:ext cx="1287600" cy="7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64" name="Google Shape;464;p22"/>
          <p:cNvCxnSpPr>
            <a:endCxn id="455" idx="1"/>
          </p:cNvCxnSpPr>
          <p:nvPr/>
        </p:nvCxnSpPr>
        <p:spPr>
          <a:xfrm>
            <a:off x="9247050" y="4648275"/>
            <a:ext cx="678000" cy="10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465" name="Google Shape;46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72675" y="4648199"/>
            <a:ext cx="221932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22"/>
          <p:cNvCxnSpPr>
            <a:endCxn id="465" idx="1"/>
          </p:cNvCxnSpPr>
          <p:nvPr/>
        </p:nvCxnSpPr>
        <p:spPr>
          <a:xfrm>
            <a:off x="9266175" y="3857624"/>
            <a:ext cx="7065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aphicFrame>
        <p:nvGraphicFramePr>
          <p:cNvPr id="467" name="Google Shape;467;p22"/>
          <p:cNvGraphicFramePr/>
          <p:nvPr/>
        </p:nvGraphicFramePr>
        <p:xfrm>
          <a:off x="279400" y="5882216"/>
          <a:ext cx="5060925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68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상세정보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주의사항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후기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8" name="Google Shape;468;p22"/>
          <p:cNvGraphicFramePr/>
          <p:nvPr/>
        </p:nvGraphicFramePr>
        <p:xfrm>
          <a:off x="7956551" y="5882215"/>
          <a:ext cx="15830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5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예약하기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9" name="Google Shape;469;p22"/>
          <p:cNvSpPr/>
          <p:nvPr/>
        </p:nvSpPr>
        <p:spPr>
          <a:xfrm>
            <a:off x="337257" y="180996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5356932" y="1781386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3"/>
          <p:cNvGraphicFramePr/>
          <p:nvPr>
            <p:extLst>
              <p:ext uri="{D42A27DB-BD31-4B8C-83A1-F6EECF244321}">
                <p14:modId xmlns:p14="http://schemas.microsoft.com/office/powerpoint/2010/main" val="1522302752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&gt; 상단메뉴 Products Page &gt; RoomBookingPage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7" name="Google Shape;477;p23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0" name="Google Shape;480;p23"/>
          <p:cNvGraphicFramePr/>
          <p:nvPr/>
        </p:nvGraphicFramePr>
        <p:xfrm>
          <a:off x="9972000" y="468000"/>
          <a:ext cx="2174125" cy="389590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예약 페이지 소개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: roombooking_intro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 : 1260px height : 650px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상세정보 클릭 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상세정보 부분으로 스크롤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주의사항 클릭 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주의사항 부분으로 스크롤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클릭 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부분으로 스크롤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예약하기 버튼 클릭 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 정보와 함께 예약페이지로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81" name="Google Shape;481;p23"/>
          <p:cNvGraphicFramePr/>
          <p:nvPr>
            <p:extLst>
              <p:ext uri="{D42A27DB-BD31-4B8C-83A1-F6EECF244321}">
                <p14:modId xmlns:p14="http://schemas.microsoft.com/office/powerpoint/2010/main" val="3845550617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" name="Google Shape;482;p23"/>
          <p:cNvGraphicFramePr/>
          <p:nvPr/>
        </p:nvGraphicFramePr>
        <p:xfrm>
          <a:off x="279400" y="1557867"/>
          <a:ext cx="5060925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68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상세정보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주의사항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후기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3" name="Google Shape;483;p23"/>
          <p:cNvGraphicFramePr/>
          <p:nvPr/>
        </p:nvGraphicFramePr>
        <p:xfrm>
          <a:off x="7956551" y="1557866"/>
          <a:ext cx="15830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5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예약하기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4" name="Google Shape;484;p23"/>
          <p:cNvSpPr/>
          <p:nvPr/>
        </p:nvSpPr>
        <p:spPr>
          <a:xfrm>
            <a:off x="4899733" y="1333716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3"/>
          <p:cNvSpPr/>
          <p:nvPr/>
        </p:nvSpPr>
        <p:spPr>
          <a:xfrm>
            <a:off x="280108" y="1562315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1975558" y="1562316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3"/>
          <p:cNvSpPr/>
          <p:nvPr/>
        </p:nvSpPr>
        <p:spPr>
          <a:xfrm>
            <a:off x="3651959" y="1552787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7938209" y="1552787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24"/>
          <p:cNvGraphicFramePr/>
          <p:nvPr>
            <p:extLst>
              <p:ext uri="{D42A27DB-BD31-4B8C-83A1-F6EECF244321}">
                <p14:modId xmlns:p14="http://schemas.microsoft.com/office/powerpoint/2010/main" val="2793176342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&gt; 상단메뉴 Products Page &gt; RoomBookingPage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5" name="Google Shape;495;p24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24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8" name="Google Shape;498;p24"/>
          <p:cNvGraphicFramePr/>
          <p:nvPr/>
        </p:nvGraphicFramePr>
        <p:xfrm>
          <a:off x="9972000" y="468000"/>
          <a:ext cx="2174125" cy="158098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상세정보 클릭 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상세정보 부분으로 스크롤 이동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: roombooking_intro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 : 50%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9" name="Google Shape;499;p24"/>
          <p:cNvGraphicFramePr/>
          <p:nvPr>
            <p:extLst>
              <p:ext uri="{D42A27DB-BD31-4B8C-83A1-F6EECF244321}">
                <p14:modId xmlns:p14="http://schemas.microsoft.com/office/powerpoint/2010/main" val="2024565245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0" name="Google Shape;500;p24"/>
          <p:cNvGraphicFramePr/>
          <p:nvPr/>
        </p:nvGraphicFramePr>
        <p:xfrm>
          <a:off x="279400" y="1557867"/>
          <a:ext cx="5060925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68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상세정보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주의사항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후기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1" name="Google Shape;501;p24"/>
          <p:cNvGraphicFramePr/>
          <p:nvPr/>
        </p:nvGraphicFramePr>
        <p:xfrm>
          <a:off x="7956551" y="1557866"/>
          <a:ext cx="15830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5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예약하기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" name="Google Shape;502;p24"/>
          <p:cNvSpPr/>
          <p:nvPr/>
        </p:nvSpPr>
        <p:spPr>
          <a:xfrm>
            <a:off x="280108" y="1562315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3" name="Google Shape;503;p24"/>
          <p:cNvGraphicFramePr/>
          <p:nvPr/>
        </p:nvGraphicFramePr>
        <p:xfrm>
          <a:off x="279400" y="1976967"/>
          <a:ext cx="5060950" cy="4418975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506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상세 정보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파티룸 이름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시간 설명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요금제 설명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보증금 설명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시설 안내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4" name="Google Shape;50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3309938"/>
            <a:ext cx="2657910" cy="2209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5"/>
          <p:cNvGraphicFramePr/>
          <p:nvPr>
            <p:extLst>
              <p:ext uri="{D42A27DB-BD31-4B8C-83A1-F6EECF244321}">
                <p14:modId xmlns:p14="http://schemas.microsoft.com/office/powerpoint/2010/main" val="1893681084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&gt; 상단메뉴 Products Page &gt; RoomBookingPage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1" name="Google Shape;511;p25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4" name="Google Shape;514;p25"/>
          <p:cNvGraphicFramePr/>
          <p:nvPr/>
        </p:nvGraphicFramePr>
        <p:xfrm>
          <a:off x="9972000" y="468000"/>
          <a:ext cx="2174125" cy="158098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주의사항 클릭 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주의사항 부분으로 스크롤 이동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: roombooking_intro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 : 50%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5" name="Google Shape;515;p25"/>
          <p:cNvGraphicFramePr/>
          <p:nvPr>
            <p:extLst>
              <p:ext uri="{D42A27DB-BD31-4B8C-83A1-F6EECF244321}">
                <p14:modId xmlns:p14="http://schemas.microsoft.com/office/powerpoint/2010/main" val="1457578506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6" name="Google Shape;516;p25"/>
          <p:cNvGraphicFramePr/>
          <p:nvPr/>
        </p:nvGraphicFramePr>
        <p:xfrm>
          <a:off x="279400" y="1557867"/>
          <a:ext cx="5060925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68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상세정보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주의사항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후기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7" name="Google Shape;517;p25"/>
          <p:cNvGraphicFramePr/>
          <p:nvPr/>
        </p:nvGraphicFramePr>
        <p:xfrm>
          <a:off x="7956551" y="1557866"/>
          <a:ext cx="15830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5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예약하기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8" name="Google Shape;518;p25"/>
          <p:cNvSpPr/>
          <p:nvPr/>
        </p:nvSpPr>
        <p:spPr>
          <a:xfrm>
            <a:off x="1966033" y="1562315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9" name="Google Shape;519;p25"/>
          <p:cNvGraphicFramePr/>
          <p:nvPr/>
        </p:nvGraphicFramePr>
        <p:xfrm>
          <a:off x="279400" y="1976967"/>
          <a:ext cx="5060950" cy="4418975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506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주의사항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입실 퇴실 안내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인원 추가 요금 설명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예약안내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이용 주의사항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환불규정안내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0" name="Google Shape;52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12" y="3328986"/>
            <a:ext cx="19716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6" name="Google Shape;526;p26"/>
          <p:cNvGraphicFramePr/>
          <p:nvPr>
            <p:extLst>
              <p:ext uri="{D42A27DB-BD31-4B8C-83A1-F6EECF244321}">
                <p14:modId xmlns:p14="http://schemas.microsoft.com/office/powerpoint/2010/main" val="1026521357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&gt; 상단메뉴 Products Page &gt; RoomBookingPage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7" name="Google Shape;527;p26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0" name="Google Shape;530;p26"/>
          <p:cNvGraphicFramePr/>
          <p:nvPr/>
        </p:nvGraphicFramePr>
        <p:xfrm>
          <a:off x="9972000" y="468000"/>
          <a:ext cx="2174125" cy="158098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클릭 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부분으로 스크롤 이동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: roombooking_intro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 : 50%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1" name="Google Shape;531;p26"/>
          <p:cNvGraphicFramePr/>
          <p:nvPr>
            <p:extLst>
              <p:ext uri="{D42A27DB-BD31-4B8C-83A1-F6EECF244321}">
                <p14:modId xmlns:p14="http://schemas.microsoft.com/office/powerpoint/2010/main" val="4188398244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2" name="Google Shape;532;p26"/>
          <p:cNvGraphicFramePr/>
          <p:nvPr/>
        </p:nvGraphicFramePr>
        <p:xfrm>
          <a:off x="279400" y="1557867"/>
          <a:ext cx="5060925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68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상세정보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주의사항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후기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" name="Google Shape;533;p26"/>
          <p:cNvGraphicFramePr/>
          <p:nvPr/>
        </p:nvGraphicFramePr>
        <p:xfrm>
          <a:off x="7956551" y="1557866"/>
          <a:ext cx="15830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5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예약하기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" name="Google Shape;534;p26"/>
          <p:cNvSpPr/>
          <p:nvPr/>
        </p:nvSpPr>
        <p:spPr>
          <a:xfrm>
            <a:off x="3661483" y="1562315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5" name="Google Shape;535;p26"/>
          <p:cNvGraphicFramePr/>
          <p:nvPr/>
        </p:nvGraphicFramePr>
        <p:xfrm>
          <a:off x="279400" y="1976967"/>
          <a:ext cx="5060950" cy="4418975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506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후기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6" name="Google Shape;536;p26"/>
          <p:cNvGraphicFramePr/>
          <p:nvPr/>
        </p:nvGraphicFramePr>
        <p:xfrm>
          <a:off x="317500" y="2291292"/>
          <a:ext cx="4993000" cy="74170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24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평점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리뷰 내용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7" name="Google Shape;537;p26"/>
          <p:cNvGraphicFramePr/>
          <p:nvPr/>
        </p:nvGraphicFramePr>
        <p:xfrm>
          <a:off x="317500" y="3105785"/>
          <a:ext cx="4993000" cy="74170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24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평점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리뷰 내용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8" name="Google Shape;538;p26"/>
          <p:cNvGraphicFramePr/>
          <p:nvPr/>
        </p:nvGraphicFramePr>
        <p:xfrm>
          <a:off x="317500" y="3910542"/>
          <a:ext cx="4993000" cy="74170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24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평점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리뷰 내용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9" name="Google Shape;539;p26"/>
          <p:cNvGraphicFramePr/>
          <p:nvPr/>
        </p:nvGraphicFramePr>
        <p:xfrm>
          <a:off x="317500" y="4725035"/>
          <a:ext cx="4993000" cy="74170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24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평점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리뷰 내용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>
            <p:extLst>
              <p:ext uri="{D42A27DB-BD31-4B8C-83A1-F6EECF244321}">
                <p14:modId xmlns:p14="http://schemas.microsoft.com/office/powerpoint/2010/main" val="2297348469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&gt; 상단메뉴 Products Page &gt; RoomBookingPage &gt; BookingSelect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6" name="Google Shape;546;p27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9" name="Google Shape;549;p27"/>
          <p:cNvGraphicFramePr/>
          <p:nvPr/>
        </p:nvGraphicFramePr>
        <p:xfrm>
          <a:off x="9972000" y="468000"/>
          <a:ext cx="2174125" cy="3885439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예약하기 버튼을 클릭하면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 예약인지 회원 예약인지 묻고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비회원인 경우 비회원 예약 페이지로 이동하고 회원인 경우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로그인이 안되어 있으면 로그인 팝업창 출력하고 로그인되어 있을 경우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예약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 예약인지 회원 예약인지 묻는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 예약 버튼을 클릭 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 예약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예약 버튼 클릭 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로그인이 되어 있는지 확인 후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안되어 있으면 로그인 팝업창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 있으면 회원 예약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50" name="Google Shape;550;p27"/>
          <p:cNvGraphicFramePr/>
          <p:nvPr>
            <p:extLst>
              <p:ext uri="{D42A27DB-BD31-4B8C-83A1-F6EECF244321}">
                <p14:modId xmlns:p14="http://schemas.microsoft.com/office/powerpoint/2010/main" val="4285853163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1" name="Google Shape;551;p27"/>
          <p:cNvGraphicFramePr/>
          <p:nvPr/>
        </p:nvGraphicFramePr>
        <p:xfrm>
          <a:off x="279400" y="1557867"/>
          <a:ext cx="5060925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68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상세정보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주의사항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후기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2" name="Google Shape;552;p27"/>
          <p:cNvGraphicFramePr/>
          <p:nvPr/>
        </p:nvGraphicFramePr>
        <p:xfrm>
          <a:off x="7956551" y="1557866"/>
          <a:ext cx="15830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5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예약하기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3" name="Google Shape;553;p27"/>
          <p:cNvSpPr/>
          <p:nvPr/>
        </p:nvSpPr>
        <p:spPr>
          <a:xfrm>
            <a:off x="7957258" y="1562315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4" name="Google Shape;554;p27"/>
          <p:cNvGraphicFramePr/>
          <p:nvPr/>
        </p:nvGraphicFramePr>
        <p:xfrm>
          <a:off x="2258068" y="2312651"/>
          <a:ext cx="5402000" cy="2639875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54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98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×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예약 안내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예약 안내에 대한 문구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5" name="Google Shape;555;p27"/>
          <p:cNvGraphicFramePr/>
          <p:nvPr/>
        </p:nvGraphicFramePr>
        <p:xfrm>
          <a:off x="5038919" y="4379729"/>
          <a:ext cx="14412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4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회원 예약(버튼)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6" name="Google Shape;556;p27"/>
          <p:cNvSpPr/>
          <p:nvPr/>
        </p:nvSpPr>
        <p:spPr>
          <a:xfrm>
            <a:off x="2265542" y="231761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7" name="Google Shape;557;p27"/>
          <p:cNvGraphicFramePr/>
          <p:nvPr/>
        </p:nvGraphicFramePr>
        <p:xfrm>
          <a:off x="3479897" y="4379729"/>
          <a:ext cx="1441250" cy="370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4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비회원 예약(버튼)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8" name="Google Shape;558;p27"/>
          <p:cNvSpPr/>
          <p:nvPr/>
        </p:nvSpPr>
        <p:spPr>
          <a:xfrm>
            <a:off x="3427592" y="426071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5008742" y="426071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/>
        </p:nvSpPr>
        <p:spPr>
          <a:xfrm>
            <a:off x="0" y="1728135"/>
            <a:ext cx="12192000" cy="3518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Room Booking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8"/>
          <p:cNvSpPr txBox="1"/>
          <p:nvPr/>
        </p:nvSpPr>
        <p:spPr>
          <a:xfrm>
            <a:off x="10059099" y="6625772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28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1" name="Google Shape;571;p29"/>
          <p:cNvGraphicFramePr/>
          <p:nvPr>
            <p:extLst>
              <p:ext uri="{D42A27DB-BD31-4B8C-83A1-F6EECF244321}">
                <p14:modId xmlns:p14="http://schemas.microsoft.com/office/powerpoint/2010/main" val="3445909540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Booking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&gt; 상단메뉴 Products Page &gt; RoomBookingPage &gt; RoomPaymentPage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2" name="Google Shape;572;p29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29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3" name="Google Shape;573;p29"/>
          <p:cNvGraphicFramePr/>
          <p:nvPr/>
        </p:nvGraphicFramePr>
        <p:xfrm>
          <a:off x="9972000" y="468000"/>
          <a:ext cx="2174125" cy="249538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비회원 결제 페이지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페이지에서 상품 정보와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결제 금액을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 결제 페이지에서는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예약자 정보를 입력해야함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수단과 환불 규정에 대한 동의 후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결제 동의까지 거친 후 결제하기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통해 결제를 진행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 : 100% height : 800px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4" name="Google Shape;574;p29"/>
          <p:cNvGraphicFramePr/>
          <p:nvPr>
            <p:extLst>
              <p:ext uri="{D42A27DB-BD31-4B8C-83A1-F6EECF244321}">
                <p14:modId xmlns:p14="http://schemas.microsoft.com/office/powerpoint/2010/main" val="3859479112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결제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하기</a:t>
                      </a:r>
                      <a:r>
                        <a:rPr lang="en-US" sz="1800" b="1" u="none" strike="noStrike" cap="none" dirty="0"/>
                        <a:t>(</a:t>
                      </a:r>
                      <a:r>
                        <a:rPr lang="en-US" sz="1800" b="1" u="none" strike="noStrike" cap="none" dirty="0" err="1"/>
                        <a:t>비회원</a:t>
                      </a:r>
                      <a:r>
                        <a:rPr lang="en-US" sz="1800" b="1" u="none" strike="noStrike" cap="none" dirty="0"/>
                        <a:t>)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5" name="Google Shape;575;p29"/>
          <p:cNvGraphicFramePr/>
          <p:nvPr/>
        </p:nvGraphicFramePr>
        <p:xfrm>
          <a:off x="898525" y="1929341"/>
          <a:ext cx="8133075" cy="14996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 상품 정보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                방 이름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                일정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                인원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                총 금액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최종 결제 금액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상품 가격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기존 인원 초과 금액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─────────────────────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총 결제 금액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6" name="Google Shape;576;p29"/>
          <p:cNvSpPr txBox="1"/>
          <p:nvPr/>
        </p:nvSpPr>
        <p:spPr>
          <a:xfrm>
            <a:off x="1084262" y="2333625"/>
            <a:ext cx="1123950" cy="36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29"/>
          <p:cNvSpPr/>
          <p:nvPr/>
        </p:nvSpPr>
        <p:spPr>
          <a:xfrm>
            <a:off x="1008062" y="2219325"/>
            <a:ext cx="914400" cy="88582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29"/>
          <p:cNvSpPr txBox="1"/>
          <p:nvPr/>
        </p:nvSpPr>
        <p:spPr>
          <a:xfrm>
            <a:off x="1084262" y="2295525"/>
            <a:ext cx="762000" cy="72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상품 이미지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9" name="Google Shape;579;p29"/>
          <p:cNvGraphicFramePr/>
          <p:nvPr/>
        </p:nvGraphicFramePr>
        <p:xfrm>
          <a:off x="898525" y="3429000"/>
          <a:ext cx="8133075" cy="14996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예약자 정보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이름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전화번호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이메일 :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결제 수단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신용카드 무통장입금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0" name="Google Shape;580;p29"/>
          <p:cNvSpPr/>
          <p:nvPr/>
        </p:nvSpPr>
        <p:spPr>
          <a:xfrm>
            <a:off x="1884362" y="3914775"/>
            <a:ext cx="3038475" cy="171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29"/>
          <p:cNvSpPr/>
          <p:nvPr/>
        </p:nvSpPr>
        <p:spPr>
          <a:xfrm>
            <a:off x="1884362" y="4133850"/>
            <a:ext cx="3038475" cy="171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1884362" y="4352925"/>
            <a:ext cx="3038475" cy="171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3" name="Google Shape;583;p29"/>
          <p:cNvGraphicFramePr/>
          <p:nvPr/>
        </p:nvGraphicFramePr>
        <p:xfrm>
          <a:off x="898525" y="4933950"/>
          <a:ext cx="4059550" cy="1386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40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취소 환불 규정에 대한 동의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" name="Google Shape;584;p29"/>
          <p:cNvGraphicFramePr/>
          <p:nvPr/>
        </p:nvGraphicFramePr>
        <p:xfrm>
          <a:off x="4965699" y="4933950"/>
          <a:ext cx="4059550" cy="1386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40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최종 결제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5" name="Google Shape;5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362" y="6000749"/>
            <a:ext cx="9239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3161" y="4962524"/>
            <a:ext cx="2695575" cy="131928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9"/>
          <p:cNvSpPr/>
          <p:nvPr/>
        </p:nvSpPr>
        <p:spPr>
          <a:xfrm>
            <a:off x="165808" y="151469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0" y="1728135"/>
            <a:ext cx="12192000" cy="35548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Main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0059099" y="6625772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Google Shape;593;p30"/>
          <p:cNvGraphicFramePr/>
          <p:nvPr>
            <p:extLst>
              <p:ext uri="{D42A27DB-BD31-4B8C-83A1-F6EECF244321}">
                <p14:modId xmlns:p14="http://schemas.microsoft.com/office/powerpoint/2010/main" val="2166082036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Booking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&gt; 상단메뉴 Products Page &gt; RoomBookingPage &gt; RoomPaymentPage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" name="Google Shape;594;p30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5" name="Google Shape;595;p30"/>
          <p:cNvGraphicFramePr/>
          <p:nvPr/>
        </p:nvGraphicFramePr>
        <p:xfrm>
          <a:off x="9972000" y="468000"/>
          <a:ext cx="2174125" cy="249538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회원 결제 페이지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페이지에서 상품 정보와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결제 금액을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결제 페이지에서는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예약자 정보가 자동 입력됨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수단과 환불 규정에 대한 동의 후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결제 동의까지 거친 후 결제하기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통해 결제를 진행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 : 100% height : 800px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6" name="Google Shape;596;p30"/>
          <p:cNvGraphicFramePr/>
          <p:nvPr>
            <p:extLst>
              <p:ext uri="{D42A27DB-BD31-4B8C-83A1-F6EECF244321}">
                <p14:modId xmlns:p14="http://schemas.microsoft.com/office/powerpoint/2010/main" val="3966519437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결제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하기</a:t>
                      </a:r>
                      <a:r>
                        <a:rPr lang="en-US" sz="1800" b="1" u="none" strike="noStrike" cap="none" dirty="0"/>
                        <a:t>(</a:t>
                      </a:r>
                      <a:r>
                        <a:rPr lang="en-US" sz="1800" b="1" u="none" strike="noStrike" cap="none" dirty="0" err="1"/>
                        <a:t>회원</a:t>
                      </a:r>
                      <a:r>
                        <a:rPr lang="en-US" sz="1800" b="1" u="none" strike="noStrike" cap="none" dirty="0"/>
                        <a:t>)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7" name="Google Shape;597;p30"/>
          <p:cNvGraphicFramePr/>
          <p:nvPr/>
        </p:nvGraphicFramePr>
        <p:xfrm>
          <a:off x="898525" y="1929341"/>
          <a:ext cx="8133075" cy="14996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 상품 정보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                방 이름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                일정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                인원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                총 금액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최종 결제 금액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상품 가격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기존 인원 초과 금액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─────────────────────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총 결제 금액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8" name="Google Shape;598;p30"/>
          <p:cNvSpPr txBox="1"/>
          <p:nvPr/>
        </p:nvSpPr>
        <p:spPr>
          <a:xfrm>
            <a:off x="1084262" y="2333625"/>
            <a:ext cx="1123950" cy="36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30"/>
          <p:cNvSpPr/>
          <p:nvPr/>
        </p:nvSpPr>
        <p:spPr>
          <a:xfrm>
            <a:off x="1008062" y="2219325"/>
            <a:ext cx="914400" cy="88582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30"/>
          <p:cNvSpPr txBox="1"/>
          <p:nvPr/>
        </p:nvSpPr>
        <p:spPr>
          <a:xfrm>
            <a:off x="1084262" y="2295525"/>
            <a:ext cx="762000" cy="72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상품 이미지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p30"/>
          <p:cNvGraphicFramePr/>
          <p:nvPr/>
        </p:nvGraphicFramePr>
        <p:xfrm>
          <a:off x="898525" y="3429000"/>
          <a:ext cx="8133075" cy="14996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예약자 정보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이름 : 홍길동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전화번호 : 01012345678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이메일 : hong1234@naver.com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결제 수단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신용카드 무통장입금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" name="Google Shape;602;p30"/>
          <p:cNvGraphicFramePr/>
          <p:nvPr/>
        </p:nvGraphicFramePr>
        <p:xfrm>
          <a:off x="898525" y="4933950"/>
          <a:ext cx="4059550" cy="1386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40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취소 환불 규정에 대한 동의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" name="Google Shape;603;p30"/>
          <p:cNvGraphicFramePr/>
          <p:nvPr/>
        </p:nvGraphicFramePr>
        <p:xfrm>
          <a:off x="4965699" y="4933950"/>
          <a:ext cx="4059550" cy="13868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40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최종 결제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4" name="Google Shape;6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362" y="6000749"/>
            <a:ext cx="9239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3161" y="4962524"/>
            <a:ext cx="2695575" cy="131928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0"/>
          <p:cNvSpPr/>
          <p:nvPr/>
        </p:nvSpPr>
        <p:spPr>
          <a:xfrm>
            <a:off x="165808" y="151469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 txBox="1"/>
          <p:nvPr/>
        </p:nvSpPr>
        <p:spPr>
          <a:xfrm>
            <a:off x="0" y="1728135"/>
            <a:ext cx="12192000" cy="35548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Login &amp; Register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31"/>
          <p:cNvSpPr txBox="1"/>
          <p:nvPr/>
        </p:nvSpPr>
        <p:spPr>
          <a:xfrm>
            <a:off x="10059099" y="6625772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31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" name="Google Shape;618;p32"/>
          <p:cNvGraphicFramePr/>
          <p:nvPr>
            <p:extLst>
              <p:ext uri="{D42A27DB-BD31-4B8C-83A1-F6EECF244321}">
                <p14:modId xmlns:p14="http://schemas.microsoft.com/office/powerpoint/2010/main" val="670776963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 &amp; Register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Login 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" name="Google Shape;619;p32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32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32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2" name="Google Shape;622;p32"/>
          <p:cNvGrpSpPr/>
          <p:nvPr/>
        </p:nvGrpSpPr>
        <p:grpSpPr>
          <a:xfrm>
            <a:off x="3199863" y="1467253"/>
            <a:ext cx="3003879" cy="3923494"/>
            <a:chOff x="2574157" y="1936267"/>
            <a:chExt cx="4022586" cy="3120925"/>
          </a:xfrm>
        </p:grpSpPr>
        <p:sp>
          <p:nvSpPr>
            <p:cNvPr id="623" name="Google Shape;623;p32"/>
            <p:cNvSpPr/>
            <p:nvPr/>
          </p:nvSpPr>
          <p:spPr>
            <a:xfrm>
              <a:off x="3240645" y="3754897"/>
              <a:ext cx="2926122" cy="39634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2765945" y="1936267"/>
              <a:ext cx="3830798" cy="31209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592845" y="2129649"/>
              <a:ext cx="2182352" cy="279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613958" y="3179780"/>
              <a:ext cx="2371204" cy="193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-US" sz="105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상태 유지</a:t>
              </a:r>
              <a:endParaRPr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287402" y="4246364"/>
              <a:ext cx="2036218" cy="285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/ 비밀번호 찾기</a:t>
              </a:r>
              <a:endPara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 flipH="1">
              <a:off x="2932295" y="2551670"/>
              <a:ext cx="341698" cy="79604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574157" y="2887655"/>
              <a:ext cx="337503" cy="200477"/>
            </a:xfrm>
            <a:prstGeom prst="ellipse">
              <a:avLst/>
            </a:prstGeom>
            <a:solidFill>
              <a:srgbClr val="D62900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240775" y="3192908"/>
              <a:ext cx="372067" cy="147225"/>
            </a:xfrm>
            <a:prstGeom prst="roundRect">
              <a:avLst>
                <a:gd name="adj" fmla="val 16667"/>
              </a:avLst>
            </a:prstGeom>
            <a:solidFill>
              <a:srgbClr val="1C90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</a:t>
              </a:r>
              <a:endPara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110595" y="4245997"/>
              <a:ext cx="1068840" cy="285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32" name="Google Shape;632;p32"/>
          <p:cNvGraphicFramePr/>
          <p:nvPr/>
        </p:nvGraphicFramePr>
        <p:xfrm>
          <a:off x="9972000" y="468000"/>
          <a:ext cx="2174125" cy="3738619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login_box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350px, Height: 460px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login_password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45px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login_button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45px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session_check_box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16px, Height: 16px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5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클릭시 회원가입창으로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찾기 클릭시 찾기 창으로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클릭 후 정보 불일치시 alert창 표시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–아이디, 비밀번호가 일치하지 않습니다.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클릭수 정보 일치시 로그인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3" name="Google Shape;633;p32"/>
          <p:cNvGraphicFramePr/>
          <p:nvPr/>
        </p:nvGraphicFramePr>
        <p:xfrm>
          <a:off x="3715083" y="2268126"/>
          <a:ext cx="2179900" cy="6068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17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비밀번호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4" name="Google Shape;634;p32"/>
          <p:cNvSpPr/>
          <p:nvPr/>
        </p:nvSpPr>
        <p:spPr>
          <a:xfrm>
            <a:off x="3131535" y="143181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3554868" y="361582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2"/>
          <p:cNvSpPr/>
          <p:nvPr/>
        </p:nvSpPr>
        <p:spPr>
          <a:xfrm>
            <a:off x="3726511" y="3176968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7" name="Google Shape;637;p32"/>
          <p:cNvGraphicFramePr/>
          <p:nvPr>
            <p:extLst>
              <p:ext uri="{D42A27DB-BD31-4B8C-83A1-F6EECF244321}">
                <p14:modId xmlns:p14="http://schemas.microsoft.com/office/powerpoint/2010/main" val="788992465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3" name="Google Shape;643;p33"/>
          <p:cNvGraphicFramePr/>
          <p:nvPr>
            <p:extLst>
              <p:ext uri="{D42A27DB-BD31-4B8C-83A1-F6EECF244321}">
                <p14:modId xmlns:p14="http://schemas.microsoft.com/office/powerpoint/2010/main" val="2248954460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4" name="Google Shape;644;p33"/>
          <p:cNvGraphicFramePr/>
          <p:nvPr>
            <p:extLst>
              <p:ext uri="{D42A27DB-BD31-4B8C-83A1-F6EECF244321}">
                <p14:modId xmlns:p14="http://schemas.microsoft.com/office/powerpoint/2010/main" val="2421136387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 &amp; Register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Register 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" name="Google Shape;645;p33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33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33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8" name="Google Shape;648;p33"/>
          <p:cNvGrpSpPr/>
          <p:nvPr/>
        </p:nvGrpSpPr>
        <p:grpSpPr>
          <a:xfrm>
            <a:off x="3273863" y="1467253"/>
            <a:ext cx="2928776" cy="2335994"/>
            <a:chOff x="2675756" y="1936267"/>
            <a:chExt cx="4021108" cy="3120925"/>
          </a:xfrm>
        </p:grpSpPr>
        <p:sp>
          <p:nvSpPr>
            <p:cNvPr id="649" name="Google Shape;649;p33"/>
            <p:cNvSpPr/>
            <p:nvPr/>
          </p:nvSpPr>
          <p:spPr>
            <a:xfrm>
              <a:off x="3189110" y="3439100"/>
              <a:ext cx="2926122" cy="80767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ID/PW 회원가입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2675756" y="1936267"/>
              <a:ext cx="4021108" cy="31209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592844" y="2129649"/>
              <a:ext cx="2182352" cy="279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2983655" y="3273278"/>
              <a:ext cx="337503" cy="336718"/>
            </a:xfrm>
            <a:prstGeom prst="ellipse">
              <a:avLst/>
            </a:prstGeom>
            <a:solidFill>
              <a:srgbClr val="D62900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53" name="Google Shape;653;p33"/>
          <p:cNvGraphicFramePr/>
          <p:nvPr/>
        </p:nvGraphicFramePr>
        <p:xfrm>
          <a:off x="9972000" y="468000"/>
          <a:ext cx="2174125" cy="1372826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member_box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350px, Height: 320px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member_create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45px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클릭시 다음창으로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4" name="Google Shape;654;p33"/>
          <p:cNvSpPr/>
          <p:nvPr/>
        </p:nvSpPr>
        <p:spPr>
          <a:xfrm>
            <a:off x="3131535" y="143181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0" name="Google Shape;660;p34"/>
          <p:cNvGraphicFramePr/>
          <p:nvPr>
            <p:extLst>
              <p:ext uri="{D42A27DB-BD31-4B8C-83A1-F6EECF244321}">
                <p14:modId xmlns:p14="http://schemas.microsoft.com/office/powerpoint/2010/main" val="1855044027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 &amp; Register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Register Page &gt; 약관 동의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1" name="Google Shape;661;p34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34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4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4" name="Google Shape;664;p34"/>
          <p:cNvGrpSpPr/>
          <p:nvPr/>
        </p:nvGrpSpPr>
        <p:grpSpPr>
          <a:xfrm>
            <a:off x="3343081" y="1467252"/>
            <a:ext cx="2860660" cy="4144782"/>
            <a:chOff x="2765945" y="1936267"/>
            <a:chExt cx="3830798" cy="3120925"/>
          </a:xfrm>
        </p:grpSpPr>
        <p:sp>
          <p:nvSpPr>
            <p:cNvPr id="665" name="Google Shape;665;p34"/>
            <p:cNvSpPr/>
            <p:nvPr/>
          </p:nvSpPr>
          <p:spPr>
            <a:xfrm>
              <a:off x="3110597" y="4747400"/>
              <a:ext cx="1446442" cy="21688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2765945" y="1936267"/>
              <a:ext cx="3830798" cy="31209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3592844" y="2049959"/>
              <a:ext cx="2182352" cy="265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약관동의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3523770" y="2316611"/>
              <a:ext cx="2744842" cy="237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이용약관, 개인정보 수집및 이용에 모두 동의합니다.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3086489" y="2565350"/>
              <a:ext cx="372067" cy="147225"/>
            </a:xfrm>
            <a:prstGeom prst="roundRect">
              <a:avLst>
                <a:gd name="adj" fmla="val 16667"/>
              </a:avLst>
            </a:prstGeom>
            <a:solidFill>
              <a:srgbClr val="1C90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</a:t>
              </a:r>
              <a:endPara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70" name="Google Shape;670;p34"/>
          <p:cNvGraphicFramePr/>
          <p:nvPr/>
        </p:nvGraphicFramePr>
        <p:xfrm>
          <a:off x="9972000" y="468000"/>
          <a:ext cx="2174125" cy="4607172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6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Agreement_to_terms_and_conditions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350px, Height: 670px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input_block_all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42px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input_blokc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23px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Terms_and_Conditions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100px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guidance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24px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join_button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155px, Height: 43px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25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클릭 시 회원 가입창 삭제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가입하기 클릭 시 다음으로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4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약관 2개 각각 미 선택시 alert창 표시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–약관 동의, 개인정보 수집 동의후 가입이 가능합니다.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1" name="Google Shape;671;p34"/>
          <p:cNvSpPr/>
          <p:nvPr/>
        </p:nvSpPr>
        <p:spPr>
          <a:xfrm>
            <a:off x="3410550" y="219189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4"/>
          <p:cNvSpPr/>
          <p:nvPr/>
        </p:nvSpPr>
        <p:spPr>
          <a:xfrm>
            <a:off x="3582447" y="1998337"/>
            <a:ext cx="277842" cy="185086"/>
          </a:xfrm>
          <a:prstGeom prst="roundRect">
            <a:avLst>
              <a:gd name="adj" fmla="val 16667"/>
            </a:avLst>
          </a:prstGeom>
          <a:solidFill>
            <a:srgbClr val="1C90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34"/>
          <p:cNvSpPr/>
          <p:nvPr/>
        </p:nvSpPr>
        <p:spPr>
          <a:xfrm>
            <a:off x="3409626" y="1893633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4"/>
          <p:cNvSpPr/>
          <p:nvPr/>
        </p:nvSpPr>
        <p:spPr>
          <a:xfrm>
            <a:off x="3582447" y="4670932"/>
            <a:ext cx="277842" cy="185086"/>
          </a:xfrm>
          <a:prstGeom prst="roundRect">
            <a:avLst>
              <a:gd name="adj" fmla="val 16667"/>
            </a:avLst>
          </a:prstGeom>
          <a:solidFill>
            <a:srgbClr val="1C90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34"/>
          <p:cNvSpPr/>
          <p:nvPr/>
        </p:nvSpPr>
        <p:spPr>
          <a:xfrm>
            <a:off x="3582447" y="4938787"/>
            <a:ext cx="277842" cy="185086"/>
          </a:xfrm>
          <a:prstGeom prst="roundRect">
            <a:avLst>
              <a:gd name="adj" fmla="val 16667"/>
            </a:avLst>
          </a:prstGeom>
          <a:solidFill>
            <a:srgbClr val="1C90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34"/>
          <p:cNvSpPr/>
          <p:nvPr/>
        </p:nvSpPr>
        <p:spPr>
          <a:xfrm>
            <a:off x="3582447" y="3222402"/>
            <a:ext cx="277842" cy="185086"/>
          </a:xfrm>
          <a:prstGeom prst="roundRect">
            <a:avLst>
              <a:gd name="adj" fmla="val 16667"/>
            </a:avLst>
          </a:prstGeom>
          <a:solidFill>
            <a:srgbClr val="1C90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34"/>
          <p:cNvSpPr/>
          <p:nvPr/>
        </p:nvSpPr>
        <p:spPr>
          <a:xfrm>
            <a:off x="3910088" y="2299335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이용약관동의</a:t>
            </a:r>
            <a:r>
              <a:rPr lang="en-US" sz="10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4"/>
          <p:cNvSpPr/>
          <p:nvPr/>
        </p:nvSpPr>
        <p:spPr>
          <a:xfrm>
            <a:off x="3900467" y="3185799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수집및 이용</a:t>
            </a:r>
            <a:r>
              <a:rPr lang="en-US" sz="10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4"/>
          <p:cNvSpPr/>
          <p:nvPr/>
        </p:nvSpPr>
        <p:spPr>
          <a:xfrm>
            <a:off x="3591488" y="4057856"/>
            <a:ext cx="2280629" cy="22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마케팅 활용 동의 및 광고 수신 동의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4"/>
          <p:cNvSpPr/>
          <p:nvPr/>
        </p:nvSpPr>
        <p:spPr>
          <a:xfrm>
            <a:off x="3649215" y="4358274"/>
            <a:ext cx="2165175" cy="25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관련  소식, 이벤트 안내, 고객 혜택등 다양한 정보를 제공합니다.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4"/>
          <p:cNvSpPr/>
          <p:nvPr/>
        </p:nvSpPr>
        <p:spPr>
          <a:xfrm>
            <a:off x="3910088" y="4646911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SNS 수신동의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4"/>
          <p:cNvSpPr/>
          <p:nvPr/>
        </p:nvSpPr>
        <p:spPr>
          <a:xfrm>
            <a:off x="3910088" y="4885902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E–Mail 수신동의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4"/>
          <p:cNvSpPr/>
          <p:nvPr/>
        </p:nvSpPr>
        <p:spPr>
          <a:xfrm>
            <a:off x="4860607" y="5210234"/>
            <a:ext cx="1080135" cy="2880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4"/>
          <p:cNvSpPr/>
          <p:nvPr/>
        </p:nvSpPr>
        <p:spPr>
          <a:xfrm>
            <a:off x="3589674" y="2625629"/>
            <a:ext cx="2328333" cy="4810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3868964" y="2730750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4"/>
          <p:cNvSpPr/>
          <p:nvPr/>
        </p:nvSpPr>
        <p:spPr>
          <a:xfrm>
            <a:off x="3607375" y="3528484"/>
            <a:ext cx="2328333" cy="4810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3886665" y="3633605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수집 및 이용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3409626" y="5163306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4"/>
          <p:cNvSpPr/>
          <p:nvPr/>
        </p:nvSpPr>
        <p:spPr>
          <a:xfrm>
            <a:off x="3409626" y="253825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4"/>
          <p:cNvSpPr/>
          <p:nvPr/>
        </p:nvSpPr>
        <p:spPr>
          <a:xfrm>
            <a:off x="3409626" y="431817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3187722" y="139179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2" name="Google Shape;692;p34"/>
          <p:cNvGraphicFramePr/>
          <p:nvPr>
            <p:extLst>
              <p:ext uri="{D42A27DB-BD31-4B8C-83A1-F6EECF244321}">
                <p14:modId xmlns:p14="http://schemas.microsoft.com/office/powerpoint/2010/main" val="1589077238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8" name="Google Shape;698;p35"/>
          <p:cNvGraphicFramePr/>
          <p:nvPr>
            <p:extLst>
              <p:ext uri="{D42A27DB-BD31-4B8C-83A1-F6EECF244321}">
                <p14:modId xmlns:p14="http://schemas.microsoft.com/office/powerpoint/2010/main" val="1373191632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9" name="Google Shape;699;p35"/>
          <p:cNvGraphicFramePr/>
          <p:nvPr>
            <p:extLst>
              <p:ext uri="{D42A27DB-BD31-4B8C-83A1-F6EECF244321}">
                <p14:modId xmlns:p14="http://schemas.microsoft.com/office/powerpoint/2010/main" val="3348422847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 &amp; Register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Register Page &gt; 약관 동의 &gt; 회원가입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0" name="Google Shape;700;p35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35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35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35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3" name="Google Shape;703;p35"/>
          <p:cNvGrpSpPr/>
          <p:nvPr/>
        </p:nvGrpSpPr>
        <p:grpSpPr>
          <a:xfrm>
            <a:off x="3341173" y="1168995"/>
            <a:ext cx="2860660" cy="5482130"/>
            <a:chOff x="2907669" y="1930789"/>
            <a:chExt cx="3830798" cy="3120925"/>
          </a:xfrm>
        </p:grpSpPr>
        <p:sp>
          <p:nvSpPr>
            <p:cNvPr id="704" name="Google Shape;704;p35"/>
            <p:cNvSpPr/>
            <p:nvPr/>
          </p:nvSpPr>
          <p:spPr>
            <a:xfrm>
              <a:off x="2907669" y="1930789"/>
              <a:ext cx="3830798" cy="312092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592844" y="2049959"/>
              <a:ext cx="2182352" cy="265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706" name="Google Shape;706;p35"/>
          <p:cNvGraphicFramePr/>
          <p:nvPr/>
        </p:nvGraphicFramePr>
        <p:xfrm>
          <a:off x="9972000" y="468000"/>
          <a:ext cx="2174125" cy="5849094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6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member_join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350px, Height: 800px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img_view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110px, Height: 110px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join_data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117px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member_name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65px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member_geder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70px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member_phone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60px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member_birthday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60px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member_join_button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50px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22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추가 클릭시 파일 선택.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파일만 가능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가입하기 클릭후 아이디 사용가능 확인.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불가능시 alert창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–입력하신 아이디는 사용불가능합니다.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입력란 미 입력시 alert창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–미입력한 부분이 있을시 가입이 불가합니다.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작성후 가입하기 클릭시 아이디  생성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07" name="Google Shape;707;p35"/>
          <p:cNvSpPr/>
          <p:nvPr/>
        </p:nvSpPr>
        <p:spPr>
          <a:xfrm>
            <a:off x="3482816" y="4547956"/>
            <a:ext cx="277842" cy="185086"/>
          </a:xfrm>
          <a:prstGeom prst="roundRect">
            <a:avLst>
              <a:gd name="adj" fmla="val 16667"/>
            </a:avLst>
          </a:prstGeom>
          <a:solidFill>
            <a:srgbClr val="1C90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35"/>
          <p:cNvSpPr/>
          <p:nvPr/>
        </p:nvSpPr>
        <p:spPr>
          <a:xfrm>
            <a:off x="3492436" y="3702071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sz="10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3492436" y="6278189"/>
            <a:ext cx="2398241" cy="2880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5"/>
          <p:cNvSpPr/>
          <p:nvPr/>
        </p:nvSpPr>
        <p:spPr>
          <a:xfrm>
            <a:off x="3081889" y="115126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5"/>
          <p:cNvSpPr/>
          <p:nvPr/>
        </p:nvSpPr>
        <p:spPr>
          <a:xfrm>
            <a:off x="4290114" y="1932901"/>
            <a:ext cx="711970" cy="711969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5"/>
          <p:cNvSpPr/>
          <p:nvPr/>
        </p:nvSpPr>
        <p:spPr>
          <a:xfrm>
            <a:off x="4830809" y="2433205"/>
            <a:ext cx="384848" cy="346363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203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35"/>
          <p:cNvSpPr/>
          <p:nvPr/>
        </p:nvSpPr>
        <p:spPr>
          <a:xfrm>
            <a:off x="4822195" y="2469244"/>
            <a:ext cx="500704" cy="25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4" name="Google Shape;714;p35"/>
          <p:cNvGraphicFramePr/>
          <p:nvPr/>
        </p:nvGraphicFramePr>
        <p:xfrm>
          <a:off x="3492436" y="2836967"/>
          <a:ext cx="2353075" cy="82299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35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비밀번호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비밀번호 확인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5" name="Google Shape;715;p35"/>
          <p:cNvGraphicFramePr/>
          <p:nvPr/>
        </p:nvGraphicFramePr>
        <p:xfrm>
          <a:off x="3492436" y="3942772"/>
          <a:ext cx="2335525" cy="27433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3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6" name="Google Shape;716;p35"/>
          <p:cNvSpPr/>
          <p:nvPr/>
        </p:nvSpPr>
        <p:spPr>
          <a:xfrm>
            <a:off x="3482816" y="4306667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r>
              <a:rPr lang="en-US" sz="10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770852" y="4526415"/>
            <a:ext cx="548810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5"/>
          <p:cNvSpPr/>
          <p:nvPr/>
        </p:nvSpPr>
        <p:spPr>
          <a:xfrm>
            <a:off x="3770852" y="4726921"/>
            <a:ext cx="548810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5"/>
          <p:cNvSpPr/>
          <p:nvPr/>
        </p:nvSpPr>
        <p:spPr>
          <a:xfrm>
            <a:off x="3482816" y="4758083"/>
            <a:ext cx="277842" cy="185086"/>
          </a:xfrm>
          <a:prstGeom prst="roundRect">
            <a:avLst>
              <a:gd name="adj" fmla="val 16667"/>
            </a:avLst>
          </a:prstGeom>
          <a:solidFill>
            <a:srgbClr val="1C90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p35"/>
          <p:cNvSpPr/>
          <p:nvPr/>
        </p:nvSpPr>
        <p:spPr>
          <a:xfrm>
            <a:off x="3492436" y="4997856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r>
              <a:rPr lang="en-US" sz="10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1" name="Google Shape;721;p35"/>
          <p:cNvGraphicFramePr/>
          <p:nvPr/>
        </p:nvGraphicFramePr>
        <p:xfrm>
          <a:off x="3492436" y="5220854"/>
          <a:ext cx="2335525" cy="27433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3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</a:rPr>
                        <a:t>연락처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2" name="Google Shape;722;p35"/>
          <p:cNvSpPr/>
          <p:nvPr/>
        </p:nvSpPr>
        <p:spPr>
          <a:xfrm>
            <a:off x="3492436" y="5496620"/>
            <a:ext cx="1770704" cy="2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3" name="Google Shape;723;p35"/>
          <p:cNvGraphicFramePr/>
          <p:nvPr/>
        </p:nvGraphicFramePr>
        <p:xfrm>
          <a:off x="3492436" y="5815830"/>
          <a:ext cx="2335525" cy="27433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3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</a:rPr>
                        <a:t>생년월일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4" name="Google Shape;724;p35"/>
          <p:cNvSpPr/>
          <p:nvPr/>
        </p:nvSpPr>
        <p:spPr>
          <a:xfrm>
            <a:off x="4178707" y="1930578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5"/>
          <p:cNvSpPr/>
          <p:nvPr/>
        </p:nvSpPr>
        <p:spPr>
          <a:xfrm>
            <a:off x="3312414" y="2700275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5"/>
          <p:cNvSpPr/>
          <p:nvPr/>
        </p:nvSpPr>
        <p:spPr>
          <a:xfrm>
            <a:off x="3312414" y="364315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3312414" y="424929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5"/>
          <p:cNvSpPr/>
          <p:nvPr/>
        </p:nvSpPr>
        <p:spPr>
          <a:xfrm>
            <a:off x="3312414" y="497088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5"/>
          <p:cNvSpPr/>
          <p:nvPr/>
        </p:nvSpPr>
        <p:spPr>
          <a:xfrm>
            <a:off x="3312414" y="5480806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5"/>
          <p:cNvSpPr/>
          <p:nvPr/>
        </p:nvSpPr>
        <p:spPr>
          <a:xfrm>
            <a:off x="3312414" y="6202397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6" name="Google Shape;736;p36"/>
          <p:cNvGraphicFramePr/>
          <p:nvPr>
            <p:extLst>
              <p:ext uri="{D42A27DB-BD31-4B8C-83A1-F6EECF244321}">
                <p14:modId xmlns:p14="http://schemas.microsoft.com/office/powerpoint/2010/main" val="3562592114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7" name="Google Shape;737;p36"/>
          <p:cNvGraphicFramePr/>
          <p:nvPr>
            <p:extLst>
              <p:ext uri="{D42A27DB-BD31-4B8C-83A1-F6EECF244321}">
                <p14:modId xmlns:p14="http://schemas.microsoft.com/office/powerpoint/2010/main" val="486455779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 &amp; Register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Login Page &gt; 아이디 찾기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8" name="Google Shape;738;p36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36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36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36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41" name="Google Shape;741;p36"/>
          <p:cNvGrpSpPr/>
          <p:nvPr/>
        </p:nvGrpSpPr>
        <p:grpSpPr>
          <a:xfrm>
            <a:off x="3343081" y="1555965"/>
            <a:ext cx="2860660" cy="3923494"/>
            <a:chOff x="2765945" y="1936267"/>
            <a:chExt cx="3830798" cy="3120925"/>
          </a:xfrm>
        </p:grpSpPr>
        <p:sp>
          <p:nvSpPr>
            <p:cNvPr id="742" name="Google Shape;742;p36"/>
            <p:cNvSpPr/>
            <p:nvPr/>
          </p:nvSpPr>
          <p:spPr>
            <a:xfrm>
              <a:off x="3227760" y="4481948"/>
              <a:ext cx="2926122" cy="31980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찾기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2765945" y="1936267"/>
              <a:ext cx="3830798" cy="31209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528424" y="1991893"/>
              <a:ext cx="2182352" cy="279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찾기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745" name="Google Shape;745;p36"/>
          <p:cNvGraphicFramePr/>
          <p:nvPr/>
        </p:nvGraphicFramePr>
        <p:xfrm>
          <a:off x="9972000" y="468000"/>
          <a:ext cx="2174125" cy="3992476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id_find_box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350px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id_find_select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155px, Height: 40px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id_find_email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110px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id_find_phone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160px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id_find_button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40px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5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3,4 번 체크박스 클릭시 입력창 생성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–type:radio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체크: 가입한 이메일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클릭시 정보 불일치시 alert 창 생성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‘입력하신 정보가 없습니다’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클릭시 정보와 일치하는 아이디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46" name="Google Shape;746;p36"/>
          <p:cNvSpPr/>
          <p:nvPr/>
        </p:nvSpPr>
        <p:spPr>
          <a:xfrm>
            <a:off x="3131535" y="1520526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7" name="Google Shape;747;p36"/>
          <p:cNvCxnSpPr/>
          <p:nvPr/>
        </p:nvCxnSpPr>
        <p:spPr>
          <a:xfrm>
            <a:off x="3580052" y="2021613"/>
            <a:ext cx="218401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48" name="Google Shape;748;p36"/>
          <p:cNvGraphicFramePr/>
          <p:nvPr/>
        </p:nvGraphicFramePr>
        <p:xfrm>
          <a:off x="3567547" y="2164969"/>
          <a:ext cx="2384150" cy="2842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1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BFA100"/>
                          </a:solidFill>
                        </a:rPr>
                        <a:t>아이디 찾기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9" name="Google Shape;749;p36"/>
          <p:cNvSpPr/>
          <p:nvPr/>
        </p:nvSpPr>
        <p:spPr>
          <a:xfrm>
            <a:off x="3568805" y="2498461"/>
            <a:ext cx="2411739" cy="26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아이디를 찾을 방법을 선택해 주세요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6"/>
          <p:cNvSpPr/>
          <p:nvPr/>
        </p:nvSpPr>
        <p:spPr>
          <a:xfrm>
            <a:off x="3530922" y="2787856"/>
            <a:ext cx="277842" cy="185086"/>
          </a:xfrm>
          <a:prstGeom prst="roundRect">
            <a:avLst>
              <a:gd name="adj" fmla="val 16667"/>
            </a:avLst>
          </a:prstGeom>
          <a:solidFill>
            <a:srgbClr val="1C90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36"/>
          <p:cNvSpPr/>
          <p:nvPr/>
        </p:nvSpPr>
        <p:spPr>
          <a:xfrm>
            <a:off x="3828578" y="2775937"/>
            <a:ext cx="1565072" cy="2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가입한 이메일로 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2" name="Google Shape;752;p36"/>
          <p:cNvGraphicFramePr/>
          <p:nvPr/>
        </p:nvGraphicFramePr>
        <p:xfrm>
          <a:off x="3540543" y="3040499"/>
          <a:ext cx="2450975" cy="27433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</a:rPr>
                        <a:t>이메일 또는 아이디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3" name="Google Shape;753;p36"/>
          <p:cNvSpPr/>
          <p:nvPr/>
        </p:nvSpPr>
        <p:spPr>
          <a:xfrm>
            <a:off x="3532041" y="3652226"/>
            <a:ext cx="277842" cy="185086"/>
          </a:xfrm>
          <a:prstGeom prst="roundRect">
            <a:avLst>
              <a:gd name="adj" fmla="val 16667"/>
            </a:avLst>
          </a:prstGeom>
          <a:solidFill>
            <a:srgbClr val="1C90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36"/>
          <p:cNvSpPr/>
          <p:nvPr/>
        </p:nvSpPr>
        <p:spPr>
          <a:xfrm>
            <a:off x="3836661" y="3640307"/>
            <a:ext cx="1786360" cy="2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가입한 휴대폰으로 찾기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5" name="Google Shape;755;p36"/>
          <p:cNvGraphicFramePr/>
          <p:nvPr/>
        </p:nvGraphicFramePr>
        <p:xfrm>
          <a:off x="3532280" y="3934717"/>
          <a:ext cx="2458925" cy="6068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4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이름 또는 닉네임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휴대폰 번호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6" name="Google Shape;756;p36"/>
          <p:cNvSpPr/>
          <p:nvPr/>
        </p:nvSpPr>
        <p:spPr>
          <a:xfrm>
            <a:off x="3380147" y="2086638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6"/>
          <p:cNvSpPr/>
          <p:nvPr/>
        </p:nvSpPr>
        <p:spPr>
          <a:xfrm>
            <a:off x="3380822" y="2659433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6"/>
          <p:cNvSpPr/>
          <p:nvPr/>
        </p:nvSpPr>
        <p:spPr>
          <a:xfrm>
            <a:off x="3380822" y="351771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3495602" y="4626638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5" name="Google Shape;765;p37"/>
          <p:cNvGraphicFramePr/>
          <p:nvPr>
            <p:extLst>
              <p:ext uri="{D42A27DB-BD31-4B8C-83A1-F6EECF244321}">
                <p14:modId xmlns:p14="http://schemas.microsoft.com/office/powerpoint/2010/main" val="2958422443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 &amp; Register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Login Page &gt; 비밀번호 찾기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6" name="Google Shape;766;p37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37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37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8" name="Google Shape;768;p37"/>
          <p:cNvGrpSpPr/>
          <p:nvPr/>
        </p:nvGrpSpPr>
        <p:grpSpPr>
          <a:xfrm>
            <a:off x="3344818" y="1571343"/>
            <a:ext cx="2860660" cy="2461069"/>
            <a:chOff x="2765945" y="1936267"/>
            <a:chExt cx="3830798" cy="3120925"/>
          </a:xfrm>
        </p:grpSpPr>
        <p:sp>
          <p:nvSpPr>
            <p:cNvPr id="769" name="Google Shape;769;p37"/>
            <p:cNvSpPr/>
            <p:nvPr/>
          </p:nvSpPr>
          <p:spPr>
            <a:xfrm>
              <a:off x="3169953" y="4508105"/>
              <a:ext cx="2926122" cy="31980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찾기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2765945" y="1936267"/>
              <a:ext cx="3830798" cy="31209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528424" y="1991893"/>
              <a:ext cx="2182352" cy="462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찾기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772" name="Google Shape;772;p37"/>
          <p:cNvGraphicFramePr/>
          <p:nvPr/>
        </p:nvGraphicFramePr>
        <p:xfrm>
          <a:off x="9972000" y="468000"/>
          <a:ext cx="2177025" cy="2842568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pw_find_box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350px, Height:: 250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pw_find_select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155px, Height: 40px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pw_find_button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310px, Height: 40px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불일치시 alert창 생성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‘입력하신 정보가 없습니다’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일치시 생성시 이메일로 임시 비밀번호 발송, alert창 생성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–입력하신 이메일에 임시 비밀번호를 발송하였습니다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3" name="Google Shape;773;p37"/>
          <p:cNvSpPr/>
          <p:nvPr/>
        </p:nvSpPr>
        <p:spPr>
          <a:xfrm>
            <a:off x="3131535" y="153417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4" name="Google Shape;774;p37"/>
          <p:cNvCxnSpPr/>
          <p:nvPr/>
        </p:nvCxnSpPr>
        <p:spPr>
          <a:xfrm>
            <a:off x="3580052" y="2035261"/>
            <a:ext cx="218401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75" name="Google Shape;775;p37"/>
          <p:cNvGraphicFramePr/>
          <p:nvPr/>
        </p:nvGraphicFramePr>
        <p:xfrm>
          <a:off x="3567547" y="2178617"/>
          <a:ext cx="2384150" cy="2842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11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BFA100"/>
                          </a:solidFill>
                        </a:rPr>
                        <a:t>비밀번호 찾기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6" name="Google Shape;776;p37"/>
          <p:cNvGraphicFramePr/>
          <p:nvPr/>
        </p:nvGraphicFramePr>
        <p:xfrm>
          <a:off x="3511679" y="2678920"/>
          <a:ext cx="2450975" cy="27433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</a:rPr>
                        <a:t>가입한 아이디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A0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7" name="Google Shape;777;p37"/>
          <p:cNvSpPr/>
          <p:nvPr/>
        </p:nvSpPr>
        <p:spPr>
          <a:xfrm>
            <a:off x="3380147" y="2100286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3514844" y="353136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9" name="Google Shape;779;p37"/>
          <p:cNvGraphicFramePr/>
          <p:nvPr>
            <p:extLst>
              <p:ext uri="{D42A27DB-BD31-4B8C-83A1-F6EECF244321}">
                <p14:modId xmlns:p14="http://schemas.microsoft.com/office/powerpoint/2010/main" val="3433375603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8"/>
          <p:cNvSpPr txBox="1"/>
          <p:nvPr/>
        </p:nvSpPr>
        <p:spPr>
          <a:xfrm>
            <a:off x="0" y="1728135"/>
            <a:ext cx="12192000" cy="35548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Admin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38"/>
          <p:cNvSpPr txBox="1"/>
          <p:nvPr/>
        </p:nvSpPr>
        <p:spPr>
          <a:xfrm>
            <a:off x="10059099" y="6625772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38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1" name="Google Shape;791;p39"/>
          <p:cNvGraphicFramePr/>
          <p:nvPr/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Manage(Admin’s Main Page)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2" name="Google Shape;792;p39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39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p39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5" name="Google Shape;795;p39"/>
          <p:cNvGraphicFramePr/>
          <p:nvPr/>
        </p:nvGraphicFramePr>
        <p:xfrm>
          <a:off x="149930" y="475884"/>
          <a:ext cx="9539975" cy="598829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Manage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  Service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Admin &amp; </a:t>
                      </a:r>
                      <a:b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Logout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리스트</a:t>
                      </a:r>
                      <a:endParaRPr sz="12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취소, 환불 리스트</a:t>
                      </a:r>
                      <a:endParaRPr sz="12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관리</a:t>
                      </a:r>
                      <a:endParaRPr sz="12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관리</a:t>
                      </a:r>
                      <a:endParaRPr sz="12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 그래프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59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FOOTER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96" name="Google Shape;796;p39"/>
          <p:cNvSpPr/>
          <p:nvPr/>
        </p:nvSpPr>
        <p:spPr>
          <a:xfrm>
            <a:off x="0" y="256835"/>
            <a:ext cx="252000" cy="252000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7" name="Google Shape;797;p39"/>
          <p:cNvGraphicFramePr/>
          <p:nvPr/>
        </p:nvGraphicFramePr>
        <p:xfrm>
          <a:off x="9972000" y="468000"/>
          <a:ext cx="2175075" cy="3250068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container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1260px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ASIDE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20%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UL: side_menu Width: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IL: side_menu_item: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 20px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Admin 로그인시,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바로 Manage – 예약 리스트 출력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Header와 Footer는 사용자 페이지와 동일한 크기, 양식으로 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매출 그래프는 가능하면 할 것이나, 시간 부족하면 스킵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8" name="Google Shape;798;p39"/>
          <p:cNvSpPr/>
          <p:nvPr/>
        </p:nvSpPr>
        <p:spPr>
          <a:xfrm>
            <a:off x="146925" y="1097794"/>
            <a:ext cx="252000" cy="252000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9"/>
          <p:cNvSpPr/>
          <p:nvPr/>
        </p:nvSpPr>
        <p:spPr>
          <a:xfrm>
            <a:off x="1710201" y="1097794"/>
            <a:ext cx="252000" cy="252000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4"/>
          <p:cNvGraphicFramePr/>
          <p:nvPr>
            <p:extLst>
              <p:ext uri="{D42A27DB-BD31-4B8C-83A1-F6EECF244321}">
                <p14:modId xmlns:p14="http://schemas.microsoft.com/office/powerpoint/2010/main" val="3322861783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113;p4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9972000" y="468000"/>
          <a:ext cx="2174125" cy="4885802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스크롤 다운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img_silde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550px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소개에 대한 이미지 슬라이드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content_about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550px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인사말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7" name="Google Shape;117;p4"/>
          <p:cNvGraphicFramePr/>
          <p:nvPr>
            <p:extLst>
              <p:ext uri="{D42A27DB-BD31-4B8C-83A1-F6EECF244321}">
                <p14:modId xmlns:p14="http://schemas.microsoft.com/office/powerpoint/2010/main" val="435855942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ImgSlide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8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CONTENT 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– About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4"/>
          <p:cNvSpPr/>
          <p:nvPr/>
        </p:nvSpPr>
        <p:spPr>
          <a:xfrm>
            <a:off x="148872" y="1509753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799574" y="3339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51341" y="3972847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693862" y="1647825"/>
            <a:ext cx="6305549" cy="220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03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370387" y="3629025"/>
            <a:ext cx="200025" cy="20002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608512" y="3629025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846637" y="3629025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5084762" y="3629025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5322887" y="3629025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3989387" y="2276475"/>
            <a:ext cx="3028950" cy="36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슬라이드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693863" y="4114800"/>
            <a:ext cx="6305549" cy="220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03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3960813" y="4229100"/>
            <a:ext cx="3028950" cy="36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배경이미지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722689" y="5086350"/>
            <a:ext cx="3028950" cy="36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 소개 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5" name="Google Shape;805;p40"/>
          <p:cNvGraphicFramePr/>
          <p:nvPr>
            <p:extLst>
              <p:ext uri="{D42A27DB-BD31-4B8C-83A1-F6EECF244321}">
                <p14:modId xmlns:p14="http://schemas.microsoft.com/office/powerpoint/2010/main" val="2550070959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Manage &gt; 사이드메뉴 예약 상태 리스트(BookingSelect)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6" name="Google Shape;806;p40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40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40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9" name="Google Shape;809;p40"/>
          <p:cNvGraphicFramePr/>
          <p:nvPr/>
        </p:nvGraphicFramePr>
        <p:xfrm>
          <a:off x="9972000" y="468000"/>
          <a:ext cx="2174125" cy="4905931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adpage_contents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booking_summary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1000px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booking_table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1000px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10줄, 페이징 기능 삽입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최신순서로 정렬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예약자 이름 클릭시, 정보 팝업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계좌 입금 대기 클릭시, 예약 중 or 입금 취소로 전환 팝업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금일 대여 예정을 누르면, 대여 완료로 전환 가능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DIV: booking_sort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px, height: 40px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전체 룸: </a:t>
                      </a: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룸 8개 드롭다운으로 선택하여, 해당 룸만의 리스트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전체 예약 상황: </a:t>
                      </a: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입금대기, 예약 완료, 금일 대여 진행, 대여 완료 드롭다운으로 선택하여 리스트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10" name="Google Shape;810;p40"/>
          <p:cNvGraphicFramePr/>
          <p:nvPr/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1" name="Google Shape;811;p40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2" name="Google Shape;812;p40"/>
          <p:cNvGraphicFramePr/>
          <p:nvPr/>
        </p:nvGraphicFramePr>
        <p:xfrm>
          <a:off x="405969" y="1038053"/>
          <a:ext cx="9000000" cy="146672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304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0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예약 요약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300" marR="98300" marT="49150" marB="49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개수</a:t>
                      </a:r>
                      <a:endParaRPr sz="1400" u="none" strike="noStrike" cap="none"/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1400" u="none" strike="noStrike" cap="none"/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현재 전체 예약 요약 (예약 중만)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25개</a:t>
                      </a:r>
                      <a:endParaRPr sz="1400" u="none" strike="noStrike" cap="none"/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20,000,000원</a:t>
                      </a:r>
                      <a:endParaRPr sz="1400" u="none" strike="noStrike" cap="none"/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입금 대기 요약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</a:rPr>
                        <a:t>금일 대여 예정 요약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8300" marR="98300" marT="49150" marB="49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13" name="Google Shape;813;p40"/>
          <p:cNvGraphicFramePr/>
          <p:nvPr/>
        </p:nvGraphicFramePr>
        <p:xfrm>
          <a:off x="405971" y="3961719"/>
          <a:ext cx="9000000" cy="20432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룸 이름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인원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등록일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날짜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시간대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상황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리뷰 작성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100121042020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우드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5명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65,000원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(토)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2021–04–20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(화)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낮</a:t>
                      </a:r>
                      <a:b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(12 ~ 18)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예약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–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100221041577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레트로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6명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110,000원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(토)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2021–04–15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(목)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밤</a:t>
                      </a:r>
                      <a:b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(20 ~ 10)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대여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리뷰 작성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계좌입금대기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예약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금일 대여 예정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대여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–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or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리뷰 작성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14" name="Google Shape;814;p40"/>
          <p:cNvGraphicFramePr/>
          <p:nvPr/>
        </p:nvGraphicFramePr>
        <p:xfrm>
          <a:off x="1472813" y="4359337"/>
          <a:ext cx="691875" cy="2348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회원 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5" name="Google Shape;815;p40"/>
          <p:cNvGraphicFramePr/>
          <p:nvPr/>
        </p:nvGraphicFramePr>
        <p:xfrm>
          <a:off x="3271494" y="6398236"/>
          <a:ext cx="3296875" cy="2520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32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</a:rPr>
                        <a:t>&lt;이전 1 2 3 4 5 6 7 8 9 10 ... 다음 &gt;</a:t>
                      </a:r>
                      <a:endParaRPr sz="105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6" name="Google Shape;816;p40"/>
          <p:cNvGraphicFramePr/>
          <p:nvPr/>
        </p:nvGraphicFramePr>
        <p:xfrm>
          <a:off x="1472815" y="5409952"/>
          <a:ext cx="551900" cy="2348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회원 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7" name="Google Shape;817;p40"/>
          <p:cNvGraphicFramePr/>
          <p:nvPr/>
        </p:nvGraphicFramePr>
        <p:xfrm>
          <a:off x="1472815" y="5684014"/>
          <a:ext cx="691875" cy="2348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4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비회원 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8" name="Google Shape;818;p40"/>
          <p:cNvGraphicFramePr/>
          <p:nvPr/>
        </p:nvGraphicFramePr>
        <p:xfrm>
          <a:off x="1393501" y="4949705"/>
          <a:ext cx="850525" cy="2445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비회원 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김철수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9" name="Google Shape;819;p40"/>
          <p:cNvGraphicFramePr/>
          <p:nvPr/>
        </p:nvGraphicFramePr>
        <p:xfrm>
          <a:off x="401952" y="3607900"/>
          <a:ext cx="9000000" cy="2586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XXX개의 예약</a:t>
                      </a:r>
                      <a:endParaRPr sz="1400" u="none" strike="noStrike" cap="none"/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전체 룸 ▼</a:t>
                      </a:r>
                      <a:endParaRPr sz="1400" u="none" strike="noStrike" cap="none"/>
                    </a:p>
                  </a:txBody>
                  <a:tcPr marL="91250" marR="91250" marT="45625" marB="456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전체 예약 상황 ▼</a:t>
                      </a:r>
                      <a:endParaRPr sz="1400" u="none" strike="noStrike" cap="none"/>
                    </a:p>
                  </a:txBody>
                  <a:tcPr marL="91250" marR="91250" marT="45625" marB="456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" name="Google Shape;820;p40"/>
          <p:cNvSpPr/>
          <p:nvPr/>
        </p:nvSpPr>
        <p:spPr>
          <a:xfrm>
            <a:off x="9275936" y="3386657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378772" y="3203701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리스트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p40"/>
          <p:cNvSpPr/>
          <p:nvPr/>
        </p:nvSpPr>
        <p:spPr>
          <a:xfrm>
            <a:off x="275936" y="107760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0"/>
          <p:cNvSpPr/>
          <p:nvPr/>
        </p:nvSpPr>
        <p:spPr>
          <a:xfrm>
            <a:off x="223572" y="389820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" name="Google Shape;829;p41"/>
          <p:cNvGraphicFramePr/>
          <p:nvPr/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Manage &gt; 사이드메뉴 예약 취소, 환불 리스트(CancelSelect)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" name="Google Shape;830;p41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41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1" name="Google Shape;831;p41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p41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3" name="Google Shape;833;p41"/>
          <p:cNvGraphicFramePr/>
          <p:nvPr/>
        </p:nvGraphicFramePr>
        <p:xfrm>
          <a:off x="9972000" y="468000"/>
          <a:ext cx="2174125" cy="3561561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adpage_contents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cancel_booking_table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1000px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10줄, 페이징 기능 삽입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최신순서로 정렬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예약자 이름 클릭시, 정보 팝업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계좌 이체 환불 요청 클릭시, 예약 취소로 전환하는 팝업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DIV: cancel_sort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px, height: 40px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전체 룸: </a:t>
                      </a: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룸 8개 드롭다운으로 선택하여, 해당 룸만의 리스트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전체 예약 상황: </a:t>
                      </a: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예약 취소, 계좌이체 입금 취소, 계좌 이체 환불 요청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4" name="Google Shape;834;p41"/>
          <p:cNvGraphicFramePr/>
          <p:nvPr/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5" name="Google Shape;835;p41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6" name="Google Shape;836;p41"/>
          <p:cNvGraphicFramePr/>
          <p:nvPr/>
        </p:nvGraphicFramePr>
        <p:xfrm>
          <a:off x="405971" y="2007783"/>
          <a:ext cx="8999975" cy="25004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8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룸 이름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인원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등록일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날짜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시간대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취소일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상황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환불 현황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100121042020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우드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5명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65,000원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(토)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2021–04–20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(화)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낮</a:t>
                      </a:r>
                      <a:b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(12 ~ 18)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2021–04–18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(일)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예약 취소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3일 이후 환불로 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환불 불가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100221041577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레트로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6명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110,000원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(토)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2021–04–15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(목)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밤</a:t>
                      </a:r>
                      <a:b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(20 ~ 10)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(토)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계좌 이체 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입금 취소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–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예약 취소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b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계좌 이체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입금 취소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b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계좌 이체 </a:t>
                      </a:r>
                      <a:b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환불 요청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7" name="Google Shape;837;p41"/>
          <p:cNvGraphicFramePr/>
          <p:nvPr/>
        </p:nvGraphicFramePr>
        <p:xfrm>
          <a:off x="1434315" y="2398352"/>
          <a:ext cx="691875" cy="2348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회원 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8" name="Google Shape;838;p41"/>
          <p:cNvGraphicFramePr/>
          <p:nvPr/>
        </p:nvGraphicFramePr>
        <p:xfrm>
          <a:off x="3271494" y="4567132"/>
          <a:ext cx="3296875" cy="2520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32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</a:rPr>
                        <a:t>&lt;이전 1 2 3 4 5 6 7 8 9 10 ... 다음 &gt;</a:t>
                      </a:r>
                      <a:endParaRPr sz="105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9" name="Google Shape;839;p41"/>
          <p:cNvGraphicFramePr/>
          <p:nvPr/>
        </p:nvGraphicFramePr>
        <p:xfrm>
          <a:off x="1434317" y="3506717"/>
          <a:ext cx="551900" cy="2348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회원 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0" name="Google Shape;840;p41"/>
          <p:cNvGraphicFramePr/>
          <p:nvPr/>
        </p:nvGraphicFramePr>
        <p:xfrm>
          <a:off x="1434317" y="3780779"/>
          <a:ext cx="691875" cy="2348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4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비회원 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1" name="Google Shape;841;p41"/>
          <p:cNvGraphicFramePr/>
          <p:nvPr/>
        </p:nvGraphicFramePr>
        <p:xfrm>
          <a:off x="1355003" y="2988720"/>
          <a:ext cx="850525" cy="2445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비회원 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김철수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2" name="Google Shape;842;p41"/>
          <p:cNvGraphicFramePr/>
          <p:nvPr/>
        </p:nvGraphicFramePr>
        <p:xfrm>
          <a:off x="401952" y="1653964"/>
          <a:ext cx="9000000" cy="2586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6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전체 룸 ▼</a:t>
                      </a:r>
                      <a:endParaRPr sz="1400" u="none" strike="noStrike" cap="none"/>
                    </a:p>
                  </a:txBody>
                  <a:tcPr marL="91250" marR="91250" marT="45625" marB="456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전체 예약 상황 ▼</a:t>
                      </a:r>
                      <a:endParaRPr sz="1400" u="none" strike="noStrike" cap="none"/>
                    </a:p>
                  </a:txBody>
                  <a:tcPr marL="91250" marR="91250" marT="45625" marB="456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3" name="Google Shape;843;p41"/>
          <p:cNvSpPr/>
          <p:nvPr/>
        </p:nvSpPr>
        <p:spPr>
          <a:xfrm>
            <a:off x="6242179" y="1424188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41"/>
          <p:cNvSpPr/>
          <p:nvPr/>
        </p:nvSpPr>
        <p:spPr>
          <a:xfrm>
            <a:off x="279955" y="133663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1"/>
          <p:cNvSpPr txBox="1"/>
          <p:nvPr/>
        </p:nvSpPr>
        <p:spPr>
          <a:xfrm>
            <a:off x="401952" y="1560210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취소, 환불 리스트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" name="Google Shape;851;p42"/>
          <p:cNvGraphicFramePr/>
          <p:nvPr/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Manage &gt; 사이드메뉴 회원 관리(MemberSelect)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2" name="Google Shape;852;p42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42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3" name="Google Shape;853;p42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42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5" name="Google Shape;855;p42"/>
          <p:cNvGraphicFramePr/>
          <p:nvPr/>
        </p:nvGraphicFramePr>
        <p:xfrm>
          <a:off x="9972000" y="468000"/>
          <a:ext cx="2174125" cy="2415839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adpage_contents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1000px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20줄, 페이징 기능 삽입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기본 회원번호 내림차순, 클릭시, 변환 가능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예약 횟수 버튼 클릭시, 내림차순 정렬(재 클릭시 오름차순 정렬 가능)</a:t>
                      </a:r>
                      <a:endParaRPr sz="1400" u="none" strike="noStrike" cap="none"/>
                    </a:p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6" name="Google Shape;856;p42"/>
          <p:cNvGraphicFramePr/>
          <p:nvPr/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7" name="Google Shape;857;p42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8" name="Google Shape;858;p42"/>
          <p:cNvGraphicFramePr/>
          <p:nvPr/>
        </p:nvGraphicFramePr>
        <p:xfrm>
          <a:off x="405970" y="2007783"/>
          <a:ext cx="8978650" cy="38707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87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0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7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회원 번호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▼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이름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생년월일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성별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전화번호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예약 횟수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▼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hong1234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1990.05.10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남성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hong1234@test.com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010–1111–2222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2021.05.05 (수)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99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kinglee1234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이성계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1989.04.15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남성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kinglee1234@test.com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010–1111–2222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2021.05.02 (일)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남성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여성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59" name="Google Shape;859;p42"/>
          <p:cNvGraphicFramePr/>
          <p:nvPr/>
        </p:nvGraphicFramePr>
        <p:xfrm>
          <a:off x="3379531" y="6175343"/>
          <a:ext cx="3296875" cy="2520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32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1"/>
                          </a:solidFill>
                        </a:rPr>
                        <a:t>&lt;이전 1 2 3 4 5 6 7 8 9 10 ... 다음 &gt;</a:t>
                      </a:r>
                      <a:endParaRPr sz="105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0" name="Google Shape;860;p42"/>
          <p:cNvGraphicFramePr/>
          <p:nvPr/>
        </p:nvGraphicFramePr>
        <p:xfrm>
          <a:off x="401952" y="1653964"/>
          <a:ext cx="6857575" cy="2586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52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회원 수 xxx명</a:t>
                      </a:r>
                      <a:endParaRPr sz="1400" u="none" strike="noStrike" cap="none"/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1" name="Google Shape;861;p42"/>
          <p:cNvSpPr/>
          <p:nvPr/>
        </p:nvSpPr>
        <p:spPr>
          <a:xfrm>
            <a:off x="184109" y="189030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2"/>
          <p:cNvSpPr txBox="1"/>
          <p:nvPr/>
        </p:nvSpPr>
        <p:spPr>
          <a:xfrm>
            <a:off x="401952" y="1094894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리스트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8" name="Google Shape;868;p43"/>
          <p:cNvGraphicFramePr/>
          <p:nvPr/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Manage &gt; 사이드메뉴 파티룸 관리(RoomSelect)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9" name="Google Shape;869;p43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43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43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2" name="Google Shape;872;p43"/>
          <p:cNvGraphicFramePr/>
          <p:nvPr/>
        </p:nvGraphicFramePr>
        <p:xfrm>
          <a:off x="9972000" y="468000"/>
          <a:ext cx="2174125" cy="248525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adpage_contents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room_table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1000px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클릭시 룸 관리페이지(view)로 이동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3" name="Google Shape;873;p43"/>
          <p:cNvGraphicFramePr/>
          <p:nvPr/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4" name="Google Shape;874;p43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5" name="Google Shape;875;p43"/>
          <p:cNvGraphicFramePr/>
          <p:nvPr/>
        </p:nvGraphicFramePr>
        <p:xfrm>
          <a:off x="436140" y="1552737"/>
          <a:ext cx="8978600" cy="41971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72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파티룸 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룸이름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기준인원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최대인원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평일 낮 가격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평일 밤 가격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주말 낮 가격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주말 밤 가격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룸 유효여부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우드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70,000원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120,000원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유효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레트로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160,000원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유효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1003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다락방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160,000원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유효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루프탑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160,000원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유효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데일리핑크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70,000원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120,000원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유효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1006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달빛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70,000원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120,000원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유효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1007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블랙&amp;화이트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140,000원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220,000원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유효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1008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대형 화이트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160,000원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120,000원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260,000원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유효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76" name="Google Shape;876;p43"/>
          <p:cNvSpPr/>
          <p:nvPr/>
        </p:nvSpPr>
        <p:spPr>
          <a:xfrm>
            <a:off x="184109" y="90923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3"/>
          <p:cNvSpPr txBox="1"/>
          <p:nvPr/>
        </p:nvSpPr>
        <p:spPr>
          <a:xfrm>
            <a:off x="401952" y="1094894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파티룸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p43"/>
          <p:cNvSpPr/>
          <p:nvPr/>
        </p:nvSpPr>
        <p:spPr>
          <a:xfrm>
            <a:off x="8743736" y="2036583"/>
            <a:ext cx="539088" cy="2524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3"/>
          <p:cNvSpPr/>
          <p:nvPr/>
        </p:nvSpPr>
        <p:spPr>
          <a:xfrm>
            <a:off x="8743736" y="2518074"/>
            <a:ext cx="539088" cy="2524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3"/>
          <p:cNvSpPr/>
          <p:nvPr/>
        </p:nvSpPr>
        <p:spPr>
          <a:xfrm>
            <a:off x="8743736" y="2999565"/>
            <a:ext cx="539088" cy="2524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3"/>
          <p:cNvSpPr/>
          <p:nvPr/>
        </p:nvSpPr>
        <p:spPr>
          <a:xfrm>
            <a:off x="8743736" y="3481056"/>
            <a:ext cx="539088" cy="2524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3"/>
          <p:cNvSpPr/>
          <p:nvPr/>
        </p:nvSpPr>
        <p:spPr>
          <a:xfrm>
            <a:off x="8743736" y="3962547"/>
            <a:ext cx="539088" cy="2524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3"/>
          <p:cNvSpPr/>
          <p:nvPr/>
        </p:nvSpPr>
        <p:spPr>
          <a:xfrm>
            <a:off x="8743736" y="4444038"/>
            <a:ext cx="539088" cy="2524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3"/>
          <p:cNvSpPr/>
          <p:nvPr/>
        </p:nvSpPr>
        <p:spPr>
          <a:xfrm>
            <a:off x="8743736" y="4925529"/>
            <a:ext cx="539088" cy="2524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3"/>
          <p:cNvSpPr/>
          <p:nvPr/>
        </p:nvSpPr>
        <p:spPr>
          <a:xfrm>
            <a:off x="8743736" y="5407018"/>
            <a:ext cx="539088" cy="2524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3"/>
          <p:cNvSpPr/>
          <p:nvPr/>
        </p:nvSpPr>
        <p:spPr>
          <a:xfrm>
            <a:off x="532262" y="5888670"/>
            <a:ext cx="780269" cy="3228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룸 등록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43"/>
          <p:cNvSpPr/>
          <p:nvPr/>
        </p:nvSpPr>
        <p:spPr>
          <a:xfrm>
            <a:off x="8497688" y="189785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43"/>
          <p:cNvSpPr/>
          <p:nvPr/>
        </p:nvSpPr>
        <p:spPr>
          <a:xfrm>
            <a:off x="366151" y="5763106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4" name="Google Shape;894;p44"/>
          <p:cNvGraphicFramePr/>
          <p:nvPr>
            <p:extLst>
              <p:ext uri="{D42A27DB-BD31-4B8C-83A1-F6EECF244321}">
                <p14:modId xmlns:p14="http://schemas.microsoft.com/office/powerpoint/2010/main" val="3732733046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Manage &gt; 사이드메뉴 파티룸 관리(RoomSelect) &gt; 관리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5" name="Google Shape;895;p44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6" name="Google Shape;896;p44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7" name="Google Shape;897;p44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98" name="Google Shape;898;p44"/>
          <p:cNvGraphicFramePr/>
          <p:nvPr/>
        </p:nvGraphicFramePr>
        <p:xfrm>
          <a:off x="9972000" y="468000"/>
          <a:ext cx="2174125" cy="4066157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adpage_contents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room_view_table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1000px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기본 disabled설정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클릭시 disabled설정 해제(룸번호 제외)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수정하기 버튼이, 수정완료로 바뀜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수정완료 버튼을 누르면 수정 완료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비유효처리를 할 것인지를 확인하는 팝업창이 나옴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기본 block 상태이나, 수정하기 클릭하면 display상태로 변경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99" name="Google Shape;899;p44"/>
          <p:cNvGraphicFramePr/>
          <p:nvPr>
            <p:extLst>
              <p:ext uri="{D42A27DB-BD31-4B8C-83A1-F6EECF244321}">
                <p14:modId xmlns:p14="http://schemas.microsoft.com/office/powerpoint/2010/main" val="3232376314"/>
              </p:ext>
            </p:extLst>
          </p:nvPr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0" name="Google Shape;900;p44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1" name="Google Shape;901;p44"/>
          <p:cNvGraphicFramePr/>
          <p:nvPr/>
        </p:nvGraphicFramePr>
        <p:xfrm>
          <a:off x="436138" y="1552737"/>
          <a:ext cx="8720150" cy="44774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06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파티룸 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1001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룸 이름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우드 파티룸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기준인원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최대인원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평일 낮 가격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평일 밤 가격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주말 낮 가격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70,000원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주말 밤 가격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120,000원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유효여부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유효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2" name="Google Shape;902;p44"/>
          <p:cNvSpPr/>
          <p:nvPr/>
        </p:nvSpPr>
        <p:spPr>
          <a:xfrm>
            <a:off x="184109" y="90923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4"/>
          <p:cNvSpPr txBox="1"/>
          <p:nvPr/>
        </p:nvSpPr>
        <p:spPr>
          <a:xfrm>
            <a:off x="401952" y="1094894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우드 파티룸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p44"/>
          <p:cNvSpPr/>
          <p:nvPr/>
        </p:nvSpPr>
        <p:spPr>
          <a:xfrm>
            <a:off x="6751526" y="1178196"/>
            <a:ext cx="903267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4"/>
          <p:cNvSpPr/>
          <p:nvPr/>
        </p:nvSpPr>
        <p:spPr>
          <a:xfrm>
            <a:off x="6542102" y="105218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4"/>
          <p:cNvSpPr/>
          <p:nvPr/>
        </p:nvSpPr>
        <p:spPr>
          <a:xfrm>
            <a:off x="7746221" y="1178196"/>
            <a:ext cx="1410053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비유효처리 하기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7" name="Google Shape;907;p44"/>
          <p:cNvSpPr/>
          <p:nvPr/>
        </p:nvSpPr>
        <p:spPr>
          <a:xfrm>
            <a:off x="5419725" y="5288051"/>
            <a:ext cx="200025" cy="20002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8" name="Google Shape;908;p44"/>
          <p:cNvSpPr/>
          <p:nvPr/>
        </p:nvSpPr>
        <p:spPr>
          <a:xfrm>
            <a:off x="5657850" y="5288051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44"/>
          <p:cNvSpPr/>
          <p:nvPr/>
        </p:nvSpPr>
        <p:spPr>
          <a:xfrm>
            <a:off x="5895975" y="5288051"/>
            <a:ext cx="200025" cy="20002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44"/>
          <p:cNvSpPr/>
          <p:nvPr/>
        </p:nvSpPr>
        <p:spPr>
          <a:xfrm>
            <a:off x="5035154" y="4578824"/>
            <a:ext cx="1473620" cy="5252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슬라이드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4"/>
          <p:cNvSpPr/>
          <p:nvPr/>
        </p:nvSpPr>
        <p:spPr>
          <a:xfrm>
            <a:off x="6751526" y="6153195"/>
            <a:ext cx="1150528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첨부2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2" name="Google Shape;912;p44"/>
          <p:cNvSpPr/>
          <p:nvPr/>
        </p:nvSpPr>
        <p:spPr>
          <a:xfrm>
            <a:off x="8027333" y="6153195"/>
            <a:ext cx="1150528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첨부3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p44"/>
          <p:cNvSpPr/>
          <p:nvPr/>
        </p:nvSpPr>
        <p:spPr>
          <a:xfrm>
            <a:off x="5497684" y="6153195"/>
            <a:ext cx="1150528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첨부1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4" name="Google Shape;914;p44"/>
          <p:cNvSpPr/>
          <p:nvPr/>
        </p:nvSpPr>
        <p:spPr>
          <a:xfrm>
            <a:off x="5245653" y="6030087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4"/>
          <p:cNvSpPr/>
          <p:nvPr/>
        </p:nvSpPr>
        <p:spPr>
          <a:xfrm>
            <a:off x="7654793" y="105218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" name="Google Shape;921;p45"/>
          <p:cNvGraphicFramePr/>
          <p:nvPr>
            <p:extLst>
              <p:ext uri="{D42A27DB-BD31-4B8C-83A1-F6EECF244321}">
                <p14:modId xmlns:p14="http://schemas.microsoft.com/office/powerpoint/2010/main" val="1824432664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Service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" name="Google Shape;922;p45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45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3" name="Google Shape;923;p45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4" name="Google Shape;924;p45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5" name="Google Shape;925;p45"/>
          <p:cNvGraphicFramePr/>
          <p:nvPr>
            <p:extLst>
              <p:ext uri="{D42A27DB-BD31-4B8C-83A1-F6EECF244321}">
                <p14:modId xmlns:p14="http://schemas.microsoft.com/office/powerpoint/2010/main" val="166330515"/>
              </p:ext>
            </p:extLst>
          </p:nvPr>
        </p:nvGraphicFramePr>
        <p:xfrm>
          <a:off x="149930" y="475884"/>
          <a:ext cx="9539975" cy="598829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Manage 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Service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Admin &amp; </a:t>
                      </a:r>
                      <a:b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Logout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 사항</a:t>
                      </a:r>
                      <a:endParaRPr sz="12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문의</a:t>
                      </a:r>
                      <a:endParaRPr sz="12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endParaRPr sz="12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4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59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FOOTER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6" name="Google Shape;926;p45"/>
          <p:cNvSpPr/>
          <p:nvPr/>
        </p:nvSpPr>
        <p:spPr>
          <a:xfrm>
            <a:off x="0" y="256835"/>
            <a:ext cx="252000" cy="252000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7" name="Google Shape;927;p45"/>
          <p:cNvGraphicFramePr/>
          <p:nvPr/>
        </p:nvGraphicFramePr>
        <p:xfrm>
          <a:off x="9972000" y="468000"/>
          <a:ext cx="2175075" cy="2884308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container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1260px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ASIDE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20%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UL: side_menu Width: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IL: side_menu_item: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 20px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Header와 Footer는 사용자 페이지와 동일한 크기, 양식으로 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자주 묻는 질문 편집은 가능하면 할 것이나, 시간 부족하면 스킵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8" name="Google Shape;928;p45"/>
          <p:cNvSpPr/>
          <p:nvPr/>
        </p:nvSpPr>
        <p:spPr>
          <a:xfrm>
            <a:off x="146925" y="1097794"/>
            <a:ext cx="252000" cy="252000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5"/>
          <p:cNvSpPr/>
          <p:nvPr/>
        </p:nvSpPr>
        <p:spPr>
          <a:xfrm>
            <a:off x="1710201" y="1097794"/>
            <a:ext cx="252000" cy="252000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" name="Google Shape;935;p46"/>
          <p:cNvGraphicFramePr/>
          <p:nvPr>
            <p:extLst>
              <p:ext uri="{D42A27DB-BD31-4B8C-83A1-F6EECF244321}">
                <p14:modId xmlns:p14="http://schemas.microsoft.com/office/powerpoint/2010/main" val="1592831904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Service &gt; 사이드메뉴 공지사항(NoticeSelect)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6" name="Google Shape;936;p46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46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46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p46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9" name="Google Shape;939;p46"/>
          <p:cNvGraphicFramePr/>
          <p:nvPr/>
        </p:nvGraphicFramePr>
        <p:xfrm>
          <a:off x="9972000" y="468000"/>
          <a:ext cx="2174125" cy="2050079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adpage_contents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notice_table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1000px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10줄, 페이징 기능 삽입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최신순서로 정렬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검색 불가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206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0" name="Google Shape;940;p46"/>
          <p:cNvGraphicFramePr/>
          <p:nvPr>
            <p:extLst>
              <p:ext uri="{D42A27DB-BD31-4B8C-83A1-F6EECF244321}">
                <p14:modId xmlns:p14="http://schemas.microsoft.com/office/powerpoint/2010/main" val="586568519"/>
              </p:ext>
            </p:extLst>
          </p:nvPr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1" name="Google Shape;941;p46"/>
          <p:cNvSpPr/>
          <p:nvPr/>
        </p:nvSpPr>
        <p:spPr>
          <a:xfrm>
            <a:off x="149931" y="63666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3" name="Google Shape;943;p46"/>
          <p:cNvGraphicFramePr/>
          <p:nvPr>
            <p:extLst>
              <p:ext uri="{D42A27DB-BD31-4B8C-83A1-F6EECF244321}">
                <p14:modId xmlns:p14="http://schemas.microsoft.com/office/powerpoint/2010/main" val="10434241"/>
              </p:ext>
            </p:extLst>
          </p:nvPr>
        </p:nvGraphicFramePr>
        <p:xfrm>
          <a:off x="3127500" y="6299524"/>
          <a:ext cx="3296875" cy="2520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32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</a:rPr>
                        <a:t>이전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</a:rPr>
                        <a:t> 1 2 3 4 5 6 7 8 9 10 ... 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</a:rPr>
                        <a:t>다음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</a:rPr>
                        <a:t> &gt;</a:t>
                      </a:r>
                      <a:endParaRPr sz="105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4" name="Google Shape;944;p46"/>
          <p:cNvGraphicFramePr/>
          <p:nvPr>
            <p:extLst>
              <p:ext uri="{D42A27DB-BD31-4B8C-83A1-F6EECF244321}">
                <p14:modId xmlns:p14="http://schemas.microsoft.com/office/powerpoint/2010/main" val="3659992831"/>
              </p:ext>
            </p:extLst>
          </p:nvPr>
        </p:nvGraphicFramePr>
        <p:xfrm>
          <a:off x="419929" y="1456762"/>
          <a:ext cx="9000000" cy="480852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8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10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특별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할인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이벤트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2021–05–10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환불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안내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2021–04–13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45" name="Google Shape;945;p46"/>
          <p:cNvSpPr txBox="1"/>
          <p:nvPr/>
        </p:nvSpPr>
        <p:spPr>
          <a:xfrm>
            <a:off x="349587" y="1049468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1" name="Google Shape;951;p47"/>
          <p:cNvGraphicFramePr/>
          <p:nvPr>
            <p:extLst>
              <p:ext uri="{D42A27DB-BD31-4B8C-83A1-F6EECF244321}">
                <p14:modId xmlns:p14="http://schemas.microsoft.com/office/powerpoint/2010/main" val="1665938723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Service &gt; 사이드메뉴 1:1 문의(QuestionSelect)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2" name="Google Shape;952;p47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47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3" name="Google Shape;953;p47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p47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5" name="Google Shape;955;p47"/>
          <p:cNvGraphicFramePr/>
          <p:nvPr>
            <p:extLst>
              <p:ext uri="{D42A27DB-BD31-4B8C-83A1-F6EECF244321}">
                <p14:modId xmlns:p14="http://schemas.microsoft.com/office/powerpoint/2010/main" val="3505169262"/>
              </p:ext>
            </p:extLst>
          </p:nvPr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6" name="Google Shape;956;p47"/>
          <p:cNvSpPr/>
          <p:nvPr/>
        </p:nvSpPr>
        <p:spPr>
          <a:xfrm>
            <a:off x="187531" y="5049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47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8" name="Google Shape;958;p47"/>
          <p:cNvGraphicFramePr/>
          <p:nvPr>
            <p:extLst>
              <p:ext uri="{D42A27DB-BD31-4B8C-83A1-F6EECF244321}">
                <p14:modId xmlns:p14="http://schemas.microsoft.com/office/powerpoint/2010/main" val="623893049"/>
              </p:ext>
            </p:extLst>
          </p:nvPr>
        </p:nvGraphicFramePr>
        <p:xfrm>
          <a:off x="3127500" y="6356674"/>
          <a:ext cx="3296875" cy="2520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32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</a:rPr>
                        <a:t>이전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</a:rPr>
                        <a:t> 1 2 3 4 5 6 7 8 9 10 ... 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</a:rPr>
                        <a:t>다음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</a:rPr>
                        <a:t> &gt;</a:t>
                      </a:r>
                      <a:endParaRPr sz="105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9" name="Google Shape;959;p47"/>
          <p:cNvGraphicFramePr/>
          <p:nvPr>
            <p:extLst>
              <p:ext uri="{D42A27DB-BD31-4B8C-83A1-F6EECF244321}">
                <p14:modId xmlns:p14="http://schemas.microsoft.com/office/powerpoint/2010/main" val="2613528751"/>
              </p:ext>
            </p:extLst>
          </p:nvPr>
        </p:nvGraphicFramePr>
        <p:xfrm>
          <a:off x="419929" y="1581799"/>
          <a:ext cx="9000000" cy="47382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59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err="1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답변 여부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10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아이디1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환불 해주세요.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2021–05–10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답변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방의 크기는 어느정도 인가요?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답변 필요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답변 필요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2021–04–13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답변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완료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60" name="Google Shape;960;p47"/>
          <p:cNvSpPr txBox="1"/>
          <p:nvPr/>
        </p:nvSpPr>
        <p:spPr>
          <a:xfrm>
            <a:off x="426076" y="909159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 문의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1" name="Google Shape;961;p47"/>
          <p:cNvGraphicFramePr/>
          <p:nvPr>
            <p:extLst>
              <p:ext uri="{D42A27DB-BD31-4B8C-83A1-F6EECF244321}">
                <p14:modId xmlns:p14="http://schemas.microsoft.com/office/powerpoint/2010/main" val="3363971560"/>
              </p:ext>
            </p:extLst>
          </p:nvPr>
        </p:nvGraphicFramePr>
        <p:xfrm>
          <a:off x="439562" y="1247651"/>
          <a:ext cx="9000000" cy="2586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54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1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XXX개의 미답변 문의</a:t>
                      </a:r>
                      <a:endParaRPr sz="1400" u="none" strike="noStrike" cap="none"/>
                    </a:p>
                  </a:txBody>
                  <a:tcPr marL="91250" marR="91250" marT="45625" marB="456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250" marR="91250" marT="45625" marB="456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답변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</a:rPr>
                        <a:t>여부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▼</a:t>
                      </a:r>
                      <a:endParaRPr sz="1400" u="none" strike="noStrike" cap="none" dirty="0"/>
                    </a:p>
                  </a:txBody>
                  <a:tcPr marL="91250" marR="91250" marT="45625" marB="456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2" name="Google Shape;962;p47"/>
          <p:cNvSpPr/>
          <p:nvPr/>
        </p:nvSpPr>
        <p:spPr>
          <a:xfrm>
            <a:off x="9327032" y="101214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3" name="Google Shape;963;p47"/>
          <p:cNvGraphicFramePr/>
          <p:nvPr/>
        </p:nvGraphicFramePr>
        <p:xfrm>
          <a:off x="9972000" y="468000"/>
          <a:ext cx="2174125" cy="6213623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adpage_contents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question_table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글 번호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1번부터 순차적으로 번호 지정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: 로그인한 아이디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: 문의 내역 제목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 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여부 : 답변필요와 답변완료로 나눠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문의를 작성하면 기본적으로 답변 대기를 출력하고 답변이 완료되었을 경우 문의상황이 답변완료로 변경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버튼 클릭하면 팝업창으로 답변 완료, 답변 필요 전환 가능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문의자가 대댓글 달면 답변 필요로 전환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제목을 클릭 시 문의 글 view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내역 리스트가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 이상일 경우 다음버튼 생성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테이블의 문의 내역 리스트가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 이하일 경우 이전버튼만 생성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DIV: question_sort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px, height: 40px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</a:rPr>
                        <a:t>답변 여부: </a:t>
                      </a: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전체, 답변 완료, 답변 필요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64" name="Google Shape;964;p47"/>
          <p:cNvSpPr/>
          <p:nvPr/>
        </p:nvSpPr>
        <p:spPr>
          <a:xfrm>
            <a:off x="3348837" y="6224076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7"/>
          <p:cNvSpPr/>
          <p:nvPr/>
        </p:nvSpPr>
        <p:spPr>
          <a:xfrm>
            <a:off x="4145091" y="1841555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1" name="Google Shape;971;p48"/>
          <p:cNvGraphicFramePr/>
          <p:nvPr>
            <p:extLst>
              <p:ext uri="{D42A27DB-BD31-4B8C-83A1-F6EECF244321}">
                <p14:modId xmlns:p14="http://schemas.microsoft.com/office/powerpoint/2010/main" val="4146082819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Page &gt; Service &gt; 사이드메뉴 1:1 문의(QuestionSelect) &gt; QuestionView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2" name="Google Shape;972;p48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48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3" name="Google Shape;973;p48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4" name="Google Shape;974;p48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5" name="Google Shape;975;p48"/>
          <p:cNvGraphicFramePr/>
          <p:nvPr>
            <p:extLst>
              <p:ext uri="{D42A27DB-BD31-4B8C-83A1-F6EECF244321}">
                <p14:modId xmlns:p14="http://schemas.microsoft.com/office/powerpoint/2010/main" val="866956059"/>
              </p:ext>
            </p:extLst>
          </p:nvPr>
        </p:nvGraphicFramePr>
        <p:xfrm>
          <a:off x="149931" y="475886"/>
          <a:ext cx="9540000" cy="624835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Main Contents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6" name="Google Shape;976;p48"/>
          <p:cNvSpPr/>
          <p:nvPr/>
        </p:nvSpPr>
        <p:spPr>
          <a:xfrm>
            <a:off x="236027" y="331941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48"/>
          <p:cNvSpPr/>
          <p:nvPr/>
        </p:nvSpPr>
        <p:spPr>
          <a:xfrm>
            <a:off x="172987" y="70339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8" name="Google Shape;978;p48"/>
          <p:cNvGraphicFramePr/>
          <p:nvPr>
            <p:extLst>
              <p:ext uri="{D42A27DB-BD31-4B8C-83A1-F6EECF244321}">
                <p14:modId xmlns:p14="http://schemas.microsoft.com/office/powerpoint/2010/main" val="390493012"/>
              </p:ext>
            </p:extLst>
          </p:nvPr>
        </p:nvGraphicFramePr>
        <p:xfrm>
          <a:off x="419929" y="1381774"/>
          <a:ext cx="9000000" cy="397759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0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</a:rPr>
                        <a:t> 아이디   </a:t>
                      </a:r>
                      <a:r>
                        <a:rPr lang="en-US" sz="8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</a:t>
                      </a: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</a:rPr>
                        <a:t>2021–05–10 13:49:38 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  문의 글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관리자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 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 2021–05–10 14:00:00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답변내용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-US" sz="80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 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 2021–05–10 14:10:00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회원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답변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37150" marR="137150" marT="137150" marB="13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9" name="Google Shape;979;p48"/>
          <p:cNvSpPr txBox="1"/>
          <p:nvPr/>
        </p:nvSpPr>
        <p:spPr>
          <a:xfrm>
            <a:off x="464173" y="1055809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0" name="Google Shape;980;p48"/>
          <p:cNvSpPr/>
          <p:nvPr/>
        </p:nvSpPr>
        <p:spPr>
          <a:xfrm>
            <a:off x="8327735" y="13457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48"/>
          <p:cNvSpPr/>
          <p:nvPr/>
        </p:nvSpPr>
        <p:spPr>
          <a:xfrm>
            <a:off x="8567630" y="1462910"/>
            <a:ext cx="852300" cy="28614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답변대기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8"/>
          <p:cNvSpPr/>
          <p:nvPr/>
        </p:nvSpPr>
        <p:spPr>
          <a:xfrm>
            <a:off x="464173" y="6174982"/>
            <a:ext cx="662629" cy="28614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8"/>
          <p:cNvSpPr/>
          <p:nvPr/>
        </p:nvSpPr>
        <p:spPr>
          <a:xfrm>
            <a:off x="8752109" y="2850343"/>
            <a:ext cx="574923" cy="23812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8"/>
          <p:cNvSpPr/>
          <p:nvPr/>
        </p:nvSpPr>
        <p:spPr>
          <a:xfrm>
            <a:off x="8567302" y="1904706"/>
            <a:ext cx="852300" cy="23812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비유효처리</a:t>
            </a:r>
            <a:r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8"/>
          <p:cNvSpPr/>
          <p:nvPr/>
        </p:nvSpPr>
        <p:spPr>
          <a:xfrm>
            <a:off x="7865041" y="3361932"/>
            <a:ext cx="574923" cy="23812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8"/>
          <p:cNvSpPr/>
          <p:nvPr/>
        </p:nvSpPr>
        <p:spPr>
          <a:xfrm>
            <a:off x="8517163" y="3365998"/>
            <a:ext cx="852300" cy="23812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비유효처리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8"/>
          <p:cNvSpPr/>
          <p:nvPr/>
        </p:nvSpPr>
        <p:spPr>
          <a:xfrm>
            <a:off x="440983" y="5645867"/>
            <a:ext cx="9025077" cy="3999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답변을 입력해주세요.</a:t>
            </a:r>
            <a:endParaRPr sz="1200" b="0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8" name="Google Shape;988;p48"/>
          <p:cNvGraphicFramePr/>
          <p:nvPr/>
        </p:nvGraphicFramePr>
        <p:xfrm>
          <a:off x="9972000" y="468000"/>
          <a:ext cx="2174125" cy="4568613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adpage_contents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80% Height: 100%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사이드 메뉴 클릭시 해당 콘텐츠 출력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question_view_table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700px</a:t>
                      </a:r>
                      <a:endParaRPr sz="1400" u="none" strike="noStrike" cap="none"/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문의글, 비유효처리 가능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자신의 댓글 수정, 비유효처리 가능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: 관리자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 : 답변 등록 일자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답변내용 : 문의에 대한 답변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 클릭 시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 문의 내역 조회 페이지로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답변대기, 답변대기 클릭시., 확인 팝업창이 뜨고(답변 완료로 전환하시겠습니까?), ‘예’를 누르면 답변 완료로 전환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내역 조회에서 문의 상황이 답변 완료 일 경우 문의 제목을 클릭해 문의 게시글 view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9" name="Google Shape;989;p48"/>
          <p:cNvSpPr/>
          <p:nvPr/>
        </p:nvSpPr>
        <p:spPr>
          <a:xfrm>
            <a:off x="8565616" y="2724327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8"/>
          <p:cNvSpPr/>
          <p:nvPr/>
        </p:nvSpPr>
        <p:spPr>
          <a:xfrm>
            <a:off x="4910650" y="275753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5"/>
          <p:cNvGraphicFramePr/>
          <p:nvPr>
            <p:extLst>
              <p:ext uri="{D42A27DB-BD31-4B8C-83A1-F6EECF244321}">
                <p14:modId xmlns:p14="http://schemas.microsoft.com/office/powerpoint/2010/main" val="17510555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상단메뉴 Products Page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Google Shape;140;p5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9972000" y="468000"/>
          <a:ext cx="2174125" cy="5346359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스크롤 다운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content_room_products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750px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상품 소개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room_products_row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350px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room_products_item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25% Height: 350px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상품이미지 또는 상품이름 클릭시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상품 예약페이지로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4" name="Google Shape;144;p5"/>
          <p:cNvGraphicFramePr/>
          <p:nvPr>
            <p:extLst>
              <p:ext uri="{D42A27DB-BD31-4B8C-83A1-F6EECF244321}">
                <p14:modId xmlns:p14="http://schemas.microsoft.com/office/powerpoint/2010/main" val="2460019821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CONTENT – Room Products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145;p5"/>
          <p:cNvSpPr/>
          <p:nvPr/>
        </p:nvSpPr>
        <p:spPr>
          <a:xfrm>
            <a:off x="4770262" y="150975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5"/>
          <p:cNvGraphicFramePr/>
          <p:nvPr/>
        </p:nvGraphicFramePr>
        <p:xfrm>
          <a:off x="224014" y="1978378"/>
          <a:ext cx="9380400" cy="20024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Room Products 1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2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3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4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Room Products 1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2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3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4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Google Shape;151;p5"/>
          <p:cNvGraphicFramePr/>
          <p:nvPr/>
        </p:nvGraphicFramePr>
        <p:xfrm>
          <a:off x="226484" y="4353278"/>
          <a:ext cx="9380400" cy="2002450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Room Products 5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6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7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8 img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Room Products 6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6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7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Room Products 8 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" name="Google Shape;152;p5"/>
          <p:cNvSpPr/>
          <p:nvPr/>
        </p:nvSpPr>
        <p:spPr>
          <a:xfrm>
            <a:off x="4772731" y="183854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242008" y="199094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6"/>
          <p:cNvGraphicFramePr/>
          <p:nvPr>
            <p:extLst>
              <p:ext uri="{D42A27DB-BD31-4B8C-83A1-F6EECF244321}">
                <p14:modId xmlns:p14="http://schemas.microsoft.com/office/powerpoint/2010/main" val="3686533790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상단메뉴 Event Page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Google Shape;160;p6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6"/>
          <p:cNvGraphicFramePr/>
          <p:nvPr/>
        </p:nvGraphicFramePr>
        <p:xfrm>
          <a:off x="9972000" y="468000"/>
          <a:ext cx="2174125" cy="5346359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스크롤 다운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content_event_intro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750px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파티룸 상품 소개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event_intro_row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350px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envet_intro_item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25% Height: 350px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진행중인 이벤트를 간단한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아이콘과 이벤트 내용 소개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4" name="Google Shape;164;p6"/>
          <p:cNvGraphicFramePr/>
          <p:nvPr>
            <p:extLst>
              <p:ext uri="{D42A27DB-BD31-4B8C-83A1-F6EECF244321}">
                <p14:modId xmlns:p14="http://schemas.microsoft.com/office/powerpoint/2010/main" val="1263605532"/>
              </p:ext>
            </p:extLst>
          </p:nvPr>
        </p:nvGraphicFramePr>
        <p:xfrm>
          <a:off x="149931" y="475885"/>
          <a:ext cx="9540000" cy="597717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0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CONTENT – Event Introduce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Google Shape;165;p6"/>
          <p:cNvSpPr/>
          <p:nvPr/>
        </p:nvSpPr>
        <p:spPr>
          <a:xfrm>
            <a:off x="4770262" y="150975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6"/>
          <p:cNvGraphicFramePr/>
          <p:nvPr/>
        </p:nvGraphicFramePr>
        <p:xfrm>
          <a:off x="1405820" y="1978378"/>
          <a:ext cx="7035250" cy="1944725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4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1 img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2 img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3 img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1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contents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2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contents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3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contents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Google Shape;171;p6"/>
          <p:cNvSpPr/>
          <p:nvPr/>
        </p:nvSpPr>
        <p:spPr>
          <a:xfrm>
            <a:off x="4772731" y="183854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1432633" y="200857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6"/>
          <p:cNvGraphicFramePr/>
          <p:nvPr/>
        </p:nvGraphicFramePr>
        <p:xfrm>
          <a:off x="1408290" y="4176889"/>
          <a:ext cx="7035250" cy="1944725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4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4 img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5 img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6 img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4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contents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5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contents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Event Introduce 6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contents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7"/>
          <p:cNvGraphicFramePr/>
          <p:nvPr>
            <p:extLst>
              <p:ext uri="{D42A27DB-BD31-4B8C-83A1-F6EECF244321}">
                <p14:modId xmlns:p14="http://schemas.microsoft.com/office/powerpoint/2010/main" val="3265370523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상단메뉴 Service Page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0" name="Google Shape;180;p7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" name="Google Shape;183;p7"/>
          <p:cNvGraphicFramePr/>
          <p:nvPr/>
        </p:nvGraphicFramePr>
        <p:xfrm>
          <a:off x="9972000" y="468000"/>
          <a:ext cx="2174125" cy="6151784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스크롤 다운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content_service_products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550px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서비스(커뮤니티) 항목 소개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service_products_row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550px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service_products_item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25% Height: 550px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아이콘 또는 서비스 텍스트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해당 서비스 페이지로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Footer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100% Height: 150px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회사소개, 이메일, 이용약관 소개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1400" u="none" strike="noStrike" cap="none"/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Container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Max_width : 1260px height : 100%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4" name="Google Shape;184;p7"/>
          <p:cNvGraphicFramePr/>
          <p:nvPr>
            <p:extLst>
              <p:ext uri="{D42A27DB-BD31-4B8C-83A1-F6EECF244321}">
                <p14:modId xmlns:p14="http://schemas.microsoft.com/office/powerpoint/2010/main" val="1937764026"/>
              </p:ext>
            </p:extLst>
          </p:nvPr>
        </p:nvGraphicFramePr>
        <p:xfrm>
          <a:off x="149931" y="475885"/>
          <a:ext cx="9540000" cy="56773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7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CONTENT – Service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2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Footer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7"/>
          <p:cNvSpPr/>
          <p:nvPr/>
        </p:nvSpPr>
        <p:spPr>
          <a:xfrm>
            <a:off x="4770262" y="150975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7"/>
          <p:cNvGraphicFramePr/>
          <p:nvPr/>
        </p:nvGraphicFramePr>
        <p:xfrm>
          <a:off x="224014" y="2044134"/>
          <a:ext cx="9380400" cy="1993625"/>
        </p:xfrm>
        <a:graphic>
          <a:graphicData uri="http://schemas.openxmlformats.org/drawingml/2006/table">
            <a:tbl>
              <a:tblPr>
                <a:noFill/>
                <a:tableStyleId>{FCE81310-7822-43B1-8EAF-0981C4431394}</a:tableStyleId>
              </a:tblPr>
              <a:tblGrid>
                <a:gridCol w="23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Service 1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Notice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Service 2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Information Use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Service 3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FAQ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Service 4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Tel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1" name="Google Shape;191;p7"/>
          <p:cNvSpPr/>
          <p:nvPr/>
        </p:nvSpPr>
        <p:spPr>
          <a:xfrm>
            <a:off x="4790370" y="194437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259646" y="208795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173921" y="485972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8"/>
          <p:cNvGraphicFramePr/>
          <p:nvPr>
            <p:extLst>
              <p:ext uri="{D42A27DB-BD31-4B8C-83A1-F6EECF244321}">
                <p14:modId xmlns:p14="http://schemas.microsoft.com/office/powerpoint/2010/main" val="3938417109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상단메뉴 Service Page &gt; 공지사항(NoticeSelect)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Google Shape;200;p8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3" name="Google Shape;203;p8"/>
          <p:cNvGraphicFramePr/>
          <p:nvPr/>
        </p:nvGraphicFramePr>
        <p:xfrm>
          <a:off x="9972000" y="468000"/>
          <a:ext cx="2174125" cy="403003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notice_table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1000px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10줄, 페이징 기능 삽입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최신순서로 정렬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검색 불가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4" name="Google Shape;204;p8"/>
          <p:cNvGraphicFramePr/>
          <p:nvPr>
            <p:extLst>
              <p:ext uri="{D42A27DB-BD31-4B8C-83A1-F6EECF244321}">
                <p14:modId xmlns:p14="http://schemas.microsoft.com/office/powerpoint/2010/main" val="2861939393"/>
              </p:ext>
            </p:extLst>
          </p:nvPr>
        </p:nvGraphicFramePr>
        <p:xfrm>
          <a:off x="149931" y="407645"/>
          <a:ext cx="9540000" cy="635482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22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" name="Google Shape;205;p8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2037166" y="152959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0" name="Google Shape;210;p8"/>
          <p:cNvGraphicFramePr/>
          <p:nvPr>
            <p:extLst>
              <p:ext uri="{D42A27DB-BD31-4B8C-83A1-F6EECF244321}">
                <p14:modId xmlns:p14="http://schemas.microsoft.com/office/powerpoint/2010/main" val="3923333713"/>
              </p:ext>
            </p:extLst>
          </p:nvPr>
        </p:nvGraphicFramePr>
        <p:xfrm>
          <a:off x="3127500" y="6517892"/>
          <a:ext cx="3296875" cy="2520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32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</a:rPr>
                        <a:t>이전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</a:rPr>
                        <a:t> 1 2 3 4 5 6 7 8 9 10 ... 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</a:rPr>
                        <a:t>다음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</a:rPr>
                        <a:t> &gt;</a:t>
                      </a:r>
                      <a:endParaRPr sz="105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211;p8"/>
          <p:cNvGraphicFramePr/>
          <p:nvPr>
            <p:extLst>
              <p:ext uri="{D42A27DB-BD31-4B8C-83A1-F6EECF244321}">
                <p14:modId xmlns:p14="http://schemas.microsoft.com/office/powerpoint/2010/main" val="890466162"/>
              </p:ext>
            </p:extLst>
          </p:nvPr>
        </p:nvGraphicFramePr>
        <p:xfrm>
          <a:off x="419929" y="1777491"/>
          <a:ext cx="9000000" cy="471840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8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번호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특별 할인 이벤트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2021–05–10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환불</a:t>
                      </a: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u="none" strike="noStrike" cap="none" dirty="0" err="1">
                          <a:solidFill>
                            <a:schemeClr val="dk1"/>
                          </a:solidFill>
                        </a:rPr>
                        <a:t>안내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2021–04–13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Text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1"/>
                          </a:solidFill>
                        </a:rPr>
                        <a:t>2021–04–10</a:t>
                      </a:r>
                      <a:endParaRPr sz="1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</a:rPr>
                        <a:t>9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2" name="Google Shape;212;p8"/>
          <p:cNvSpPr txBox="1"/>
          <p:nvPr/>
        </p:nvSpPr>
        <p:spPr>
          <a:xfrm>
            <a:off x="349587" y="1424788"/>
            <a:ext cx="60975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167898" y="138900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9"/>
          <p:cNvGraphicFramePr/>
          <p:nvPr>
            <p:extLst>
              <p:ext uri="{D42A27DB-BD31-4B8C-83A1-F6EECF244321}">
                <p14:modId xmlns:p14="http://schemas.microsoft.com/office/powerpoint/2010/main" val="2158624246"/>
              </p:ext>
            </p:extLst>
          </p:nvPr>
        </p:nvGraphicFramePr>
        <p:xfrm>
          <a:off x="0" y="0"/>
          <a:ext cx="12192025" cy="228660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9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Name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 Page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Location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 – Main Page &gt; 상단메뉴 Service Page &gt; 이용정보안내(</a:t>
                      </a: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Information Use)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Number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" name="Google Shape;220;p9"/>
          <p:cNvSpPr txBox="1"/>
          <p:nvPr/>
        </p:nvSpPr>
        <p:spPr>
          <a:xfrm>
            <a:off x="10120846" y="0"/>
            <a:ext cx="2057400" cy="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2037166" y="1120155"/>
            <a:ext cx="1188132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079776" y="980728"/>
            <a:ext cx="3384376" cy="288032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p9"/>
          <p:cNvGraphicFramePr/>
          <p:nvPr/>
        </p:nvGraphicFramePr>
        <p:xfrm>
          <a:off x="9972000" y="468000"/>
          <a:ext cx="2174125" cy="3380288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2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strike="noStrike" cap="none"/>
                    </a:p>
                  </a:txBody>
                  <a:tcPr marL="91400" marR="9140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100%, HEIGHT: 90px 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logo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로고 클릭시 메인페이지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header_menu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WIDTH: 80%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각 메뉴 클릭시 해당 메뉴의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콘텐츠 부분으로 페이지 이동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DIV: member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Width: 10%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Login과 Register 클릭시 팝업창으로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로그인과 회원가입 폼 출력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로그인시 Logout &amp; My Page로 변경</a:t>
                      </a:r>
                      <a:endParaRPr sz="14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45775" marB="4577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4" name="Google Shape;224;p9"/>
          <p:cNvGraphicFramePr/>
          <p:nvPr>
            <p:extLst>
              <p:ext uri="{D42A27DB-BD31-4B8C-83A1-F6EECF244321}">
                <p14:modId xmlns:p14="http://schemas.microsoft.com/office/powerpoint/2010/main" val="3970641934"/>
              </p:ext>
            </p:extLst>
          </p:nvPr>
        </p:nvGraphicFramePr>
        <p:xfrm>
          <a:off x="149931" y="407645"/>
          <a:ext cx="9540000" cy="6354825"/>
        </p:xfrm>
        <a:graphic>
          <a:graphicData uri="http://schemas.openxmlformats.org/drawingml/2006/table">
            <a:tbl>
              <a:tblPr firstRow="1" bandRow="1">
                <a:noFill/>
                <a:tableStyleId>{3F8C55B5-3E4B-47D5-9DC5-1D675D05DADC}</a:tableStyleId>
              </a:tblPr>
              <a:tblGrid>
                <a:gridCol w="13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LOGO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P&amp;G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Header Menu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About Products Event Service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Login &amp;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Register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22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" name="Google Shape;225;p9"/>
          <p:cNvSpPr/>
          <p:nvPr/>
        </p:nvSpPr>
        <p:spPr>
          <a:xfrm>
            <a:off x="153939" y="478744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1575442" y="476531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8209909" y="478742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4775937" y="277500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167898" y="1389009"/>
            <a:ext cx="252031" cy="252031"/>
          </a:xfrm>
          <a:prstGeom prst="ellipse">
            <a:avLst/>
          </a:prstGeom>
          <a:solidFill>
            <a:srgbClr val="D62900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530110" y="1591146"/>
            <a:ext cx="2504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정보 안내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9"/>
          <p:cNvCxnSpPr/>
          <p:nvPr/>
        </p:nvCxnSpPr>
        <p:spPr>
          <a:xfrm>
            <a:off x="530109" y="1967302"/>
            <a:ext cx="1656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9"/>
          <p:cNvSpPr txBox="1"/>
          <p:nvPr/>
        </p:nvSpPr>
        <p:spPr>
          <a:xfrm>
            <a:off x="530110" y="2057819"/>
            <a:ext cx="8757330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 계좌 번호 안내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농협 999999-88-777777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예금주 홍길동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 시간 안내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파티룸의 대여는 낮(12시 ~ 16시)과 밤(18시 ~ 다음날 10시)의 두 타임으로 진행됩니다.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정보 안내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정보 안내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6747</Words>
  <Application>Microsoft Office PowerPoint</Application>
  <PresentationFormat>와이드스크린</PresentationFormat>
  <Paragraphs>2469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방서우</dc:creator>
  <cp:lastModifiedBy>방서우</cp:lastModifiedBy>
  <cp:revision>2</cp:revision>
  <dcterms:created xsi:type="dcterms:W3CDTF">2021-05-03T05:07:35Z</dcterms:created>
  <dcterms:modified xsi:type="dcterms:W3CDTF">2021-06-18T02:09:10Z</dcterms:modified>
</cp:coreProperties>
</file>