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467" r:id="rId5"/>
    <p:sldId id="468" r:id="rId6"/>
    <p:sldId id="4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1678E7-DFEC-4078-AEA9-9F84D70B6357}">
          <p14:sldIdLst>
            <p14:sldId id="467"/>
            <p14:sldId id="468"/>
            <p14:sldId id="4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0EC"/>
    <a:srgbClr val="257975"/>
    <a:srgbClr val="595959"/>
    <a:srgbClr val="2F9994"/>
    <a:srgbClr val="FFFFCC"/>
    <a:srgbClr val="E66914"/>
    <a:srgbClr val="F8CBAD"/>
    <a:srgbClr val="89DBD7"/>
    <a:srgbClr val="A5DDD9"/>
    <a:srgbClr val="6C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383" autoAdjust="0"/>
  </p:normalViewPr>
  <p:slideViewPr>
    <p:cSldViewPr snapToGrid="0">
      <p:cViewPr varScale="1">
        <p:scale>
          <a:sx n="79" d="100"/>
          <a:sy n="79" d="100"/>
        </p:scale>
        <p:origin x="80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67298-ED03-4186-8270-783A09B991DB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D5759-B976-4F4C-A29C-C50E90ADC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7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5759-B976-4F4C-A29C-C50E90ADC5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4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5759-B976-4F4C-A29C-C50E90ADC5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5759-B976-4F4C-A29C-C50E90ADC5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6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0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4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 userDrawn="1"/>
        </p:nvSpPr>
        <p:spPr>
          <a:xfrm>
            <a:off x="120769" y="619297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9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3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6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4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7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0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4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39EA2-55BD-42D9-A3B3-20D6D22715F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6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42F0C4-D8EA-4E92-AC64-031FCF652857}"/>
              </a:ext>
            </a:extLst>
          </p:cNvPr>
          <p:cNvSpPr txBox="1"/>
          <p:nvPr/>
        </p:nvSpPr>
        <p:spPr>
          <a:xfrm>
            <a:off x="134653" y="101758"/>
            <a:ext cx="1195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빅프로젝트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사전과제 요청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DAE06-AF32-4301-9305-201FDF2384C5}"/>
              </a:ext>
            </a:extLst>
          </p:cNvPr>
          <p:cNvSpPr txBox="1"/>
          <p:nvPr/>
        </p:nvSpPr>
        <p:spPr>
          <a:xfrm>
            <a:off x="351264" y="663782"/>
            <a:ext cx="11542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개인별로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DX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솔루션을 하나씩 발굴해서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아래의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DX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솔루션개요서를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작성해 주시기 바랍니다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44A028-1C31-4959-A713-66D74A22A3E9}"/>
              </a:ext>
            </a:extLst>
          </p:cNvPr>
          <p:cNvSpPr/>
          <p:nvPr/>
        </p:nvSpPr>
        <p:spPr>
          <a:xfrm>
            <a:off x="685800" y="1292373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솔루션명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4070BE-DEB2-49CC-B358-75A3C7EA8E32}"/>
              </a:ext>
            </a:extLst>
          </p:cNvPr>
          <p:cNvSpPr/>
          <p:nvPr/>
        </p:nvSpPr>
        <p:spPr>
          <a:xfrm>
            <a:off x="685800" y="2127734"/>
            <a:ext cx="1885950" cy="134157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7033C-67C4-4BF2-82C5-7C6C4BD25675}"/>
              </a:ext>
            </a:extLst>
          </p:cNvPr>
          <p:cNvSpPr/>
          <p:nvPr/>
        </p:nvSpPr>
        <p:spPr>
          <a:xfrm>
            <a:off x="685800" y="3548328"/>
            <a:ext cx="1885950" cy="1157785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데이터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1E219BA-98AD-4A27-BABC-7CB51B22BD41}"/>
              </a:ext>
            </a:extLst>
          </p:cNvPr>
          <p:cNvSpPr/>
          <p:nvPr/>
        </p:nvSpPr>
        <p:spPr>
          <a:xfrm>
            <a:off x="685800" y="4829939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고객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66C8C67-AEE6-45A4-83FD-94354D1E9A8D}"/>
              </a:ext>
            </a:extLst>
          </p:cNvPr>
          <p:cNvSpPr/>
          <p:nvPr/>
        </p:nvSpPr>
        <p:spPr>
          <a:xfrm>
            <a:off x="685800" y="5704791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 기업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6B84E9A-2B9E-44F7-956B-1AAF1F16B302}"/>
              </a:ext>
            </a:extLst>
          </p:cNvPr>
          <p:cNvSpPr/>
          <p:nvPr/>
        </p:nvSpPr>
        <p:spPr>
          <a:xfrm>
            <a:off x="2838450" y="1292374"/>
            <a:ext cx="8505825" cy="739216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5EDF94-BD7F-4952-9015-51A723AF5F19}"/>
              </a:ext>
            </a:extLst>
          </p:cNvPr>
          <p:cNvSpPr/>
          <p:nvPr/>
        </p:nvSpPr>
        <p:spPr>
          <a:xfrm>
            <a:off x="2838450" y="2127734"/>
            <a:ext cx="8505825" cy="1341578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25D1AF-7717-429B-9CD5-2389CEC020D4}"/>
              </a:ext>
            </a:extLst>
          </p:cNvPr>
          <p:cNvSpPr/>
          <p:nvPr/>
        </p:nvSpPr>
        <p:spPr>
          <a:xfrm>
            <a:off x="2838450" y="3548329"/>
            <a:ext cx="8505825" cy="1157784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1BB494-4791-4904-BE3E-EF4760AA58B6}"/>
              </a:ext>
            </a:extLst>
          </p:cNvPr>
          <p:cNvSpPr/>
          <p:nvPr/>
        </p:nvSpPr>
        <p:spPr>
          <a:xfrm>
            <a:off x="2838450" y="4843808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F411E7-C96F-4640-B14B-E992518832FA}"/>
              </a:ext>
            </a:extLst>
          </p:cNvPr>
          <p:cNvSpPr/>
          <p:nvPr/>
        </p:nvSpPr>
        <p:spPr>
          <a:xfrm>
            <a:off x="5286375" y="4843808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5ADDCAE-F2EA-4379-B81C-3A3837A752A5}"/>
              </a:ext>
            </a:extLst>
          </p:cNvPr>
          <p:cNvSpPr/>
          <p:nvPr/>
        </p:nvSpPr>
        <p:spPr>
          <a:xfrm>
            <a:off x="2838450" y="5691532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35EF48-76C6-4F01-8137-DF0B043090D2}"/>
              </a:ext>
            </a:extLst>
          </p:cNvPr>
          <p:cNvSpPr/>
          <p:nvPr/>
        </p:nvSpPr>
        <p:spPr>
          <a:xfrm>
            <a:off x="5286375" y="5691532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AC734-D787-47C0-86E9-2872312FFFFD}"/>
              </a:ext>
            </a:extLst>
          </p:cNvPr>
          <p:cNvSpPr/>
          <p:nvPr/>
        </p:nvSpPr>
        <p:spPr>
          <a:xfrm>
            <a:off x="3003004" y="1696267"/>
            <a:ext cx="8176715" cy="4212164"/>
          </a:xfrm>
          <a:prstGeom prst="rect">
            <a:avLst/>
          </a:prstGeom>
          <a:solidFill>
            <a:srgbClr val="D4F0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제출 양식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DX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솔루션 개요서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(PPT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학습자료실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제출 주제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DX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솔루션개요서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 작성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제출 기한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11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27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~12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오후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분까지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제출 경로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에이블에듀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오늘의 할 일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DX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솔루션개요서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&gt;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제출하기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고려 사항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- 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등 반드시 분석할 수 있는 오픈 데이터셋이 있어야 함 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- 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작성 내용을 조별 토론을 통해 </a:t>
            </a:r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빅프로젝트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과제 선정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( 12/11~12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465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42F0C4-D8EA-4E92-AC64-031FCF652857}"/>
              </a:ext>
            </a:extLst>
          </p:cNvPr>
          <p:cNvSpPr txBox="1"/>
          <p:nvPr/>
        </p:nvSpPr>
        <p:spPr>
          <a:xfrm>
            <a:off x="134653" y="101758"/>
            <a:ext cx="1195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빅프로젝트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사전과제 양식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DAE06-AF32-4301-9305-201FDF2384C5}"/>
              </a:ext>
            </a:extLst>
          </p:cNvPr>
          <p:cNvSpPr txBox="1"/>
          <p:nvPr/>
        </p:nvSpPr>
        <p:spPr>
          <a:xfrm>
            <a:off x="579864" y="671930"/>
            <a:ext cx="978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개인별로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DX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솔루션을 하나씩 발굴해서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아래의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DX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솔루션개요서를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작성 요청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44A028-1C31-4959-A713-66D74A22A3E9}"/>
              </a:ext>
            </a:extLst>
          </p:cNvPr>
          <p:cNvSpPr/>
          <p:nvPr/>
        </p:nvSpPr>
        <p:spPr>
          <a:xfrm>
            <a:off x="685800" y="1292373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솔루션명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4070BE-DEB2-49CC-B358-75A3C7EA8E32}"/>
              </a:ext>
            </a:extLst>
          </p:cNvPr>
          <p:cNvSpPr/>
          <p:nvPr/>
        </p:nvSpPr>
        <p:spPr>
          <a:xfrm>
            <a:off x="685800" y="2127734"/>
            <a:ext cx="1885950" cy="134157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7033C-67C4-4BF2-82C5-7C6C4BD25675}"/>
              </a:ext>
            </a:extLst>
          </p:cNvPr>
          <p:cNvSpPr/>
          <p:nvPr/>
        </p:nvSpPr>
        <p:spPr>
          <a:xfrm>
            <a:off x="685800" y="3548328"/>
            <a:ext cx="1885950" cy="1157785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데이터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1E219BA-98AD-4A27-BABC-7CB51B22BD41}"/>
              </a:ext>
            </a:extLst>
          </p:cNvPr>
          <p:cNvSpPr/>
          <p:nvPr/>
        </p:nvSpPr>
        <p:spPr>
          <a:xfrm>
            <a:off x="685800" y="4829939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고객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66C8C67-AEE6-45A4-83FD-94354D1E9A8D}"/>
              </a:ext>
            </a:extLst>
          </p:cNvPr>
          <p:cNvSpPr/>
          <p:nvPr/>
        </p:nvSpPr>
        <p:spPr>
          <a:xfrm>
            <a:off x="685800" y="5704791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 기업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6B84E9A-2B9E-44F7-956B-1AAF1F16B302}"/>
              </a:ext>
            </a:extLst>
          </p:cNvPr>
          <p:cNvSpPr/>
          <p:nvPr/>
        </p:nvSpPr>
        <p:spPr>
          <a:xfrm>
            <a:off x="2838450" y="1292374"/>
            <a:ext cx="8505825" cy="739216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고령자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정서 지원 </a:t>
            </a:r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챗봇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5EDF94-BD7F-4952-9015-51A723AF5F19}"/>
              </a:ext>
            </a:extLst>
          </p:cNvPr>
          <p:cNvSpPr/>
          <p:nvPr/>
        </p:nvSpPr>
        <p:spPr>
          <a:xfrm>
            <a:off x="2838450" y="2127734"/>
            <a:ext cx="8505825" cy="1341578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인지기능 및 감정 상태분석</a:t>
            </a:r>
            <a:endParaRPr lang="en-US" altLang="ko-KR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활동량 및 </a:t>
            </a:r>
            <a:r>
              <a:rPr lang="ko-KR" altLang="en-US" sz="1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수면량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패턴 모니터링</a:t>
            </a:r>
            <a:endParaRPr lang="en-US" altLang="ko-KR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 맞춤형 상호작용</a:t>
            </a:r>
            <a:endParaRPr lang="en-US" altLang="ko-KR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 관리 및 예방 조치 권고</a:t>
            </a:r>
            <a:endParaRPr lang="en-US" altLang="ko-KR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비상 상황 감지 및 대응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25D1AF-7717-429B-9CD5-2389CEC020D4}"/>
              </a:ext>
            </a:extLst>
          </p:cNvPr>
          <p:cNvSpPr/>
          <p:nvPr/>
        </p:nvSpPr>
        <p:spPr>
          <a:xfrm>
            <a:off x="2838450" y="3548329"/>
            <a:ext cx="8505825" cy="1157784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고령 인구 우울증 데이터 </a:t>
            </a:r>
            <a:endParaRPr lang="en-US" altLang="ko-KR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 업체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전남대학교 병원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1BB494-4791-4904-BE3E-EF4760AA58B6}"/>
              </a:ext>
            </a:extLst>
          </p:cNvPr>
          <p:cNvSpPr/>
          <p:nvPr/>
        </p:nvSpPr>
        <p:spPr>
          <a:xfrm>
            <a:off x="2838450" y="4843808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고령자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노인을 돌보는 가족 및 보호자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노인 복지 및 건강관리 전문가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F411E7-C96F-4640-B14B-E992518832FA}"/>
              </a:ext>
            </a:extLst>
          </p:cNvPr>
          <p:cNvSpPr/>
          <p:nvPr/>
        </p:nvSpPr>
        <p:spPr>
          <a:xfrm>
            <a:off x="5286375" y="4843808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정서적 지원 및 안정 제공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상태 분석을 통해 노인의 정서적 안정과 지원 제공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 상태 모니터링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활동량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수면패턴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의료 데이터를 통해 노인의 건강상태 지속 모니터링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사회적 </a:t>
            </a:r>
            <a:r>
              <a:rPr lang="ko-KR" altLang="en-US" sz="1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고립감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완화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정기적인 상호작용을 통한 사회적 </a:t>
            </a:r>
            <a:r>
              <a:rPr lang="ko-KR" altLang="en-US" sz="1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고립감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해소 및 노인들의 정신적 안정 도모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5ADDCAE-F2EA-4379-B81C-3A3837A752A5}"/>
              </a:ext>
            </a:extLst>
          </p:cNvPr>
          <p:cNvSpPr/>
          <p:nvPr/>
        </p:nvSpPr>
        <p:spPr>
          <a:xfrm>
            <a:off x="2838450" y="5691531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노인 복지센터 및 요양원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의료기관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정부 및 공공 기관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보험회사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35EF48-76C6-4F01-8137-DF0B043090D2}"/>
              </a:ext>
            </a:extLst>
          </p:cNvPr>
          <p:cNvSpPr/>
          <p:nvPr/>
        </p:nvSpPr>
        <p:spPr>
          <a:xfrm>
            <a:off x="5286375" y="5691532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노인 건강 및 복지 향상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AI 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정서지원과 건강 모니터링을 통해 노인의 삶의 질 향상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 위험 감소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건강데이터 모니터링을 통해 건강 문제를 조기 감지 및 예방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사회적 관계 및 참여 증진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지속적인 상호작용을 통해 노인의 사회적 참여 증진</a:t>
            </a:r>
          </a:p>
        </p:txBody>
      </p:sp>
    </p:spTree>
    <p:extLst>
      <p:ext uri="{BB962C8B-B14F-4D97-AF65-F5344CB8AC3E}">
        <p14:creationId xmlns:p14="http://schemas.microsoft.com/office/powerpoint/2010/main" val="563984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42F0C4-D8EA-4E92-AC64-031FCF652857}"/>
              </a:ext>
            </a:extLst>
          </p:cNvPr>
          <p:cNvSpPr txBox="1"/>
          <p:nvPr/>
        </p:nvSpPr>
        <p:spPr>
          <a:xfrm>
            <a:off x="134653" y="101758"/>
            <a:ext cx="1195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빅프로젝트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사전과제 양식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DAE06-AF32-4301-9305-201FDF2384C5}"/>
              </a:ext>
            </a:extLst>
          </p:cNvPr>
          <p:cNvSpPr txBox="1"/>
          <p:nvPr/>
        </p:nvSpPr>
        <p:spPr>
          <a:xfrm>
            <a:off x="579864" y="671930"/>
            <a:ext cx="978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개인별로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DX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솔루션을 하나씩 발굴해서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아래의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DX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솔루션개요서를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작성 요청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44A028-1C31-4959-A713-66D74A22A3E9}"/>
              </a:ext>
            </a:extLst>
          </p:cNvPr>
          <p:cNvSpPr/>
          <p:nvPr/>
        </p:nvSpPr>
        <p:spPr>
          <a:xfrm>
            <a:off x="685800" y="1292373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솔루션명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4070BE-DEB2-49CC-B358-75A3C7EA8E32}"/>
              </a:ext>
            </a:extLst>
          </p:cNvPr>
          <p:cNvSpPr/>
          <p:nvPr/>
        </p:nvSpPr>
        <p:spPr>
          <a:xfrm>
            <a:off x="685800" y="2127734"/>
            <a:ext cx="1885950" cy="134157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7033C-67C4-4BF2-82C5-7C6C4BD25675}"/>
              </a:ext>
            </a:extLst>
          </p:cNvPr>
          <p:cNvSpPr/>
          <p:nvPr/>
        </p:nvSpPr>
        <p:spPr>
          <a:xfrm>
            <a:off x="685800" y="3548328"/>
            <a:ext cx="1885950" cy="1157785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데이터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1E219BA-98AD-4A27-BABC-7CB51B22BD41}"/>
              </a:ext>
            </a:extLst>
          </p:cNvPr>
          <p:cNvSpPr/>
          <p:nvPr/>
        </p:nvSpPr>
        <p:spPr>
          <a:xfrm>
            <a:off x="685800" y="4829939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고객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66C8C67-AEE6-45A4-83FD-94354D1E9A8D}"/>
              </a:ext>
            </a:extLst>
          </p:cNvPr>
          <p:cNvSpPr/>
          <p:nvPr/>
        </p:nvSpPr>
        <p:spPr>
          <a:xfrm>
            <a:off x="685800" y="5704791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 기업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6B84E9A-2B9E-44F7-956B-1AAF1F16B302}"/>
              </a:ext>
            </a:extLst>
          </p:cNvPr>
          <p:cNvSpPr/>
          <p:nvPr/>
        </p:nvSpPr>
        <p:spPr>
          <a:xfrm>
            <a:off x="2838450" y="1292374"/>
            <a:ext cx="8505825" cy="739216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 자율주행 배송 및 서비스 로봇 시스템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5EDF94-BD7F-4952-9015-51A723AF5F19}"/>
              </a:ext>
            </a:extLst>
          </p:cNvPr>
          <p:cNvSpPr/>
          <p:nvPr/>
        </p:nvSpPr>
        <p:spPr>
          <a:xfrm>
            <a:off x="2838450" y="2127734"/>
            <a:ext cx="8505825" cy="1341578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환경 인식 및 내비게이션</a:t>
            </a:r>
            <a:endParaRPr lang="en-US" altLang="ko-KR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대형 시설 </a:t>
            </a:r>
            <a:r>
              <a:rPr lang="ko-KR" altLang="en-US" sz="1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내외부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통합 주행</a:t>
            </a:r>
            <a:endParaRPr lang="en-US" altLang="ko-KR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객체 인식 및 상호작용</a:t>
            </a:r>
            <a:endParaRPr lang="en-US" altLang="ko-KR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로봇의 현재 위치와 상황 파악을 통한 지도 갱신 및 경로 계획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25D1AF-7717-429B-9CD5-2389CEC020D4}"/>
              </a:ext>
            </a:extLst>
          </p:cNvPr>
          <p:cNvSpPr/>
          <p:nvPr/>
        </p:nvSpPr>
        <p:spPr>
          <a:xfrm>
            <a:off x="2838450" y="3548329"/>
            <a:ext cx="8505825" cy="1157784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대형시설 실내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인접 자율 배송 데이터</a:t>
            </a:r>
            <a:endParaRPr lang="en-US" altLang="ko-KR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 업체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강원대학교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1BB494-4791-4904-BE3E-EF4760AA58B6}"/>
              </a:ext>
            </a:extLst>
          </p:cNvPr>
          <p:cNvSpPr/>
          <p:nvPr/>
        </p:nvSpPr>
        <p:spPr>
          <a:xfrm>
            <a:off x="2838450" y="4843808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대형 쇼핑몰 및 복합 시설 관리자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F411E7-C96F-4640-B14B-E992518832FA}"/>
              </a:ext>
            </a:extLst>
          </p:cNvPr>
          <p:cNvSpPr/>
          <p:nvPr/>
        </p:nvSpPr>
        <p:spPr>
          <a:xfrm>
            <a:off x="5286375" y="4843808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서비스 개선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자율주행 로봇을 통해 고객에게 신속하고 편리한 쇼핑 경험 제공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인력 효율성 증가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로봇을 활용함으로써 인력이 더 중요한 고객 서비스에 집중할 수 있음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 비용 절감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인건비 및 운영비용 절감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5ADDCAE-F2EA-4379-B81C-3A3837A752A5}"/>
              </a:ext>
            </a:extLst>
          </p:cNvPr>
          <p:cNvSpPr/>
          <p:nvPr/>
        </p:nvSpPr>
        <p:spPr>
          <a:xfrm>
            <a:off x="2838450" y="5691531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쿠팡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마켓컬리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 인터넷 쇼핑몰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35EF48-76C6-4F01-8137-DF0B043090D2}"/>
              </a:ext>
            </a:extLst>
          </p:cNvPr>
          <p:cNvSpPr/>
          <p:nvPr/>
        </p:nvSpPr>
        <p:spPr>
          <a:xfrm>
            <a:off x="5286375" y="5691532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배송과정 최적화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로봇을 이용한 빠른 상품 이동과 처리로 배송 시간 단축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만족도 향상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빠르고 정확한 배송 서비스를 통해 고객 만족도 높임</a:t>
            </a: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배송서비스 효율 증대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효율적인 물류 시스템으로 당일배송 등 효율적인 배송 옵션 제공</a:t>
            </a:r>
          </a:p>
        </p:txBody>
      </p:sp>
    </p:spTree>
    <p:extLst>
      <p:ext uri="{BB962C8B-B14F-4D97-AF65-F5344CB8AC3E}">
        <p14:creationId xmlns:p14="http://schemas.microsoft.com/office/powerpoint/2010/main" val="197919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5" ma:contentTypeDescription="새 문서를 만듭니다." ma:contentTypeScope="" ma:versionID="cc9e7820fb2a974b1ad97ceac811586e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258d73893780094d0c9db32feabd1e8f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B44475-73B8-4DBC-8982-B4588CA0D0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E5EB21-E40F-4BEB-82C9-06EE92EAA78F}">
  <ds:schemaRefs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1857a468-9f2d-455b-8425-136ceb0ac253"/>
    <ds:schemaRef ds:uri="http://purl.org/dc/elements/1.1/"/>
    <ds:schemaRef ds:uri="http://schemas.microsoft.com/office/2006/documentManagement/types"/>
    <ds:schemaRef ds:uri="9114dcef-bd0d-459c-b9d7-fc63398cdbe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9F64B0-4F6C-43D1-A002-57FAC2B493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23473</TotalTime>
  <Words>484</Words>
  <Application>Microsoft Office PowerPoint</Application>
  <PresentationFormat>와이드스크린</PresentationFormat>
  <Paragraphs>73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문현아</cp:lastModifiedBy>
  <cp:revision>1096</cp:revision>
  <dcterms:created xsi:type="dcterms:W3CDTF">2022-06-20T07:31:24Z</dcterms:created>
  <dcterms:modified xsi:type="dcterms:W3CDTF">2023-12-05T14:28:48Z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