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93" r:id="rId2"/>
    <p:sldId id="1094" r:id="rId3"/>
    <p:sldId id="1095" r:id="rId4"/>
    <p:sldId id="1096" r:id="rId5"/>
    <p:sldId id="109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95683-A72D-4DB9-AF9A-29EDAF6D0637}" v="99" dt="2022-09-17T21:34:19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4C32F-9002-4CCD-AB39-EEFDCFEF3D5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EB542-3EC5-43B5-BB5D-4084F6613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9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5A27A-5BE0-4A0C-A816-62F912A3A1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7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5A27A-5BE0-4A0C-A816-62F912A3A1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3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62D58-DCFA-C13E-09DF-F9B82D53C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653F66-1187-1622-4395-EABE5382A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44326-4F43-8B74-E9D0-93925D1C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11-8D42-4297-81FD-2FAD1C6E590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FEE86-1335-8984-6999-0D974BF4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AB627-557D-8FEC-68CB-8ABA75FD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734F-0935-40D5-AC05-BAB98E9AC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9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4CFD-C42B-2811-5958-FEC443BF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D0F618-0C50-FB62-386D-183590D47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06244-AAC6-ECE8-E7C4-5664A9D4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11-8D42-4297-81FD-2FAD1C6E590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996C4-2A48-D25C-51E3-B1FF1DAD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E0B86-98DD-71A9-4B56-09A98D7C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734F-0935-40D5-AC05-BAB98E9AC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9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EC18-ECED-97C2-68F8-44CAE19A8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D4EAB1-43F3-EF10-D5B5-22C6C281C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DA7F-1D04-0E2A-8DC6-1935F93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11-8D42-4297-81FD-2FAD1C6E590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9052B-9D5D-8941-444B-5F48D773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D5EB7-0BDA-5068-043C-F6F23FEC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734F-0935-40D5-AC05-BAB98E9AC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5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0" name="직사각형 9"/>
          <p:cNvSpPr/>
          <p:nvPr userDrawn="1"/>
        </p:nvSpPr>
        <p:spPr>
          <a:xfrm>
            <a:off x="7763505" y="132299"/>
            <a:ext cx="4166428" cy="20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9250805" y="6518517"/>
            <a:ext cx="2736100" cy="365125"/>
          </a:xfrm>
        </p:spPr>
        <p:txBody>
          <a:bodyPr lIns="0" rIns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14"/>
          </p:nvPr>
        </p:nvSpPr>
        <p:spPr>
          <a:xfrm>
            <a:off x="56523" y="6515739"/>
            <a:ext cx="6191499" cy="365125"/>
          </a:xfrm>
        </p:spPr>
        <p:txBody>
          <a:bodyPr/>
          <a:lstStyle>
            <a:lvl1pPr algn="l">
              <a:defRPr lang="ko-KR" alt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0" y="465587"/>
            <a:ext cx="12192000" cy="543863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rgbClr val="F8F8F8"/>
            </a:bgClr>
          </a:pattFill>
          <a:ln>
            <a:noFill/>
          </a:ln>
          <a:effectLst/>
        </p:spPr>
        <p:txBody>
          <a:bodyPr wrap="none" lIns="89726" tIns="0" rIns="89726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defTabSz="1001908"/>
            <a:endParaRPr lang="ko-KR" altLang="en-US" sz="2000" b="1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굴림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9E047-34B8-4338-A839-6AB8A5A7DFA2}"/>
              </a:ext>
            </a:extLst>
          </p:cNvPr>
          <p:cNvSpPr txBox="1"/>
          <p:nvPr userDrawn="1"/>
        </p:nvSpPr>
        <p:spPr>
          <a:xfrm>
            <a:off x="10581604" y="92670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스마트모빌러티서비스</a:t>
            </a:r>
            <a:endParaRPr lang="en-US" altLang="ko-KR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F005D82-9A53-4469-8D77-76622A85D33F}"/>
              </a:ext>
            </a:extLst>
          </p:cNvPr>
          <p:cNvSpPr/>
          <p:nvPr userDrawn="1"/>
        </p:nvSpPr>
        <p:spPr>
          <a:xfrm>
            <a:off x="711539" y="192505"/>
            <a:ext cx="82502" cy="82502"/>
          </a:xfrm>
          <a:prstGeom prst="ellipse">
            <a:avLst/>
          </a:prstGeom>
          <a:solidFill>
            <a:srgbClr val="20A7C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2593F89-DE1D-4021-ABFE-E126AC863D7C}"/>
              </a:ext>
            </a:extLst>
          </p:cNvPr>
          <p:cNvSpPr/>
          <p:nvPr userDrawn="1"/>
        </p:nvSpPr>
        <p:spPr>
          <a:xfrm>
            <a:off x="592027" y="192505"/>
            <a:ext cx="82502" cy="82502"/>
          </a:xfrm>
          <a:prstGeom prst="ellipse">
            <a:avLst/>
          </a:prstGeom>
          <a:solidFill>
            <a:srgbClr val="20A7C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5E96F7F-52F8-4BB0-BDAB-5B141521F349}"/>
              </a:ext>
            </a:extLst>
          </p:cNvPr>
          <p:cNvSpPr/>
          <p:nvPr userDrawn="1"/>
        </p:nvSpPr>
        <p:spPr>
          <a:xfrm>
            <a:off x="472515" y="192505"/>
            <a:ext cx="82502" cy="82502"/>
          </a:xfrm>
          <a:prstGeom prst="ellipse">
            <a:avLst/>
          </a:prstGeom>
          <a:solidFill>
            <a:srgbClr val="20A7C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3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76889-00E5-D72E-7960-87928346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E61E1-7560-46EC-F634-D5A8888B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61350-6654-727E-D545-63C3F253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11-8D42-4297-81FD-2FAD1C6E590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D8B7A-69E8-1EBE-2BBC-5B319CF6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9D121-0964-DB8F-8C27-F1C765E8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734F-0935-40D5-AC05-BAB98E9AC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7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ABD3F-202F-081D-DD14-251A691E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FE10C-2841-1598-6064-F67B1E82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D8E73-E064-E7C2-EB86-4D74EF5D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11-8D42-4297-81FD-2FAD1C6E590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3B544-E8C3-CB82-8D91-076DD5EF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59510-C97E-DF45-BBE3-18A19806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734F-0935-40D5-AC05-BAB98E9AC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3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E43ED-2295-B0A1-7088-24BCC106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9D544-2FE0-1538-0148-29C9F16F6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A5036-03D7-4F5C-A195-1FADD15E3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A4042-C460-76A6-0690-28B1C236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11-8D42-4297-81FD-2FAD1C6E590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DAFC0-C14C-F4F3-4F70-837A7357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5F942-EAB6-584C-59B0-3807FB36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734F-0935-40D5-AC05-BAB98E9AC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5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D2975-E776-C7C7-D3B4-F09AF9DE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7AFF5-F806-D6A9-88D5-3FE8AB24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21339D-BB06-A55F-86E2-210CC04A5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994051-48BD-0613-395B-A81D8FF66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3F8BF6-D41F-2E98-79CA-51836425B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B57F3F-76E8-79E4-722B-3854B496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11-8D42-4297-81FD-2FAD1C6E590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74DDD9-923D-92BF-FEA7-A3ECC878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8FB9C6-5171-B28F-9EB1-72408479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734F-0935-40D5-AC05-BAB98E9AC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04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353D7-6746-CB9C-1070-A187BB5D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65E7F2-8FFF-D7C1-8E2D-F78375F5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11-8D42-4297-81FD-2FAD1C6E590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0107FF-DF6A-5516-646D-6E6A12F3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BA45C4-A3EE-733F-75A5-DD6966DA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734F-0935-40D5-AC05-BAB98E9AC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7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907704-73A1-9B1E-8241-929EB5E9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11-8D42-4297-81FD-2FAD1C6E590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43F2FB-13E8-590C-555B-0C383939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498FC-B94B-7776-4B31-8E41C339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734F-0935-40D5-AC05-BAB98E9AC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3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C9145-EEDD-F3D0-B7BD-4566326C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47B85-6E27-7294-E4DC-4B199DFF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89BA5-57BA-CFF0-321C-B52530439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00C91-613A-B5FA-60CE-FCBDBCC3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11-8D42-4297-81FD-2FAD1C6E590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E0D12-BCB3-EACE-0FCD-CE9D4A76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D2EBF-FD99-EA3E-AB80-6BBE3AAC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734F-0935-40D5-AC05-BAB98E9AC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083A2-A18A-7A7E-410C-FB22A332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D26A56-0E0E-E412-5D1B-4BF34ECDE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4BA167-C549-7A69-E5D3-3755D6475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C6F2D-333A-D8F7-EB78-7B0C36E0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11-8D42-4297-81FD-2FAD1C6E590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6498B-F4DC-682E-7EDD-11EF61C5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B801C-A511-7F65-D173-D5B7F763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734F-0935-40D5-AC05-BAB98E9AC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9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28F9ED-F8C2-CF10-2FDF-5BB4294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D49DD-577C-F37A-4CAD-D540C037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E625D-12DA-B9C7-D0C8-EEBA47BB1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4E11-8D42-4297-81FD-2FAD1C6E590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06FBB-7FFE-17A0-8E52-E8DAD0590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2EEE7-CAC9-9675-B41B-55BE8FB20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734F-0935-40D5-AC05-BAB98E9AC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2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8AD13-D3E9-4EE0-B3D3-DFE3E0D396CA}"/>
              </a:ext>
            </a:extLst>
          </p:cNvPr>
          <p:cNvSpPr txBox="1"/>
          <p:nvPr/>
        </p:nvSpPr>
        <p:spPr>
          <a:xfrm>
            <a:off x="259624" y="608037"/>
            <a:ext cx="5310838" cy="273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spc="-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스마트모빌러티서비스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 평가 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859ED9-23F6-5A9E-CAA8-E8B79874104E}"/>
              </a:ext>
            </a:extLst>
          </p:cNvPr>
          <p:cNvSpPr/>
          <p:nvPr/>
        </p:nvSpPr>
        <p:spPr>
          <a:xfrm>
            <a:off x="474132" y="1268793"/>
            <a:ext cx="5621868" cy="66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프로젝트 주제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9C801F-2FF9-4B9B-61BE-EF95A3B22F9F}"/>
              </a:ext>
            </a:extLst>
          </p:cNvPr>
          <p:cNvSpPr/>
          <p:nvPr/>
        </p:nvSpPr>
        <p:spPr>
          <a:xfrm>
            <a:off x="6312869" y="2652308"/>
            <a:ext cx="2034176" cy="66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평가 방법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16BFC26F-5ACD-B681-CA51-D849C1960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8838"/>
              </p:ext>
            </p:extLst>
          </p:nvPr>
        </p:nvGraphicFramePr>
        <p:xfrm>
          <a:off x="6897764" y="3397822"/>
          <a:ext cx="4683209" cy="325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659">
                  <a:extLst>
                    <a:ext uri="{9D8B030D-6E8A-4147-A177-3AD203B41FA5}">
                      <a16:colId xmlns:a16="http://schemas.microsoft.com/office/drawing/2014/main" val="524212675"/>
                    </a:ext>
                  </a:extLst>
                </a:gridCol>
                <a:gridCol w="1904184">
                  <a:extLst>
                    <a:ext uri="{9D8B030D-6E8A-4147-A177-3AD203B41FA5}">
                      <a16:colId xmlns:a16="http://schemas.microsoft.com/office/drawing/2014/main" val="3267799696"/>
                    </a:ext>
                  </a:extLst>
                </a:gridCol>
                <a:gridCol w="1151366">
                  <a:extLst>
                    <a:ext uri="{9D8B030D-6E8A-4147-A177-3AD203B41FA5}">
                      <a16:colId xmlns:a16="http://schemas.microsoft.com/office/drawing/2014/main" val="221432172"/>
                    </a:ext>
                  </a:extLst>
                </a:gridCol>
              </a:tblGrid>
              <a:tr h="353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평가기준</a:t>
                      </a:r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배점</a:t>
                      </a:r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953862"/>
                  </a:ext>
                </a:extLst>
              </a:tr>
              <a:tr h="353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현황조사 및 문제점 도출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대상지 현황 및 문제점 분석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58866"/>
                  </a:ext>
                </a:extLst>
              </a:tr>
              <a:tr h="35373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해결방안 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해결방안의 창의성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839318"/>
                  </a:ext>
                </a:extLst>
              </a:tr>
              <a:tr h="3537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해결방안의 구체성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59182"/>
                  </a:ext>
                </a:extLst>
              </a:tr>
              <a:tr h="3537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해결방안의 지속가능성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816715"/>
                  </a:ext>
                </a:extLst>
              </a:tr>
              <a:tr h="3537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발표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포스터 디자인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32671"/>
                  </a:ext>
                </a:extLst>
              </a:tr>
              <a:tr h="3537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발표 및 </a:t>
                      </a:r>
                      <a:r>
                        <a:rPr lang="en-US" altLang="ko-KR" sz="11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QnA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61876"/>
                  </a:ext>
                </a:extLst>
              </a:tr>
              <a:tr h="353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Peer-Review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동료평가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94606"/>
                  </a:ext>
                </a:extLst>
              </a:tr>
              <a:tr h="3537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4638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11216BD-7627-506B-F7FC-F62F0967D7D0}"/>
              </a:ext>
            </a:extLst>
          </p:cNvPr>
          <p:cNvSpPr/>
          <p:nvPr/>
        </p:nvSpPr>
        <p:spPr>
          <a:xfrm>
            <a:off x="474132" y="2800188"/>
            <a:ext cx="2370668" cy="373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제출물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&amp;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제출일정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53D6B-A5C2-A087-5C53-9FD8CBA976E2}"/>
              </a:ext>
            </a:extLst>
          </p:cNvPr>
          <p:cNvSpPr/>
          <p:nvPr/>
        </p:nvSpPr>
        <p:spPr>
          <a:xfrm>
            <a:off x="611027" y="3205566"/>
            <a:ext cx="6092868" cy="953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포스터 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A0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사이즈 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가로로 제작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밤 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</a:t>
            </a:r>
            <a:endParaRPr lang="en-US" altLang="ko-KR" sz="1200" dirty="0">
              <a:solidFill>
                <a:srgbClr val="40484D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아주 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BB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 과제 제출 형식으로 제출</a:t>
            </a:r>
            <a:endParaRPr lang="en-US" altLang="ko-KR" sz="1200" dirty="0">
              <a:solidFill>
                <a:srgbClr val="40484D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075F51-E1D3-21A6-2A25-1049E64BEBAD}"/>
              </a:ext>
            </a:extLst>
          </p:cNvPr>
          <p:cNvSpPr/>
          <p:nvPr/>
        </p:nvSpPr>
        <p:spPr>
          <a:xfrm>
            <a:off x="474132" y="4384989"/>
            <a:ext cx="2034176" cy="31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발표방식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36721D-B90F-773F-39CA-564CB5F89DC9}"/>
              </a:ext>
            </a:extLst>
          </p:cNvPr>
          <p:cNvSpPr/>
          <p:nvPr/>
        </p:nvSpPr>
        <p:spPr>
          <a:xfrm>
            <a:off x="611027" y="4813033"/>
            <a:ext cx="6092868" cy="776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조교가 컬러출력을 통해 발표일자에 맞추어 강의실 벽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(wall)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부착 예정 </a:t>
            </a:r>
            <a:endParaRPr lang="en-US" altLang="ko-KR" sz="1200" dirty="0">
              <a:solidFill>
                <a:srgbClr val="40484D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25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&amp; 11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28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포스터 벽에 부착 후 평가 진행 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(peer-review 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포함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EB38BF-D85C-2F4A-2855-B5502B139679}"/>
              </a:ext>
            </a:extLst>
          </p:cNvPr>
          <p:cNvSpPr/>
          <p:nvPr/>
        </p:nvSpPr>
        <p:spPr>
          <a:xfrm>
            <a:off x="611027" y="1882408"/>
            <a:ext cx="7845076" cy="56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지역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구 단위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대상 도시 내 사회적문제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교통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범죄예방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고령자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교통약자 등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분석하고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이를 해결하기 위한 교통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200" dirty="0" err="1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모빌리티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차원의 창의적이면서 실현가능한 방안을 </a:t>
            </a:r>
            <a:r>
              <a:rPr lang="ko-KR" altLang="en-US" sz="1200" dirty="0" err="1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제시하시오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b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 </a:t>
            </a:r>
            <a:r>
              <a:rPr lang="en-US" altLang="ko-KR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rgbClr val="4048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늦은 시간대 범죄 예방을 위한 자율주행 순찰차</a:t>
            </a:r>
            <a:endParaRPr lang="en-US" altLang="ko-KR" sz="1200" dirty="0">
              <a:solidFill>
                <a:srgbClr val="40484D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75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8AD13-D3E9-4EE0-B3D3-DFE3E0D396CA}"/>
              </a:ext>
            </a:extLst>
          </p:cNvPr>
          <p:cNvSpPr txBox="1"/>
          <p:nvPr/>
        </p:nvSpPr>
        <p:spPr>
          <a:xfrm>
            <a:off x="259624" y="608037"/>
            <a:ext cx="5310838" cy="273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spc="-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스마트모빌러티서비스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 그룹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859ED9-23F6-5A9E-CAA8-E8B79874104E}"/>
              </a:ext>
            </a:extLst>
          </p:cNvPr>
          <p:cNvSpPr/>
          <p:nvPr/>
        </p:nvSpPr>
        <p:spPr>
          <a:xfrm>
            <a:off x="474132" y="1268793"/>
            <a:ext cx="1790896" cy="66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1">
                    <a:lumMod val="7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프로젝트 조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DB03D68-2C14-8641-79F2-C5CA54492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62982"/>
              </p:ext>
            </p:extLst>
          </p:nvPr>
        </p:nvGraphicFramePr>
        <p:xfrm>
          <a:off x="809405" y="2116081"/>
          <a:ext cx="3180958" cy="357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48">
                  <a:extLst>
                    <a:ext uri="{9D8B030D-6E8A-4147-A177-3AD203B41FA5}">
                      <a16:colId xmlns:a16="http://schemas.microsoft.com/office/drawing/2014/main" val="524212675"/>
                    </a:ext>
                  </a:extLst>
                </a:gridCol>
                <a:gridCol w="1037705">
                  <a:extLst>
                    <a:ext uri="{9D8B030D-6E8A-4147-A177-3AD203B41FA5}">
                      <a16:colId xmlns:a16="http://schemas.microsoft.com/office/drawing/2014/main" val="3267799696"/>
                    </a:ext>
                  </a:extLst>
                </a:gridCol>
                <a:gridCol w="1037705">
                  <a:extLst>
                    <a:ext uri="{9D8B030D-6E8A-4147-A177-3AD203B41FA5}">
                      <a16:colId xmlns:a16="http://schemas.microsoft.com/office/drawing/2014/main" val="221432172"/>
                    </a:ext>
                  </a:extLst>
                </a:gridCol>
              </a:tblGrid>
              <a:tr h="32544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아주대학교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평가기준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배점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953862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고주성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이상현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58866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김민서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노진욱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45119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오정현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문현아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195264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양동민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서민수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7180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채현병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이응주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4899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오다인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윤찬호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069972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강예림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진종찬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6562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김용현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김지수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38060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김소민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김준식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66554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오민주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노치우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744079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C3452C2B-5667-A55C-1A57-A9CD6B3EE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77712"/>
              </p:ext>
            </p:extLst>
          </p:nvPr>
        </p:nvGraphicFramePr>
        <p:xfrm>
          <a:off x="4567673" y="2116081"/>
          <a:ext cx="3180958" cy="260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48">
                  <a:extLst>
                    <a:ext uri="{9D8B030D-6E8A-4147-A177-3AD203B41FA5}">
                      <a16:colId xmlns:a16="http://schemas.microsoft.com/office/drawing/2014/main" val="524212675"/>
                    </a:ext>
                  </a:extLst>
                </a:gridCol>
                <a:gridCol w="1037705">
                  <a:extLst>
                    <a:ext uri="{9D8B030D-6E8A-4147-A177-3AD203B41FA5}">
                      <a16:colId xmlns:a16="http://schemas.microsoft.com/office/drawing/2014/main" val="3267799696"/>
                    </a:ext>
                  </a:extLst>
                </a:gridCol>
                <a:gridCol w="1037705">
                  <a:extLst>
                    <a:ext uri="{9D8B030D-6E8A-4147-A177-3AD203B41FA5}">
                      <a16:colId xmlns:a16="http://schemas.microsoft.com/office/drawing/2014/main" val="221432172"/>
                    </a:ext>
                  </a:extLst>
                </a:gridCol>
              </a:tblGrid>
              <a:tr h="32544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아주대학교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평가기준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배점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953862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길민혁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문시현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58866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박수연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김주영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(18)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45119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최문영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오수민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195264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엄다윤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최유민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7180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강지훈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김주영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(20)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4899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김세원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배건희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069972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최동준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유영웅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6562"/>
                  </a:ext>
                </a:extLst>
              </a:tr>
            </a:tbl>
          </a:graphicData>
        </a:graphic>
      </p:graphicFrame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B97A4E21-3B74-255D-5AE7-6EB4899CB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91672"/>
              </p:ext>
            </p:extLst>
          </p:nvPr>
        </p:nvGraphicFramePr>
        <p:xfrm>
          <a:off x="8325942" y="2116081"/>
          <a:ext cx="3180958" cy="162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48">
                  <a:extLst>
                    <a:ext uri="{9D8B030D-6E8A-4147-A177-3AD203B41FA5}">
                      <a16:colId xmlns:a16="http://schemas.microsoft.com/office/drawing/2014/main" val="524212675"/>
                    </a:ext>
                  </a:extLst>
                </a:gridCol>
                <a:gridCol w="1037705">
                  <a:extLst>
                    <a:ext uri="{9D8B030D-6E8A-4147-A177-3AD203B41FA5}">
                      <a16:colId xmlns:a16="http://schemas.microsoft.com/office/drawing/2014/main" val="3267799696"/>
                    </a:ext>
                  </a:extLst>
                </a:gridCol>
                <a:gridCol w="1037705">
                  <a:extLst>
                    <a:ext uri="{9D8B030D-6E8A-4147-A177-3AD203B41FA5}">
                      <a16:colId xmlns:a16="http://schemas.microsoft.com/office/drawing/2014/main" val="221432172"/>
                    </a:ext>
                  </a:extLst>
                </a:gridCol>
              </a:tblGrid>
              <a:tr h="32544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미래자동차 연계과정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평가기준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배점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953862"/>
                  </a:ext>
                </a:extLst>
              </a:tr>
              <a:tr h="3254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배승원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신도담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58866"/>
                  </a:ext>
                </a:extLst>
              </a:tr>
              <a:tr h="32544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권용진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28327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소재현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이상길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45119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이동원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고미서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1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25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C5B35-BAF9-3756-40B6-226449F38A4B}"/>
              </a:ext>
            </a:extLst>
          </p:cNvPr>
          <p:cNvSpPr txBox="1"/>
          <p:nvPr/>
        </p:nvSpPr>
        <p:spPr>
          <a:xfrm>
            <a:off x="259624" y="608037"/>
            <a:ext cx="5310838" cy="273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spc="-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스마트모빌러티서비스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 참고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357A1-260E-BA65-2750-B9F258785755}"/>
              </a:ext>
            </a:extLst>
          </p:cNvPr>
          <p:cNvSpPr txBox="1"/>
          <p:nvPr/>
        </p:nvSpPr>
        <p:spPr>
          <a:xfrm>
            <a:off x="7116842" y="4217293"/>
            <a:ext cx="48717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https://smartcity.go.kr/%EC%A0%95%EC%B1%85/%EC%A0%95%EC%B1%85%EC%82%AC%EC%97%85/%EC%8A%A4%EB%A7%88%ED%8A%B8-%EC%B1%8C%EB%A6%B0%EC%A7%80/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DFF337-AF5E-C17A-BC5B-5DC74536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36"/>
          <a:stretch/>
        </p:blipFill>
        <p:spPr>
          <a:xfrm>
            <a:off x="104352" y="1686600"/>
            <a:ext cx="9281193" cy="2278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74B82-29B0-609B-D24D-99F490715848}"/>
              </a:ext>
            </a:extLst>
          </p:cNvPr>
          <p:cNvSpPr txBox="1"/>
          <p:nvPr/>
        </p:nvSpPr>
        <p:spPr>
          <a:xfrm>
            <a:off x="7123210" y="5638194"/>
            <a:ext cx="48988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https://smartcity.go.kr/%ed%94%84%eb%a1%9c%ec%a0%9d%ed%8a%b8/%ec%8a%a4%eb%a7%88%ed%8a%b8-%ec%b1%8c%eb%a6%b0%ec%a7%80/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772D44-FD12-33B7-1398-286FA8A37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173"/>
          <a:stretch/>
        </p:blipFill>
        <p:spPr>
          <a:xfrm>
            <a:off x="96645" y="4008325"/>
            <a:ext cx="6460232" cy="2773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5457D1-4E28-5BC4-EDD6-135CE618D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24" b="84046"/>
          <a:stretch/>
        </p:blipFill>
        <p:spPr>
          <a:xfrm>
            <a:off x="173953" y="1101824"/>
            <a:ext cx="5659278" cy="5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7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D916BD-A5B6-6CB9-ADDA-FA34EBFA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4" y="1188591"/>
            <a:ext cx="6235074" cy="21477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19DF03-826E-68F7-3C92-1BA7955D3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307" y="1264920"/>
            <a:ext cx="5394304" cy="5471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30AB9B-EE4A-13D5-711B-FA9AD0ED1559}"/>
              </a:ext>
            </a:extLst>
          </p:cNvPr>
          <p:cNvSpPr txBox="1"/>
          <p:nvPr/>
        </p:nvSpPr>
        <p:spPr>
          <a:xfrm>
            <a:off x="259624" y="608037"/>
            <a:ext cx="5310838" cy="273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spc="-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스마트모빌러티서비스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 참고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6416E-326B-622A-3552-5003CDBE7106}"/>
              </a:ext>
            </a:extLst>
          </p:cNvPr>
          <p:cNvSpPr txBox="1"/>
          <p:nvPr/>
        </p:nvSpPr>
        <p:spPr>
          <a:xfrm>
            <a:off x="343293" y="5049986"/>
            <a:ext cx="51435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https://smartcity.go.kr/%ed%94%84%eb%a1%9c%ec%a0%9d%ed%8a%b8/%ec%8a%a4%eb%a7%88%ed%8a%b8-%ec%b1%8c%eb%a6%b0%ec%a7%80/%ec%8a%a4%eb%a7%88%ed%8a%b8%ec%8b%9c%ed%8b%b0-%ec%b1%8c%eb%a6%b0%ec%a7%80/2021-%ec%98%88%eb%b9%84%ec%82%ac%ec%97%85/</a:t>
            </a:r>
          </a:p>
        </p:txBody>
      </p:sp>
    </p:spTree>
    <p:extLst>
      <p:ext uri="{BB962C8B-B14F-4D97-AF65-F5344CB8AC3E}">
        <p14:creationId xmlns:p14="http://schemas.microsoft.com/office/powerpoint/2010/main" val="98101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38938-9A76-4EE4-4BEB-36F5A9BFBC4E}"/>
              </a:ext>
            </a:extLst>
          </p:cNvPr>
          <p:cNvSpPr txBox="1"/>
          <p:nvPr/>
        </p:nvSpPr>
        <p:spPr>
          <a:xfrm>
            <a:off x="259624" y="608037"/>
            <a:ext cx="5310838" cy="273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spc="-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스마트모빌러티서비스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 참고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A309F3-0881-4482-6F33-C6F02151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88" y="1222138"/>
            <a:ext cx="6206864" cy="22789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6B5DAE-8E05-1257-41FD-845277BC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207" y="1051422"/>
            <a:ext cx="5735817" cy="5669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3167DD-91D7-1E77-6BA1-9706B6459ACB}"/>
              </a:ext>
            </a:extLst>
          </p:cNvPr>
          <p:cNvSpPr txBox="1"/>
          <p:nvPr/>
        </p:nvSpPr>
        <p:spPr>
          <a:xfrm>
            <a:off x="342900" y="5043050"/>
            <a:ext cx="55258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https://smartcity.go.kr/%ed%94%84%eb%a1%9c%ec%a0%9d%ed%8a%b8/%ec%8a%a4%eb%a7%88%ed%8a%b8-%ec%b1%8c%eb%a6%b0%ec%a7%80/%ec%8a%a4%eb%a7%88%ed%8a%b8%ec%8b%9c%ed%8b%b0-%ec%b1%8c%eb%a6%b0%ec%a7%80/2020-%ec%98%88%eb%b9%84%ec%82%ac%ec%97%85/</a:t>
            </a:r>
          </a:p>
        </p:txBody>
      </p:sp>
    </p:spTree>
    <p:extLst>
      <p:ext uri="{BB962C8B-B14F-4D97-AF65-F5344CB8AC3E}">
        <p14:creationId xmlns:p14="http://schemas.microsoft.com/office/powerpoint/2010/main" val="338860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619</Words>
  <Application>Microsoft Office PowerPoint</Application>
  <PresentationFormat>와이드스크린</PresentationFormat>
  <Paragraphs>109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KoPubWorld돋움체 Bold</vt:lpstr>
      <vt:lpstr>나눔스퀘어</vt:lpstr>
      <vt:lpstr>나눔스퀘어_ac</vt:lpstr>
      <vt:lpstr>나눔스퀘어_ac Bold</vt:lpstr>
      <vt:lpstr>맑은 고딕</vt:lpstr>
      <vt:lpstr>에스코어 드림 4 Regular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준호</dc:creator>
  <cp:lastModifiedBy>현아 문</cp:lastModifiedBy>
  <cp:revision>5</cp:revision>
  <dcterms:created xsi:type="dcterms:W3CDTF">2022-09-14T04:44:50Z</dcterms:created>
  <dcterms:modified xsi:type="dcterms:W3CDTF">2022-09-22T05:24:09Z</dcterms:modified>
</cp:coreProperties>
</file>