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4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6.png"/><Relationship Id="rId10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02520" y="4095795"/>
            <a:ext cx="17346032" cy="36618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400" kern="0" spc="-100" dirty="0">
                <a:solidFill>
                  <a:srgbClr val="5A7D59"/>
                </a:solidFill>
                <a:latin typeface="Gmarket Sans Bold" pitchFamily="34" charset="0"/>
                <a:cs typeface="Gmarket Sans Bold" pitchFamily="34" charset="0"/>
              </a:rPr>
              <a:t>교통시스템 도입에 따른</a:t>
            </a:r>
          </a:p>
          <a:p>
            <a:r>
              <a:rPr lang="en-US" sz="7400" kern="0" spc="-100" dirty="0">
                <a:solidFill>
                  <a:srgbClr val="5A7D59"/>
                </a:solidFill>
                <a:latin typeface="Gmarket Sans Bold" pitchFamily="34" charset="0"/>
                <a:cs typeface="Gmarket Sans Bold" pitchFamily="34" charset="0"/>
              </a:rPr>
              <a:t>전후 상황 용량 분석 및 개선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9899616" y="9682952"/>
            <a:ext cx="8000865" cy="47570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800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8조  201926651 노진욱, 201820522 노치우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2602524" y="6537019"/>
            <a:ext cx="17346032" cy="8109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dirty="0">
                <a:solidFill>
                  <a:srgbClr val="726B6B"/>
                </a:solidFill>
                <a:latin typeface="KoPubWorldDotum_Pro Medium" pitchFamily="34" charset="0"/>
                <a:cs typeface="KoPubWorldDotum_Pro Medium" pitchFamily="34" charset="0"/>
              </a:rPr>
              <a:t>제 2 서해안고속도로 남안산IC ~ 송산마도IC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 rot="-5400000">
            <a:off x="-306098" y="1378351"/>
            <a:ext cx="2263261" cy="5395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100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Highway Capacity Analysis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1807" y="9742381"/>
            <a:ext cx="300000" cy="2907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08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 rot="-5400000">
            <a:off x="-306098" y="1378351"/>
            <a:ext cx="2263261" cy="5395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100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Highway Capacity Analysis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1757114" y="1270895"/>
            <a:ext cx="8254501" cy="14434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700" kern="0" spc="-100" dirty="0">
                <a:solidFill>
                  <a:srgbClr val="5A7D59"/>
                </a:solidFill>
                <a:latin typeface="Gmarket Sans Bold" pitchFamily="34" charset="0"/>
                <a:cs typeface="Gmarket Sans Bold" pitchFamily="34" charset="0"/>
              </a:rPr>
              <a:t>개선 방안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2334029" y="2609914"/>
            <a:ext cx="8327529" cy="799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kern="0" spc="-100" dirty="0">
                <a:solidFill>
                  <a:srgbClr val="000000"/>
                </a:solidFill>
                <a:latin typeface="KoPubWorldDotum_Pro Bold" pitchFamily="34" charset="0"/>
                <a:cs typeface="KoPubWorldDotum_Pro Bold" pitchFamily="34" charset="0"/>
              </a:rPr>
              <a:t>3. 자율주행 도입 (차간거리 감소)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2772038" y="3360210"/>
            <a:ext cx="8882198" cy="7085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00" dirty="0">
                <a:solidFill>
                  <a:srgbClr val="726B6B"/>
                </a:solidFill>
                <a:latin typeface="KoPubWorldDotum_Pro Bold" pitchFamily="34" charset="0"/>
                <a:cs typeface="KoPubWorldDotum_Pro Bold" pitchFamily="34" charset="0"/>
              </a:rPr>
              <a:t>편도 2차로 유지 (기하구조 변경 X)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2772038" y="4070686"/>
            <a:ext cx="14842857" cy="7085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00" dirty="0">
                <a:solidFill>
                  <a:srgbClr val="726B6B"/>
                </a:solidFill>
                <a:latin typeface="KoPubWorldDotum_Pro Bold" pitchFamily="34" charset="0"/>
                <a:cs typeface="KoPubWorldDotum_Pro Bold" pitchFamily="34" charset="0"/>
              </a:rPr>
              <a:t>A. 최소 안전거리 계산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3183924" y="4581161"/>
            <a:ext cx="6747612" cy="1009738"/>
            <a:chOff x="3183924" y="4581161"/>
            <a:chExt cx="6747612" cy="100973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83924" y="4581161"/>
              <a:ext cx="6747612" cy="10097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255346" y="2876580"/>
            <a:ext cx="7572869" cy="6583054"/>
            <a:chOff x="10255346" y="2876580"/>
            <a:chExt cx="7572869" cy="658305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55346" y="2876580"/>
              <a:ext cx="7572869" cy="6583054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0331524" y="2291981"/>
            <a:ext cx="11702714" cy="794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00" dirty="0">
                <a:solidFill>
                  <a:srgbClr val="726B6B"/>
                </a:solidFill>
                <a:latin typeface="KoPubWorldDotum_Pro Bold" pitchFamily="34" charset="0"/>
                <a:cs typeface="KoPubWorldDotum_Pro Bold" pitchFamily="34" charset="0"/>
              </a:rPr>
              <a:t>자 : 자율주행 자동차, 일 : 일반 자동차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3307734" y="5540448"/>
            <a:ext cx="6171429" cy="4240028"/>
            <a:chOff x="3307734" y="5540448"/>
            <a:chExt cx="6171429" cy="424002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07734" y="5540448"/>
              <a:ext cx="6171429" cy="42400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1807" y="9742381"/>
            <a:ext cx="300000" cy="2907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09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 rot="-5400000">
            <a:off x="-306098" y="1378351"/>
            <a:ext cx="2263261" cy="5395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100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Highway Capacity Analysis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1757114" y="1270895"/>
            <a:ext cx="8254501" cy="14434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700" kern="0" spc="-100" dirty="0">
                <a:solidFill>
                  <a:srgbClr val="5A7D59"/>
                </a:solidFill>
                <a:latin typeface="Gmarket Sans Bold" pitchFamily="34" charset="0"/>
                <a:cs typeface="Gmarket Sans Bold" pitchFamily="34" charset="0"/>
              </a:rPr>
              <a:t>개선 방안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2334029" y="2609914"/>
            <a:ext cx="8327529" cy="799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kern="0" spc="-100" dirty="0">
                <a:solidFill>
                  <a:srgbClr val="000000"/>
                </a:solidFill>
                <a:latin typeface="KoPubWorldDotum_Pro Bold" pitchFamily="34" charset="0"/>
                <a:cs typeface="KoPubWorldDotum_Pro Bold" pitchFamily="34" charset="0"/>
              </a:rPr>
              <a:t>3. 자율주행 도입 (차간거리 감소)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2772038" y="3360210"/>
            <a:ext cx="8882198" cy="7085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00" dirty="0">
                <a:solidFill>
                  <a:srgbClr val="726B6B"/>
                </a:solidFill>
                <a:latin typeface="KoPubWorldDotum_Pro Bold" pitchFamily="34" charset="0"/>
                <a:cs typeface="KoPubWorldDotum_Pro Bold" pitchFamily="34" charset="0"/>
              </a:rPr>
              <a:t>편도 2차로 유지 (기하구조 변경 X)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2772038" y="4070686"/>
            <a:ext cx="4141943" cy="7085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00" dirty="0">
                <a:solidFill>
                  <a:srgbClr val="726B6B"/>
                </a:solidFill>
                <a:latin typeface="KoPubWorldDotum_Pro Bold" pitchFamily="34" charset="0"/>
                <a:cs typeface="KoPubWorldDotum_Pro Bold" pitchFamily="34" charset="0"/>
              </a:rPr>
              <a:t>B. 용량 계산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861266" y="4622673"/>
            <a:ext cx="4829297" cy="903546"/>
            <a:chOff x="2861266" y="4622673"/>
            <a:chExt cx="4829297" cy="90354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61266" y="4622673"/>
              <a:ext cx="4829297" cy="90354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918409" y="5771429"/>
            <a:ext cx="6400096" cy="2197048"/>
            <a:chOff x="2918409" y="5771429"/>
            <a:chExt cx="6400096" cy="21970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18409" y="5771429"/>
              <a:ext cx="6400096" cy="2197048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9318505" y="4070686"/>
            <a:ext cx="4528571" cy="7085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00" dirty="0">
                <a:solidFill>
                  <a:srgbClr val="726B6B"/>
                </a:solidFill>
                <a:latin typeface="KoPubWorldDotum_Pro Bold" pitchFamily="34" charset="0"/>
                <a:cs typeface="KoPubWorldDotum_Pro Bold" pitchFamily="34" charset="0"/>
              </a:rPr>
              <a:t>C. 서비스 수준 판정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9613619" y="4756695"/>
            <a:ext cx="14842857" cy="20514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00" dirty="0">
                <a:solidFill>
                  <a:srgbClr val="726B6B"/>
                </a:solidFill>
                <a:latin typeface="KoPubWorldDotum_Pro Bold" pitchFamily="34" charset="0"/>
                <a:cs typeface="KoPubWorldDotum_Pro Bold" pitchFamily="34" charset="0"/>
              </a:rPr>
              <a:t>- 교통량을 첨두시간 교통량으로 환산</a:t>
            </a:r>
          </a:p>
          <a:p>
            <a:r>
              <a:rPr lang="en-US" sz="2700" kern="0" spc="-100" dirty="0">
                <a:solidFill>
                  <a:srgbClr val="726B6B"/>
                </a:solidFill>
                <a:latin typeface="KoPubWorldDotum_Pro Bold" pitchFamily="34" charset="0"/>
                <a:cs typeface="KoPubWorldDotum_Pro Bold" pitchFamily="34" charset="0"/>
              </a:rPr>
              <a:t>- 교통량 대 용량비 산출 (Vp/C)</a:t>
            </a:r>
          </a:p>
          <a:p>
            <a:r>
              <a:rPr lang="en-US" sz="2700" kern="0" spc="-100" dirty="0">
                <a:solidFill>
                  <a:srgbClr val="726B6B"/>
                </a:solidFill>
                <a:latin typeface="KoPubWorldDotum_Pro Bold" pitchFamily="34" charset="0"/>
                <a:cs typeface="KoPubWorldDotum_Pro Bold" pitchFamily="34" charset="0"/>
              </a:rPr>
              <a:t>- Vp/C에 상응하는 밀도값을 보간법으로 찾고 서비스 수준 판정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9337552" y="6343048"/>
            <a:ext cx="8744391" cy="2464757"/>
            <a:chOff x="9337552" y="6343048"/>
            <a:chExt cx="8744391" cy="246475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37552" y="6343048"/>
              <a:ext cx="8744391" cy="24647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1807" y="9742381"/>
            <a:ext cx="300000" cy="329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10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 rot="-5400000">
            <a:off x="-306098" y="1378351"/>
            <a:ext cx="2263261" cy="5395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100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Highway Capacity Analysis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1757114" y="1270895"/>
            <a:ext cx="8254501" cy="12647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700" kern="0" spc="-100" dirty="0">
                <a:solidFill>
                  <a:srgbClr val="5A7D59"/>
                </a:solidFill>
                <a:latin typeface="Gmarket Sans Bold" pitchFamily="34" charset="0"/>
                <a:cs typeface="Gmarket Sans Bold" pitchFamily="34" charset="0"/>
              </a:rPr>
              <a:t>결론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2334029" y="2609914"/>
            <a:ext cx="8327529" cy="799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kern="0" spc="-100" dirty="0">
                <a:solidFill>
                  <a:srgbClr val="000000"/>
                </a:solidFill>
                <a:latin typeface="KoPubWorldDotum_Pro Bold" pitchFamily="34" charset="0"/>
                <a:cs typeface="KoPubWorldDotum_Pro Bold" pitchFamily="34" charset="0"/>
              </a:rPr>
              <a:t>1. 차로 확장 (추가 건설)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2772038" y="3236400"/>
            <a:ext cx="8882198" cy="7085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00" dirty="0">
                <a:solidFill>
                  <a:srgbClr val="726B6B"/>
                </a:solidFill>
                <a:latin typeface="KoPubWorldDotum_Pro Bold" pitchFamily="34" charset="0"/>
                <a:cs typeface="KoPubWorldDotum_Pro Bold" pitchFamily="34" charset="0"/>
              </a:rPr>
              <a:t>편도 2차로 -&gt; 편도 3차로 확장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3142048" y="3765924"/>
            <a:ext cx="21416659" cy="123720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kern="0" spc="-100" dirty="0">
                <a:solidFill>
                  <a:srgbClr val="726B6B"/>
                </a:solidFill>
                <a:latin typeface="KoPubWorldDotum_Pro Bold" pitchFamily="34" charset="0"/>
                <a:cs typeface="KoPubWorldDotum_Pro Bold" pitchFamily="34" charset="0"/>
              </a:rPr>
              <a:t>- 용량 개선을 통해 뚜렷한 서비스 수준 개선을 보여주었다.</a:t>
            </a:r>
          </a:p>
          <a:p>
            <a:r>
              <a:rPr lang="en-US" sz="2400" kern="0" spc="-100" dirty="0">
                <a:solidFill>
                  <a:srgbClr val="726B6B"/>
                </a:solidFill>
                <a:latin typeface="KoPubWorldDotum_Pro Bold" pitchFamily="34" charset="0"/>
                <a:cs typeface="KoPubWorldDotum_Pro Bold" pitchFamily="34" charset="0"/>
              </a:rPr>
              <a:t>- 그러나 현실적으로 토지 이용 관련한 문제로 인해 적용에 한계가 있다.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2334029" y="4757495"/>
            <a:ext cx="8327529" cy="8109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kern="0" spc="-100" dirty="0">
                <a:solidFill>
                  <a:srgbClr val="000000"/>
                </a:solidFill>
                <a:latin typeface="KoPubWorldDotum_Pro Bold" pitchFamily="34" charset="0"/>
                <a:cs typeface="KoPubWorldDotum_Pro Bold" pitchFamily="34" charset="0"/>
              </a:rPr>
              <a:t>2. 차로 확장 (갓길 차로제 이용)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2772038" y="5383979"/>
            <a:ext cx="8882198" cy="7085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00" dirty="0">
                <a:solidFill>
                  <a:srgbClr val="726B6B"/>
                </a:solidFill>
                <a:latin typeface="KoPubWorldDotum_Pro Bold" pitchFamily="34" charset="0"/>
                <a:cs typeface="KoPubWorldDotum_Pro Bold" pitchFamily="34" charset="0"/>
              </a:rPr>
              <a:t>편도 2차로 -&gt; 편도 3차로 확장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3142048" y="5913505"/>
            <a:ext cx="21416659" cy="123720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kern="0" spc="-100" dirty="0">
                <a:solidFill>
                  <a:srgbClr val="726B6B"/>
                </a:solidFill>
                <a:latin typeface="KoPubWorldDotum_Pro Bold" pitchFamily="34" charset="0"/>
                <a:cs typeface="KoPubWorldDotum_Pro Bold" pitchFamily="34" charset="0"/>
              </a:rPr>
              <a:t>- 1개 차로 추가건설보단 부족하지만 뚜렷한 개선을 보여주었다.</a:t>
            </a:r>
          </a:p>
          <a:p>
            <a:r>
              <a:rPr lang="en-US" sz="2400" kern="0" spc="-100" dirty="0">
                <a:solidFill>
                  <a:srgbClr val="726B6B"/>
                </a:solidFill>
                <a:latin typeface="KoPubWorldDotum_Pro Bold" pitchFamily="34" charset="0"/>
                <a:cs typeface="KoPubWorldDotum_Pro Bold" pitchFamily="34" charset="0"/>
              </a:rPr>
              <a:t>- 토지 이용 관련한 문제가 있는 본 구간에 적합하지만 위험성 증가 및 운전자의 부담이 늘어난다.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2334029" y="6993019"/>
            <a:ext cx="9850629" cy="8109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kern="0" spc="-100" dirty="0">
                <a:solidFill>
                  <a:srgbClr val="000000"/>
                </a:solidFill>
                <a:latin typeface="KoPubWorldDotum_Pro Bold" pitchFamily="34" charset="0"/>
                <a:cs typeface="KoPubWorldDotum_Pro Bold" pitchFamily="34" charset="0"/>
              </a:rPr>
              <a:t>3. 자율주행 도입 (차간거리 감소)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2772038" y="7619505"/>
            <a:ext cx="8882198" cy="73227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00" dirty="0">
                <a:solidFill>
                  <a:srgbClr val="726B6B"/>
                </a:solidFill>
                <a:latin typeface="KoPubWorldDotum_Pro Bold" pitchFamily="34" charset="0"/>
                <a:cs typeface="KoPubWorldDotum_Pro Bold" pitchFamily="34" charset="0"/>
              </a:rPr>
              <a:t>편도 2차로 유지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3142048" y="8149029"/>
            <a:ext cx="21416659" cy="18207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kern="0" spc="-100" dirty="0">
                <a:solidFill>
                  <a:srgbClr val="726B6B"/>
                </a:solidFill>
                <a:latin typeface="KoPubWorldDotum_Pro Bold" pitchFamily="34" charset="0"/>
                <a:cs typeface="KoPubWorldDotum_Pro Bold" pitchFamily="34" charset="0"/>
              </a:rPr>
              <a:t>- 자율주행 도입으로 인한 용량 개선을 통해 가장 좋은 개선을 보여주었다. (자율주행 100%의 경우)</a:t>
            </a:r>
          </a:p>
          <a:p>
            <a:r>
              <a:rPr lang="en-US" sz="2400" kern="0" spc="-100" dirty="0">
                <a:solidFill>
                  <a:srgbClr val="726B6B"/>
                </a:solidFill>
                <a:latin typeface="KoPubWorldDotum_Pro Bold" pitchFamily="34" charset="0"/>
                <a:cs typeface="KoPubWorldDotum_Pro Bold" pitchFamily="34" charset="0"/>
              </a:rPr>
              <a:t>- 그러나 자율주행 자동차의 비중이 75% 이상이 되어야만 앞서 제시하였던 차로 확장 방안 보다 더 나은 개선을 보여준다.</a:t>
            </a:r>
          </a:p>
          <a:p>
            <a:r>
              <a:rPr lang="en-US" sz="2400" kern="0" spc="-100" dirty="0">
                <a:solidFill>
                  <a:srgbClr val="726B6B"/>
                </a:solidFill>
                <a:latin typeface="KoPubWorldDotum_Pro Bold" pitchFamily="34" charset="0"/>
                <a:cs typeface="KoPubWorldDotum_Pro Bold" pitchFamily="34" charset="0"/>
              </a:rPr>
              <a:t>- 당장 도입에는 한계가 있기 때문에 앞서 제시하였던 방안 보다 훨씬 오랜 시간이 걸린다.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1807" y="9742381"/>
            <a:ext cx="257143" cy="2907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11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 rot="-5400000">
            <a:off x="-306098" y="1378351"/>
            <a:ext cx="2263261" cy="5395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100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Highway Capacity Analysis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1757114" y="1270895"/>
            <a:ext cx="8254501" cy="12647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700" kern="0" spc="-100" dirty="0">
                <a:solidFill>
                  <a:srgbClr val="5A7D59"/>
                </a:solidFill>
                <a:latin typeface="Gmarket Sans Bold" pitchFamily="34" charset="0"/>
                <a:cs typeface="Gmarket Sans Bold" pitchFamily="34" charset="0"/>
              </a:rPr>
              <a:t>결론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2292065" y="3248418"/>
            <a:ext cx="23409016" cy="23188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700" kern="0" spc="-100" dirty="0">
                <a:solidFill>
                  <a:srgbClr val="2A5234"/>
                </a:solidFill>
                <a:latin typeface="Gmarket Sans Bold" pitchFamily="34" charset="0"/>
                <a:cs typeface="Gmarket Sans Bold" pitchFamily="34" charset="0"/>
              </a:rPr>
              <a:t>- 당장의 개선이 필요하다면 차로 확장 (갓길 차로제 이용)을       도입하는 것이 좋다. 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2292065" y="5142857"/>
            <a:ext cx="23409016" cy="23188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700" kern="0" spc="-100" dirty="0">
                <a:solidFill>
                  <a:srgbClr val="2A5234"/>
                </a:solidFill>
                <a:latin typeface="Gmarket Sans Bold" pitchFamily="34" charset="0"/>
                <a:cs typeface="Gmarket Sans Bold" pitchFamily="34" charset="0"/>
              </a:rPr>
              <a:t>- 자율주행 100%를 운영 할 수 있다면 기하구조 개선 없이도     최상의 개선을 이끌어 낼 수 있다.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1807" y="9742381"/>
            <a:ext cx="809799" cy="2907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12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 rot="-5400000">
            <a:off x="-306098" y="1378351"/>
            <a:ext cx="2263261" cy="5395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100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Highway Capacity Analysis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1757114" y="1270895"/>
            <a:ext cx="8254501" cy="14434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700" kern="0" spc="-100" dirty="0">
                <a:solidFill>
                  <a:srgbClr val="5A7D59"/>
                </a:solidFill>
                <a:latin typeface="Gmarket Sans Bold" pitchFamily="34" charset="0"/>
                <a:cs typeface="Gmarket Sans Bold" pitchFamily="34" charset="0"/>
              </a:rPr>
              <a:t>참고문헌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2366450" y="3389261"/>
            <a:ext cx="18373425" cy="52607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kern="0" spc="-100" dirty="0">
                <a:solidFill>
                  <a:srgbClr val="000000"/>
                </a:solidFill>
                <a:latin typeface="KoPubWorldDotum_Pro Bold" pitchFamily="34" charset="0"/>
                <a:cs typeface="KoPubWorldDotum_Pro Bold" pitchFamily="34" charset="0"/>
              </a:rPr>
              <a:t>- 도철웅, "교통공학원론", 2007</a:t>
            </a:r>
          </a:p>
          <a:p>
            <a:endParaRPr lang="en-US" sz="3000" kern="0" spc="-100" dirty="0">
              <a:solidFill>
                <a:srgbClr val="000000"/>
              </a:solidFill>
              <a:latin typeface="KoPubWorldDotum_Pro Bold" pitchFamily="34" charset="0"/>
              <a:cs typeface="KoPubWorldDotum_Pro Bold" pitchFamily="34" charset="0"/>
            </a:endParaRPr>
          </a:p>
          <a:p>
            <a:r>
              <a:rPr lang="en-US" sz="3000" kern="0" spc="-100" dirty="0">
                <a:solidFill>
                  <a:srgbClr val="000000"/>
                </a:solidFill>
                <a:latin typeface="KoPubWorldDotum_Pro Bold" pitchFamily="34" charset="0"/>
                <a:cs typeface="KoPubWorldDotum_Pro Bold" pitchFamily="34" charset="0"/>
              </a:rPr>
              <a:t>- 국토교통부, "도로용량편람", 2013</a:t>
            </a:r>
          </a:p>
          <a:p>
            <a:endParaRPr lang="en-US" sz="3000" kern="0" spc="-100" dirty="0">
              <a:solidFill>
                <a:srgbClr val="000000"/>
              </a:solidFill>
              <a:latin typeface="KoPubWorldDotum_Pro Bold" pitchFamily="34" charset="0"/>
              <a:cs typeface="KoPubWorldDotum_Pro Bold" pitchFamily="34" charset="0"/>
            </a:endParaRPr>
          </a:p>
          <a:p>
            <a:r>
              <a:rPr lang="en-US" sz="3000" kern="0" spc="-100" dirty="0">
                <a:solidFill>
                  <a:srgbClr val="000000"/>
                </a:solidFill>
                <a:latin typeface="KoPubWorldDotum_Pro Bold" pitchFamily="34" charset="0"/>
                <a:cs typeface="KoPubWorldDotum_Pro Bold" pitchFamily="34" charset="0"/>
              </a:rPr>
              <a:t>- 조성범, "고속도로 갓길차로제 적용에 따른 지정체 완화 효과분석", 2013</a:t>
            </a:r>
          </a:p>
          <a:p>
            <a:endParaRPr lang="en-US" sz="3000" kern="0" spc="-100" dirty="0">
              <a:solidFill>
                <a:srgbClr val="000000"/>
              </a:solidFill>
              <a:latin typeface="KoPubWorldDotum_Pro Bold" pitchFamily="34" charset="0"/>
              <a:cs typeface="KoPubWorldDotum_Pro Bold" pitchFamily="34" charset="0"/>
            </a:endParaRPr>
          </a:p>
          <a:p>
            <a:r>
              <a:rPr lang="en-US" sz="3000" kern="0" spc="-100" dirty="0">
                <a:solidFill>
                  <a:srgbClr val="000000"/>
                </a:solidFill>
                <a:latin typeface="KoPubWorldDotum_Pro Bold" pitchFamily="34" charset="0"/>
                <a:cs typeface="KoPubWorldDotum_Pro Bold" pitchFamily="34" charset="0"/>
              </a:rPr>
              <a:t>- 이동윤, 우승국, "자율주행자동차 안전차간거리에 따른 도로용량 변화 분석", 2017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15607" y="4291472"/>
            <a:ext cx="8254501" cy="25541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600" kern="0" spc="-100" dirty="0">
                <a:solidFill>
                  <a:srgbClr val="2A5234"/>
                </a:solidFill>
                <a:latin typeface="Gmarket Sans Bold" pitchFamily="34" charset="0"/>
                <a:cs typeface="Gmarket Sans Bold" pitchFamily="34" charset="0"/>
              </a:rPr>
              <a:t>Q &amp; 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24818" y="1270896"/>
            <a:ext cx="5011114" cy="14434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700" kern="0" spc="-100" dirty="0">
                <a:solidFill>
                  <a:srgbClr val="5A7D59"/>
                </a:solidFill>
                <a:latin typeface="Gmarket Sans Bold" pitchFamily="34" charset="0"/>
                <a:cs typeface="Gmarket Sans Bold" pitchFamily="34" charset="0"/>
              </a:rPr>
              <a:t>Contents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 rot="-5400000">
            <a:off x="-306098" y="1378351"/>
            <a:ext cx="2263261" cy="5395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100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Highway Capacity Analysis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3458676" y="3403530"/>
            <a:ext cx="11625400" cy="11085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200" kern="0" spc="-100" dirty="0">
                <a:solidFill>
                  <a:srgbClr val="000000"/>
                </a:solidFill>
                <a:latin typeface="KoPubWorldDotum_Pro Bold" pitchFamily="34" charset="0"/>
                <a:cs typeface="KoPubWorldDotum_Pro Bold" pitchFamily="34" charset="0"/>
              </a:rPr>
              <a:t>01 구간 선정 이유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3458676" y="4773334"/>
            <a:ext cx="7130157" cy="11085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200" kern="0" spc="-100" dirty="0">
                <a:solidFill>
                  <a:srgbClr val="000000"/>
                </a:solidFill>
                <a:latin typeface="KoPubWorldDotum_Pro Bold" pitchFamily="34" charset="0"/>
                <a:cs typeface="KoPubWorldDotum_Pro Bold" pitchFamily="34" charset="0"/>
              </a:rPr>
              <a:t>02 개선 전 용량 분석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3458676" y="6228771"/>
            <a:ext cx="12369129" cy="11085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200" kern="0" spc="-100" dirty="0">
                <a:solidFill>
                  <a:srgbClr val="000000"/>
                </a:solidFill>
                <a:latin typeface="KoPubWorldDotum_Pro Bold" pitchFamily="34" charset="0"/>
                <a:cs typeface="KoPubWorldDotum_Pro Bold" pitchFamily="34" charset="0"/>
              </a:rPr>
              <a:t>03 개선 방안 제시 및 개선 후 용량 분석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3458676" y="7626866"/>
            <a:ext cx="7130157" cy="11085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200" kern="0" spc="-100" dirty="0">
                <a:solidFill>
                  <a:srgbClr val="000000"/>
                </a:solidFill>
                <a:latin typeface="KoPubWorldDotum_Pro Bold" pitchFamily="34" charset="0"/>
                <a:cs typeface="KoPubWorldDotum_Pro Bold" pitchFamily="34" charset="0"/>
              </a:rPr>
              <a:t>04 결론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1807" y="9742381"/>
            <a:ext cx="300000" cy="2907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01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757111" y="1270896"/>
            <a:ext cx="8254501" cy="12489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700" kern="0" spc="-100" dirty="0">
                <a:solidFill>
                  <a:srgbClr val="5A7D59"/>
                </a:solidFill>
                <a:latin typeface="Gmarket Sans Bold" pitchFamily="34" charset="0"/>
                <a:cs typeface="Gmarket Sans Bold" pitchFamily="34" charset="0"/>
              </a:rPr>
              <a:t>구간 선정 이유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2038781" y="3872062"/>
            <a:ext cx="9028571" cy="1388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00" dirty="0">
                <a:solidFill>
                  <a:srgbClr val="726B6B"/>
                </a:solidFill>
                <a:latin typeface="KoPubWorldDotum_Pro Bold" pitchFamily="34" charset="0"/>
                <a:cs typeface="KoPubWorldDotum_Pro Bold" pitchFamily="34" charset="0"/>
              </a:rPr>
              <a:t>1. 시화국가산업단지와 반월국가산업단지에서 </a:t>
            </a:r>
          </a:p>
          <a:p>
            <a:r>
              <a:rPr lang="en-US" sz="2700" kern="0" spc="-100" dirty="0">
                <a:solidFill>
                  <a:srgbClr val="726B6B"/>
                </a:solidFill>
                <a:latin typeface="KoPubWorldDotum_Pro Bold" pitchFamily="34" charset="0"/>
                <a:cs typeface="KoPubWorldDotum_Pro Bold" pitchFamily="34" charset="0"/>
              </a:rPr>
              <a:t>    서해안 고속도로로 직통으로 연결되는 도로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 rot="-5400000">
            <a:off x="-306098" y="1378351"/>
            <a:ext cx="2263261" cy="5395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100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Highway Capacity Analysis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8581370" y="1228365"/>
            <a:ext cx="9531988" cy="8933746"/>
            <a:chOff x="8581370" y="1228365"/>
            <a:chExt cx="9531988" cy="893374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81370" y="1228365"/>
              <a:ext cx="9531988" cy="893374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19203" y="2565527"/>
            <a:ext cx="344371" cy="344371"/>
            <a:chOff x="13019203" y="2565527"/>
            <a:chExt cx="344371" cy="3443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19203" y="2565527"/>
              <a:ext cx="344371" cy="3443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404506" y="9651910"/>
            <a:ext cx="344371" cy="344371"/>
            <a:chOff x="13404506" y="9651910"/>
            <a:chExt cx="344371" cy="34437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04506" y="9651910"/>
              <a:ext cx="344371" cy="3443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673871" y="1997360"/>
            <a:ext cx="2484404" cy="1480705"/>
            <a:chOff x="10673871" y="1997360"/>
            <a:chExt cx="2484404" cy="148070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2340000">
              <a:off x="10673871" y="1997360"/>
              <a:ext cx="2484404" cy="148070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119205" y="3699032"/>
            <a:ext cx="2484404" cy="1480705"/>
            <a:chOff x="13119205" y="3699032"/>
            <a:chExt cx="2484404" cy="148070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20000">
              <a:off x="13119205" y="3699032"/>
              <a:ext cx="2484404" cy="148070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2382663" y="3174849"/>
            <a:ext cx="7130157" cy="8109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kern="0" spc="-100" dirty="0">
                <a:solidFill>
                  <a:srgbClr val="000000"/>
                </a:solidFill>
                <a:latin typeface="KoPubWorldDotum_Pro Bold" pitchFamily="34" charset="0"/>
                <a:cs typeface="KoPubWorldDotum_Pro Bold" pitchFamily="34" charset="0"/>
              </a:rPr>
              <a:t>도로 포화가 매우 심각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757111" y="3132223"/>
            <a:ext cx="563333" cy="563333"/>
            <a:chOff x="1757111" y="3132223"/>
            <a:chExt cx="563333" cy="56333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57111" y="3132223"/>
              <a:ext cx="563333" cy="563333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2382663" y="4878991"/>
            <a:ext cx="8160069" cy="123720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kern="0" spc="-100" dirty="0">
                <a:solidFill>
                  <a:srgbClr val="726B6B"/>
                </a:solidFill>
                <a:latin typeface="KoPubWorldDotum_Pro Bold" pitchFamily="34" charset="0"/>
                <a:cs typeface="KoPubWorldDotum_Pro Bold" pitchFamily="34" charset="0"/>
              </a:rPr>
              <a:t>=&gt; 공단 지역을 이용하려는 저속 화물 차량이 많다.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 rot="2160000">
            <a:off x="10780770" y="2744940"/>
            <a:ext cx="2961302" cy="5506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00" kern="0" spc="-100" dirty="0">
                <a:solidFill>
                  <a:srgbClr val="000000"/>
                </a:solidFill>
                <a:latin typeface="KoPubWorldDotum_Pro Bold" pitchFamily="34" charset="0"/>
                <a:cs typeface="KoPubWorldDotum_Pro Bold" pitchFamily="34" charset="0"/>
              </a:rPr>
              <a:t>시화국가산업단지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13404476" y="4334657"/>
            <a:ext cx="2961302" cy="5506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00" kern="0" spc="-100" dirty="0">
                <a:solidFill>
                  <a:srgbClr val="000000"/>
                </a:solidFill>
                <a:latin typeface="KoPubWorldDotum_Pro Bold" pitchFamily="34" charset="0"/>
                <a:cs typeface="KoPubWorldDotum_Pro Bold" pitchFamily="34" charset="0"/>
              </a:rPr>
              <a:t>반월국가산업단지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1990152" y="6006124"/>
            <a:ext cx="9368997" cy="2069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00" dirty="0">
                <a:solidFill>
                  <a:srgbClr val="726B6B"/>
                </a:solidFill>
                <a:latin typeface="KoPubWorldDotum_Pro Bold" pitchFamily="34" charset="0"/>
                <a:cs typeface="KoPubWorldDotum_Pro Bold" pitchFamily="34" charset="0"/>
              </a:rPr>
              <a:t>2. 시화호를 건너가는 유일한 간선도로이기 </a:t>
            </a:r>
          </a:p>
          <a:p>
            <a:r>
              <a:rPr lang="en-US" sz="2700" kern="0" spc="-100" dirty="0">
                <a:solidFill>
                  <a:srgbClr val="726B6B"/>
                </a:solidFill>
                <a:latin typeface="KoPubWorldDotum_Pro Bold" pitchFamily="34" charset="0"/>
                <a:cs typeface="KoPubWorldDotum_Pro Bold" pitchFamily="34" charset="0"/>
              </a:rPr>
              <a:t>    때문에 통행량 자체가 많다.</a:t>
            </a:r>
          </a:p>
          <a:p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2347330" y="6983022"/>
            <a:ext cx="8160069" cy="123720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kern="0" spc="-100" dirty="0">
                <a:solidFill>
                  <a:srgbClr val="726B6B"/>
                </a:solidFill>
                <a:latin typeface="KoPubWorldDotum_Pro Bold" pitchFamily="34" charset="0"/>
                <a:cs typeface="KoPubWorldDotum_Pro Bold" pitchFamily="34" charset="0"/>
              </a:rPr>
              <a:t>=&gt; 우회도로(시화방조제, 안산습지공원)들이 상당히 돌아가는 도로이다.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8581370" y="516476"/>
            <a:ext cx="9531988" cy="546746"/>
            <a:chOff x="8581370" y="516476"/>
            <a:chExt cx="9531988" cy="54674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81370" y="516476"/>
              <a:ext cx="9531988" cy="546746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10341905" y="592666"/>
            <a:ext cx="11759787" cy="629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kern="0" spc="-100" dirty="0">
                <a:solidFill>
                  <a:srgbClr val="000000"/>
                </a:solidFill>
                <a:latin typeface="KoPubWorldDotum_Pro Bold" pitchFamily="34" charset="0"/>
                <a:cs typeface="KoPubWorldDotum_Pro Bold" pitchFamily="34" charset="0"/>
              </a:rPr>
              <a:t>제 2 서해안 고속도로 남안산IC - 송산마도IC (14km 구간)</a:t>
            </a:r>
            <a:endParaRPr lang="en-US" dirty="0"/>
          </a:p>
        </p:txBody>
      </p:sp>
      <p:sp>
        <p:nvSpPr>
          <p:cNvPr id="34" name="Object 34"/>
          <p:cNvSpPr txBox="1"/>
          <p:nvPr/>
        </p:nvSpPr>
        <p:spPr>
          <a:xfrm>
            <a:off x="1988324" y="8019371"/>
            <a:ext cx="8598578" cy="1388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00" dirty="0">
                <a:solidFill>
                  <a:srgbClr val="726B6B"/>
                </a:solidFill>
                <a:latin typeface="KoPubWorldDotum_Pro Bold" pitchFamily="34" charset="0"/>
                <a:cs typeface="KoPubWorldDotum_Pro Bold" pitchFamily="34" charset="0"/>
              </a:rPr>
              <a:t>3. 남안산IC에서 편도 차로수가 3차로에서      2차로로 감소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13192185" y="7811140"/>
            <a:ext cx="277309" cy="766920"/>
            <a:chOff x="13192185" y="7811140"/>
            <a:chExt cx="277309" cy="76692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1580000">
              <a:off x="13192185" y="7811140"/>
              <a:ext cx="277309" cy="76692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595702" y="6008485"/>
            <a:ext cx="277309" cy="766920"/>
            <a:chOff x="12595702" y="6008485"/>
            <a:chExt cx="277309" cy="76692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60000">
              <a:off x="12595702" y="6008485"/>
              <a:ext cx="277309" cy="76692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655681" y="4270670"/>
            <a:ext cx="277309" cy="766920"/>
            <a:chOff x="12655681" y="4270670"/>
            <a:chExt cx="277309" cy="76692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320000">
              <a:off x="12655681" y="4270670"/>
              <a:ext cx="277309" cy="7669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1807" y="9742381"/>
            <a:ext cx="300000" cy="2907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02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 rot="-5400000">
            <a:off x="-306098" y="1378351"/>
            <a:ext cx="2263261" cy="5395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100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Highway Capacity Analysis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1757114" y="1270895"/>
            <a:ext cx="8254501" cy="12489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700" kern="0" spc="-100" dirty="0">
                <a:solidFill>
                  <a:srgbClr val="5A7D59"/>
                </a:solidFill>
                <a:latin typeface="Gmarket Sans Bold" pitchFamily="34" charset="0"/>
                <a:cs typeface="Gmarket Sans Bold" pitchFamily="34" charset="0"/>
              </a:rPr>
              <a:t>개선 전 용량 분석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2249523" y="3396887"/>
            <a:ext cx="9028571" cy="34070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00" dirty="0">
                <a:solidFill>
                  <a:srgbClr val="726B6B"/>
                </a:solidFill>
                <a:latin typeface="KoPubWorldDotum_Pro Bold" pitchFamily="34" charset="0"/>
                <a:cs typeface="KoPubWorldDotum_Pro Bold" pitchFamily="34" charset="0"/>
              </a:rPr>
              <a:t>▷ 설계속도 : 100km/h</a:t>
            </a:r>
          </a:p>
          <a:p>
            <a:r>
              <a:rPr lang="en-US" sz="2700" kern="0" spc="-100" dirty="0">
                <a:solidFill>
                  <a:srgbClr val="726B6B"/>
                </a:solidFill>
                <a:latin typeface="KoPubWorldDotum_Pro Bold" pitchFamily="34" charset="0"/>
                <a:cs typeface="KoPubWorldDotum_Pro Bold" pitchFamily="34" charset="0"/>
              </a:rPr>
              <a:t>▷ 차로수 (N) : 2</a:t>
            </a:r>
          </a:p>
          <a:p>
            <a:r>
              <a:rPr lang="en-US" sz="2700" kern="0" spc="-100" dirty="0">
                <a:solidFill>
                  <a:srgbClr val="726B6B"/>
                </a:solidFill>
                <a:latin typeface="KoPubWorldDotum_Pro Bold" pitchFamily="34" charset="0"/>
                <a:cs typeface="KoPubWorldDotum_Pro Bold" pitchFamily="34" charset="0"/>
              </a:rPr>
              <a:t>▷ 차로폭 : 3.5m</a:t>
            </a:r>
          </a:p>
          <a:p>
            <a:r>
              <a:rPr lang="en-US" sz="2700" kern="0" spc="-100" dirty="0">
                <a:solidFill>
                  <a:srgbClr val="726B6B"/>
                </a:solidFill>
                <a:latin typeface="KoPubWorldDotum_Pro Bold" pitchFamily="34" charset="0"/>
                <a:cs typeface="KoPubWorldDotum_Pro Bold" pitchFamily="34" charset="0"/>
              </a:rPr>
              <a:t>▷ 장애물위치 : 한쪽</a:t>
            </a:r>
          </a:p>
          <a:p>
            <a:r>
              <a:rPr lang="en-US" sz="2700" kern="0" spc="-100" dirty="0">
                <a:solidFill>
                  <a:srgbClr val="726B6B"/>
                </a:solidFill>
                <a:latin typeface="KoPubWorldDotum_Pro Bold" pitchFamily="34" charset="0"/>
                <a:cs typeface="KoPubWorldDotum_Pro Bold" pitchFamily="34" charset="0"/>
              </a:rPr>
              <a:t>▷ 장애물과의거리 : 1.5m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2249524" y="6054914"/>
            <a:ext cx="9028571" cy="27261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/>
          </a:p>
          <a:p>
            <a:r>
              <a:rPr lang="en-US" sz="2700" kern="0" spc="-100" dirty="0">
                <a:solidFill>
                  <a:srgbClr val="726B6B"/>
                </a:solidFill>
                <a:latin typeface="KoPubWorldDotum_Pro Bold" pitchFamily="34" charset="0"/>
                <a:cs typeface="KoPubWorldDotum_Pro Bold" pitchFamily="34" charset="0"/>
              </a:rPr>
              <a:t>▷ 교통량 (V) : 2841vph</a:t>
            </a:r>
          </a:p>
          <a:p>
            <a:r>
              <a:rPr lang="en-US" sz="2700" kern="0" spc="-100" dirty="0">
                <a:solidFill>
                  <a:srgbClr val="726B6B"/>
                </a:solidFill>
                <a:latin typeface="KoPubWorldDotum_Pro Bold" pitchFamily="34" charset="0"/>
                <a:cs typeface="KoPubWorldDotum_Pro Bold" pitchFamily="34" charset="0"/>
              </a:rPr>
              <a:t>▷ 첨두시간계수 (PHF) : 0.95</a:t>
            </a:r>
          </a:p>
          <a:p>
            <a:r>
              <a:rPr lang="en-US" sz="2700" kern="0" spc="-100" dirty="0">
                <a:solidFill>
                  <a:srgbClr val="726B6B"/>
                </a:solidFill>
                <a:latin typeface="KoPubWorldDotum_Pro Bold" pitchFamily="34" charset="0"/>
                <a:cs typeface="KoPubWorldDotum_Pro Bold" pitchFamily="34" charset="0"/>
              </a:rPr>
              <a:t>▷ 중차량구성비율 (트럭) : 42%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2265733" y="5961583"/>
            <a:ext cx="9028571" cy="73227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00" dirty="0">
                <a:solidFill>
                  <a:srgbClr val="726B6B"/>
                </a:solidFill>
                <a:latin typeface="KoPubWorldDotum_Pro Bold" pitchFamily="34" charset="0"/>
                <a:cs typeface="KoPubWorldDotum_Pro Bold" pitchFamily="34" charset="0"/>
              </a:rPr>
              <a:t>2. 교통조건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2249524" y="2908705"/>
            <a:ext cx="9028571" cy="73227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00" dirty="0">
                <a:solidFill>
                  <a:srgbClr val="726B6B"/>
                </a:solidFill>
                <a:latin typeface="KoPubWorldDotum_Pro Bold" pitchFamily="34" charset="0"/>
                <a:cs typeface="KoPubWorldDotum_Pro Bold" pitchFamily="34" charset="0"/>
              </a:rPr>
              <a:t>1. 도로조건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8566038" y="3413095"/>
            <a:ext cx="12040609" cy="2069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00" dirty="0">
                <a:solidFill>
                  <a:srgbClr val="726B6B"/>
                </a:solidFill>
                <a:latin typeface="KoPubWorldDotum_Pro Bold" pitchFamily="34" charset="0"/>
                <a:cs typeface="KoPubWorldDotum_Pro Bold" pitchFamily="34" charset="0"/>
              </a:rPr>
              <a:t>▷ 중차량보정계수 (fhv) : 0.83</a:t>
            </a:r>
          </a:p>
          <a:p>
            <a:r>
              <a:rPr lang="en-US" sz="2700" kern="0" spc="-100" dirty="0">
                <a:solidFill>
                  <a:srgbClr val="726B6B"/>
                </a:solidFill>
                <a:latin typeface="KoPubWorldDotum_Pro Bold" pitchFamily="34" charset="0"/>
                <a:cs typeface="KoPubWorldDotum_Pro Bold" pitchFamily="34" charset="0"/>
              </a:rPr>
              <a:t>▷ 차로폭 및 측방여유폭 보정계수 (fw) : 1</a:t>
            </a:r>
          </a:p>
          <a:p>
            <a:r>
              <a:rPr lang="en-US" sz="2700" kern="0" spc="-100" dirty="0">
                <a:solidFill>
                  <a:srgbClr val="726B6B"/>
                </a:solidFill>
                <a:latin typeface="KoPubWorldDotum_Pro Bold" pitchFamily="34" charset="0"/>
                <a:cs typeface="KoPubWorldDotum_Pro Bold" pitchFamily="34" charset="0"/>
              </a:rPr>
              <a:t>▷ 첨두시간환산교통류율 (Vp) = 2991vph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8566038" y="2924914"/>
            <a:ext cx="9028571" cy="73227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00" dirty="0">
                <a:solidFill>
                  <a:srgbClr val="726B6B"/>
                </a:solidFill>
                <a:latin typeface="KoPubWorldDotum_Pro Bold" pitchFamily="34" charset="0"/>
                <a:cs typeface="KoPubWorldDotum_Pro Bold" pitchFamily="34" charset="0"/>
              </a:rPr>
              <a:t>3. 운영상태분석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8566038" y="5271695"/>
            <a:ext cx="12040609" cy="2069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00" dirty="0">
                <a:solidFill>
                  <a:srgbClr val="726B6B"/>
                </a:solidFill>
                <a:latin typeface="KoPubWorldDotum_Pro Bold" pitchFamily="34" charset="0"/>
                <a:cs typeface="KoPubWorldDotum_Pro Bold" pitchFamily="34" charset="0"/>
              </a:rPr>
              <a:t>▷ C = 2200 X 2 X 1 X 0.83 = 3652vph</a:t>
            </a:r>
          </a:p>
          <a:p>
            <a:r>
              <a:rPr lang="en-US" sz="2700" kern="0" spc="-100" dirty="0">
                <a:solidFill>
                  <a:srgbClr val="726B6B"/>
                </a:solidFill>
                <a:latin typeface="KoPubWorldDotum_Pro Bold" pitchFamily="34" charset="0"/>
                <a:cs typeface="KoPubWorldDotum_Pro Bold" pitchFamily="34" charset="0"/>
              </a:rPr>
              <a:t>▷ Vp / C = 2993 / 3652 = 0.82</a:t>
            </a:r>
          </a:p>
          <a:p>
            <a:r>
              <a:rPr lang="en-US" sz="2700" kern="0" spc="-100" dirty="0">
                <a:solidFill>
                  <a:srgbClr val="726B6B"/>
                </a:solidFill>
                <a:latin typeface="KoPubWorldDotum_Pro Bold" pitchFamily="34" charset="0"/>
                <a:cs typeface="KoPubWorldDotum_Pro Bold" pitchFamily="34" charset="0"/>
              </a:rPr>
              <a:t>▷ Vp / C 에 상응하는 밀도값 : 19.9pcpkmpl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9531631" y="7298845"/>
            <a:ext cx="6131794" cy="12829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800" kern="0" spc="-100" dirty="0">
                <a:solidFill>
                  <a:srgbClr val="726B6B"/>
                </a:solidFill>
                <a:latin typeface="KoPubWorldDotum_Pro Bold" pitchFamily="34" charset="0"/>
                <a:cs typeface="KoPubWorldDotum_Pro Bold" pitchFamily="34" charset="0"/>
              </a:rPr>
              <a:t>LOS : E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5368517" y="9839284"/>
            <a:ext cx="4290081" cy="32284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>
                <a:solidFill>
                  <a:srgbClr val="726B6B"/>
                </a:solidFill>
                <a:latin typeface="KoPubWorldDotum_Pro Bold" pitchFamily="34" charset="0"/>
                <a:cs typeface="KoPubWorldDotum_Pro Bold" pitchFamily="34" charset="0"/>
              </a:rPr>
              <a:t>데이터 제공 : 고속도로 공공데이터포털, KTDB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1807" y="9742381"/>
            <a:ext cx="300000" cy="2907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03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 rot="-5400000">
            <a:off x="-306098" y="1378351"/>
            <a:ext cx="2263261" cy="5395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100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Highway Capacity Analysis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1757114" y="1270895"/>
            <a:ext cx="8254501" cy="14434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700" kern="0" spc="-100" dirty="0">
                <a:solidFill>
                  <a:srgbClr val="5A7D59"/>
                </a:solidFill>
                <a:latin typeface="Gmarket Sans Bold" pitchFamily="34" charset="0"/>
                <a:cs typeface="Gmarket Sans Bold" pitchFamily="34" charset="0"/>
              </a:rPr>
              <a:t>개선 방안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2376526" y="4924855"/>
            <a:ext cx="6171429" cy="3463624"/>
            <a:chOff x="12376526" y="4924855"/>
            <a:chExt cx="6171429" cy="34636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12376526" y="4924855"/>
              <a:ext cx="6171429" cy="346362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294020" y="6458579"/>
            <a:ext cx="6301388" cy="493714"/>
            <a:chOff x="10294020" y="6458579"/>
            <a:chExt cx="6301388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0294020" y="6458579"/>
              <a:ext cx="6301388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778515" y="6445221"/>
            <a:ext cx="6366231" cy="493714"/>
            <a:chOff x="14778515" y="6445221"/>
            <a:chExt cx="6366231" cy="4937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4778515" y="6445221"/>
              <a:ext cx="6366231" cy="493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028571" y="4868391"/>
            <a:ext cx="6171429" cy="3463624"/>
            <a:chOff x="7028571" y="4868391"/>
            <a:chExt cx="6171429" cy="346362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7028571" y="4868391"/>
              <a:ext cx="6171429" cy="346362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555454" y="6204880"/>
            <a:ext cx="6581287" cy="493714"/>
            <a:chOff x="8555454" y="6204880"/>
            <a:chExt cx="6581287" cy="49371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8555454" y="6204880"/>
              <a:ext cx="6581287" cy="4937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305972" y="6422241"/>
            <a:ext cx="6309220" cy="493714"/>
            <a:chOff x="8305972" y="6422241"/>
            <a:chExt cx="6309220" cy="49371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8305972" y="6422241"/>
              <a:ext cx="6309220" cy="4937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997752" y="6423862"/>
            <a:ext cx="6305978" cy="493714"/>
            <a:chOff x="4997752" y="6423862"/>
            <a:chExt cx="6305978" cy="49371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997752" y="6423862"/>
              <a:ext cx="6305978" cy="49371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988193" y="6263801"/>
            <a:ext cx="1030324" cy="883269"/>
            <a:chOff x="11988193" y="6263801"/>
            <a:chExt cx="1030324" cy="88326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988193" y="6263801"/>
              <a:ext cx="1030324" cy="88326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246736" y="6640123"/>
            <a:ext cx="6301388" cy="48761"/>
            <a:chOff x="5246736" y="6640123"/>
            <a:chExt cx="6301388" cy="4876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5246736" y="6640123"/>
              <a:ext cx="6301388" cy="4876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535981" y="6637302"/>
            <a:ext cx="6301388" cy="48761"/>
            <a:chOff x="7535981" y="6637302"/>
            <a:chExt cx="6301388" cy="48761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7535981" y="6637302"/>
              <a:ext cx="6301388" cy="4876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594591" y="6673733"/>
            <a:ext cx="6301388" cy="48761"/>
            <a:chOff x="10594591" y="6673733"/>
            <a:chExt cx="6301388" cy="48761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10594591" y="6673733"/>
              <a:ext cx="6301388" cy="4876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4024680" y="6664209"/>
            <a:ext cx="6301388" cy="48761"/>
            <a:chOff x="14024680" y="6664209"/>
            <a:chExt cx="6301388" cy="48761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14024680" y="6664209"/>
              <a:ext cx="6301388" cy="4876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8031553" y="3136765"/>
            <a:ext cx="436866" cy="275172"/>
            <a:chOff x="8031553" y="3136765"/>
            <a:chExt cx="436866" cy="275172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31553" y="3136765"/>
              <a:ext cx="436866" cy="275172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7985186" y="2766422"/>
            <a:ext cx="963255" cy="484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KoPubWorldDotum_Pro Bold" pitchFamily="34" charset="0"/>
                <a:cs typeface="KoPubWorldDotum_Pro Bold" pitchFamily="34" charset="0"/>
              </a:rPr>
              <a:t>1.5m</a:t>
            </a:r>
            <a:endParaRPr lang="en-US" dirty="0"/>
          </a:p>
        </p:txBody>
      </p:sp>
      <p:grpSp>
        <p:nvGrpSpPr>
          <p:cNvPr id="1014" name="그룹 1014"/>
          <p:cNvGrpSpPr/>
          <p:nvPr/>
        </p:nvGrpSpPr>
        <p:grpSpPr>
          <a:xfrm>
            <a:off x="8527284" y="3150541"/>
            <a:ext cx="947691" cy="275172"/>
            <a:chOff x="8527284" y="3150541"/>
            <a:chExt cx="947691" cy="275172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527284" y="3150541"/>
              <a:ext cx="947691" cy="27517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9657461" y="3158597"/>
            <a:ext cx="947691" cy="275172"/>
            <a:chOff x="9657461" y="3158597"/>
            <a:chExt cx="947691" cy="275172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657461" y="3158597"/>
              <a:ext cx="947691" cy="275172"/>
            </a:xfrm>
            <a:prstGeom prst="rect">
              <a:avLst/>
            </a:prstGeom>
          </p:spPr>
        </p:pic>
      </p:grpSp>
      <p:sp>
        <p:nvSpPr>
          <p:cNvPr id="51" name="Object 51"/>
          <p:cNvSpPr txBox="1"/>
          <p:nvPr/>
        </p:nvSpPr>
        <p:spPr>
          <a:xfrm>
            <a:off x="8755352" y="2766419"/>
            <a:ext cx="771429" cy="484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KoPubWorldDotum_Pro Bold" pitchFamily="34" charset="0"/>
                <a:cs typeface="KoPubWorldDotum_Pro Bold" pitchFamily="34" charset="0"/>
              </a:rPr>
              <a:t>3.6m</a:t>
            </a:r>
            <a:endParaRPr lang="en-US" dirty="0"/>
          </a:p>
        </p:txBody>
      </p:sp>
      <p:grpSp>
        <p:nvGrpSpPr>
          <p:cNvPr id="1016" name="그룹 1016"/>
          <p:cNvGrpSpPr/>
          <p:nvPr/>
        </p:nvGrpSpPr>
        <p:grpSpPr>
          <a:xfrm>
            <a:off x="10699088" y="3162447"/>
            <a:ext cx="761494" cy="275172"/>
            <a:chOff x="10699088" y="3162447"/>
            <a:chExt cx="761494" cy="275172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699088" y="3162447"/>
              <a:ext cx="761494" cy="275172"/>
            </a:xfrm>
            <a:prstGeom prst="rect">
              <a:avLst/>
            </a:prstGeom>
          </p:spPr>
        </p:pic>
      </p:grpSp>
      <p:sp>
        <p:nvSpPr>
          <p:cNvPr id="55" name="Object 55"/>
          <p:cNvSpPr txBox="1"/>
          <p:nvPr/>
        </p:nvSpPr>
        <p:spPr>
          <a:xfrm>
            <a:off x="9881638" y="2775467"/>
            <a:ext cx="963255" cy="484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KoPubWorldDotum_Pro Bold" pitchFamily="34" charset="0"/>
                <a:cs typeface="KoPubWorldDotum_Pro Bold" pitchFamily="34" charset="0"/>
              </a:rPr>
              <a:t>3.6m</a:t>
            </a:r>
            <a:endParaRPr lang="en-US" dirty="0"/>
          </a:p>
        </p:txBody>
      </p:sp>
      <p:sp>
        <p:nvSpPr>
          <p:cNvPr id="56" name="Object 56"/>
          <p:cNvSpPr txBox="1"/>
          <p:nvPr/>
        </p:nvSpPr>
        <p:spPr>
          <a:xfrm>
            <a:off x="10797657" y="2775943"/>
            <a:ext cx="771429" cy="484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KoPubWorldDotum_Pro Bold" pitchFamily="34" charset="0"/>
                <a:cs typeface="KoPubWorldDotum_Pro Bold" pitchFamily="34" charset="0"/>
              </a:rPr>
              <a:t>3.0m</a:t>
            </a:r>
            <a:endParaRPr lang="en-US" dirty="0"/>
          </a:p>
        </p:txBody>
      </p:sp>
      <p:grpSp>
        <p:nvGrpSpPr>
          <p:cNvPr id="1017" name="그룹 1017"/>
          <p:cNvGrpSpPr/>
          <p:nvPr/>
        </p:nvGrpSpPr>
        <p:grpSpPr>
          <a:xfrm>
            <a:off x="13363452" y="3168983"/>
            <a:ext cx="436866" cy="275172"/>
            <a:chOff x="13363452" y="3168983"/>
            <a:chExt cx="436866" cy="275172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363452" y="3168983"/>
              <a:ext cx="436866" cy="275172"/>
            </a:xfrm>
            <a:prstGeom prst="rect">
              <a:avLst/>
            </a:prstGeom>
          </p:spPr>
        </p:pic>
      </p:grpSp>
      <p:sp>
        <p:nvSpPr>
          <p:cNvPr id="60" name="Object 60"/>
          <p:cNvSpPr txBox="1"/>
          <p:nvPr/>
        </p:nvSpPr>
        <p:spPr>
          <a:xfrm>
            <a:off x="13317085" y="2798641"/>
            <a:ext cx="963255" cy="484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KoPubWorldDotum_Pro Bold" pitchFamily="34" charset="0"/>
                <a:cs typeface="KoPubWorldDotum_Pro Bold" pitchFamily="34" charset="0"/>
              </a:rPr>
              <a:t>1.5m</a:t>
            </a:r>
            <a:endParaRPr lang="en-US" dirty="0"/>
          </a:p>
        </p:txBody>
      </p:sp>
      <p:grpSp>
        <p:nvGrpSpPr>
          <p:cNvPr id="1018" name="그룹 1018"/>
          <p:cNvGrpSpPr/>
          <p:nvPr/>
        </p:nvGrpSpPr>
        <p:grpSpPr>
          <a:xfrm>
            <a:off x="13859183" y="3182760"/>
            <a:ext cx="947691" cy="275172"/>
            <a:chOff x="13859183" y="3182760"/>
            <a:chExt cx="947691" cy="275172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59183" y="3182760"/>
              <a:ext cx="947691" cy="275172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4989360" y="3190815"/>
            <a:ext cx="947691" cy="275172"/>
            <a:chOff x="14989360" y="3190815"/>
            <a:chExt cx="947691" cy="275172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989360" y="3190815"/>
              <a:ext cx="947691" cy="275172"/>
            </a:xfrm>
            <a:prstGeom prst="rect">
              <a:avLst/>
            </a:prstGeom>
          </p:spPr>
        </p:pic>
      </p:grpSp>
      <p:sp>
        <p:nvSpPr>
          <p:cNvPr id="67" name="Object 67"/>
          <p:cNvSpPr txBox="1"/>
          <p:nvPr/>
        </p:nvSpPr>
        <p:spPr>
          <a:xfrm>
            <a:off x="14087252" y="2798637"/>
            <a:ext cx="771429" cy="484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KoPubWorldDotum_Pro Bold" pitchFamily="34" charset="0"/>
                <a:cs typeface="KoPubWorldDotum_Pro Bold" pitchFamily="34" charset="0"/>
              </a:rPr>
              <a:t>3.6m</a:t>
            </a:r>
            <a:endParaRPr lang="en-US" dirty="0"/>
          </a:p>
        </p:txBody>
      </p:sp>
      <p:grpSp>
        <p:nvGrpSpPr>
          <p:cNvPr id="1020" name="그룹 1020"/>
          <p:cNvGrpSpPr/>
          <p:nvPr/>
        </p:nvGrpSpPr>
        <p:grpSpPr>
          <a:xfrm>
            <a:off x="17192892" y="3194665"/>
            <a:ext cx="761494" cy="275172"/>
            <a:chOff x="17192892" y="3194665"/>
            <a:chExt cx="761494" cy="275172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192892" y="3194665"/>
              <a:ext cx="761494" cy="275172"/>
            </a:xfrm>
            <a:prstGeom prst="rect">
              <a:avLst/>
            </a:prstGeom>
          </p:spPr>
        </p:pic>
      </p:grpSp>
      <p:sp>
        <p:nvSpPr>
          <p:cNvPr id="71" name="Object 71"/>
          <p:cNvSpPr txBox="1"/>
          <p:nvPr/>
        </p:nvSpPr>
        <p:spPr>
          <a:xfrm>
            <a:off x="15213538" y="2807685"/>
            <a:ext cx="963255" cy="484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KoPubWorldDotum_Pro Bold" pitchFamily="34" charset="0"/>
                <a:cs typeface="KoPubWorldDotum_Pro Bold" pitchFamily="34" charset="0"/>
              </a:rPr>
              <a:t>3.6m</a:t>
            </a:r>
            <a:endParaRPr lang="en-US" dirty="0"/>
          </a:p>
        </p:txBody>
      </p:sp>
      <p:sp>
        <p:nvSpPr>
          <p:cNvPr id="72" name="Object 72"/>
          <p:cNvSpPr txBox="1"/>
          <p:nvPr/>
        </p:nvSpPr>
        <p:spPr>
          <a:xfrm>
            <a:off x="17291461" y="2808161"/>
            <a:ext cx="771429" cy="484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KoPubWorldDotum_Pro Bold" pitchFamily="34" charset="0"/>
                <a:cs typeface="KoPubWorldDotum_Pro Bold" pitchFamily="34" charset="0"/>
              </a:rPr>
              <a:t>3.0m</a:t>
            </a:r>
            <a:endParaRPr lang="en-US" dirty="0"/>
          </a:p>
        </p:txBody>
      </p:sp>
      <p:grpSp>
        <p:nvGrpSpPr>
          <p:cNvPr id="1021" name="그룹 1021"/>
          <p:cNvGrpSpPr/>
          <p:nvPr/>
        </p:nvGrpSpPr>
        <p:grpSpPr>
          <a:xfrm>
            <a:off x="16108065" y="3194997"/>
            <a:ext cx="947691" cy="275172"/>
            <a:chOff x="16108065" y="3194997"/>
            <a:chExt cx="947691" cy="275172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108065" y="3194997"/>
              <a:ext cx="947691" cy="275172"/>
            </a:xfrm>
            <a:prstGeom prst="rect">
              <a:avLst/>
            </a:prstGeom>
          </p:spPr>
        </p:pic>
      </p:grpSp>
      <p:sp>
        <p:nvSpPr>
          <p:cNvPr id="76" name="Object 76"/>
          <p:cNvSpPr txBox="1"/>
          <p:nvPr/>
        </p:nvSpPr>
        <p:spPr>
          <a:xfrm>
            <a:off x="16332242" y="2811867"/>
            <a:ext cx="963255" cy="484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KoPubWorldDotum_Pro Bold" pitchFamily="34" charset="0"/>
                <a:cs typeface="KoPubWorldDotum_Pro Bold" pitchFamily="34" charset="0"/>
              </a:rPr>
              <a:t>3.6m</a:t>
            </a:r>
            <a:endParaRPr lang="en-US" dirty="0"/>
          </a:p>
        </p:txBody>
      </p:sp>
      <p:sp>
        <p:nvSpPr>
          <p:cNvPr id="77" name="Object 77"/>
          <p:cNvSpPr txBox="1"/>
          <p:nvPr/>
        </p:nvSpPr>
        <p:spPr>
          <a:xfrm>
            <a:off x="1757114" y="5077781"/>
            <a:ext cx="12040609" cy="18207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kern="0" spc="-100" dirty="0">
                <a:solidFill>
                  <a:srgbClr val="726B6B"/>
                </a:solidFill>
                <a:latin typeface="KoPubWorldDotum_Pro Bold" pitchFamily="34" charset="0"/>
                <a:cs typeface="KoPubWorldDotum_Pro Bold" pitchFamily="34" charset="0"/>
              </a:rPr>
              <a:t>▷ C = 2200 X 3 X 1 X 0.83 = 5478vph</a:t>
            </a:r>
          </a:p>
          <a:p>
            <a:r>
              <a:rPr lang="en-US" sz="2400" kern="0" spc="-100" dirty="0">
                <a:solidFill>
                  <a:srgbClr val="726B6B"/>
                </a:solidFill>
                <a:latin typeface="KoPubWorldDotum_Pro Bold" pitchFamily="34" charset="0"/>
                <a:cs typeface="KoPubWorldDotum_Pro Bold" pitchFamily="34" charset="0"/>
              </a:rPr>
              <a:t>▷ Vp / C = 2991 / 5478 = 0.55</a:t>
            </a:r>
          </a:p>
          <a:p>
            <a:r>
              <a:rPr lang="en-US" sz="2400" kern="0" spc="-100" dirty="0">
                <a:solidFill>
                  <a:srgbClr val="726B6B"/>
                </a:solidFill>
                <a:latin typeface="KoPubWorldDotum_Pro Bold" pitchFamily="34" charset="0"/>
                <a:cs typeface="KoPubWorldDotum_Pro Bold" pitchFamily="34" charset="0"/>
              </a:rPr>
              <a:t>▷ Vp / C 에 상응하는 밀도값 : 12.5pcpkmpl</a:t>
            </a:r>
            <a:endParaRPr lang="en-US" dirty="0"/>
          </a:p>
        </p:txBody>
      </p:sp>
      <p:sp>
        <p:nvSpPr>
          <p:cNvPr id="78" name="Object 78"/>
          <p:cNvSpPr txBox="1"/>
          <p:nvPr/>
        </p:nvSpPr>
        <p:spPr>
          <a:xfrm>
            <a:off x="1757114" y="4646724"/>
            <a:ext cx="12040609" cy="629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kern="0" spc="-100" dirty="0">
                <a:solidFill>
                  <a:srgbClr val="726B6B"/>
                </a:solidFill>
                <a:latin typeface="KoPubWorldDotum_Pro Bold" pitchFamily="34" charset="0"/>
                <a:cs typeface="KoPubWorldDotum_Pro Bold" pitchFamily="34" charset="0"/>
              </a:rPr>
              <a:t>▷ 차로수 (N) : 2 -&gt; 3</a:t>
            </a:r>
            <a:endParaRPr lang="en-US" dirty="0"/>
          </a:p>
        </p:txBody>
      </p:sp>
      <p:sp>
        <p:nvSpPr>
          <p:cNvPr id="79" name="Object 79"/>
          <p:cNvSpPr txBox="1"/>
          <p:nvPr/>
        </p:nvSpPr>
        <p:spPr>
          <a:xfrm>
            <a:off x="1110585" y="6883754"/>
            <a:ext cx="6131794" cy="12829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800" kern="0" spc="-100" dirty="0">
                <a:solidFill>
                  <a:srgbClr val="726B6B"/>
                </a:solidFill>
                <a:latin typeface="KoPubWorldDotum_Pro Bold" pitchFamily="34" charset="0"/>
                <a:cs typeface="KoPubWorldDotum_Pro Bold" pitchFamily="34" charset="0"/>
              </a:rPr>
              <a:t>LOS : C</a:t>
            </a:r>
            <a:endParaRPr lang="en-US" dirty="0"/>
          </a:p>
        </p:txBody>
      </p:sp>
      <p:sp>
        <p:nvSpPr>
          <p:cNvPr id="80" name="Object 80"/>
          <p:cNvSpPr txBox="1"/>
          <p:nvPr/>
        </p:nvSpPr>
        <p:spPr>
          <a:xfrm>
            <a:off x="2334029" y="2609914"/>
            <a:ext cx="7130157" cy="8109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kern="0" spc="-100" dirty="0">
                <a:solidFill>
                  <a:srgbClr val="000000"/>
                </a:solidFill>
                <a:latin typeface="KoPubWorldDotum_Pro Bold" pitchFamily="34" charset="0"/>
                <a:cs typeface="KoPubWorldDotum_Pro Bold" pitchFamily="34" charset="0"/>
              </a:rPr>
              <a:t>1. 차로 확장 (추가 건설)</a:t>
            </a:r>
            <a:endParaRPr lang="en-US" dirty="0"/>
          </a:p>
        </p:txBody>
      </p:sp>
      <p:sp>
        <p:nvSpPr>
          <p:cNvPr id="81" name="Object 81"/>
          <p:cNvSpPr txBox="1"/>
          <p:nvPr/>
        </p:nvSpPr>
        <p:spPr>
          <a:xfrm>
            <a:off x="2772034" y="3360213"/>
            <a:ext cx="8882198" cy="73227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00" dirty="0">
                <a:solidFill>
                  <a:srgbClr val="726B6B"/>
                </a:solidFill>
                <a:latin typeface="KoPubWorldDotum_Pro Bold" pitchFamily="34" charset="0"/>
                <a:cs typeface="KoPubWorldDotum_Pro Bold" pitchFamily="34" charset="0"/>
              </a:rPr>
              <a:t>편도 2차로 -&gt; 편도 3차로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1807" y="9742381"/>
            <a:ext cx="300000" cy="2907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04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 rot="-5400000">
            <a:off x="-306098" y="1378351"/>
            <a:ext cx="2263261" cy="5395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100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Highway Capacity Analysis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1757114" y="1270895"/>
            <a:ext cx="8254501" cy="14434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700" kern="0" spc="-100" dirty="0">
                <a:solidFill>
                  <a:srgbClr val="5A7D59"/>
                </a:solidFill>
                <a:latin typeface="Gmarket Sans Bold" pitchFamily="34" charset="0"/>
                <a:cs typeface="Gmarket Sans Bold" pitchFamily="34" charset="0"/>
              </a:rPr>
              <a:t>개선 방안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2334029" y="2609914"/>
            <a:ext cx="7130157" cy="8109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kern="0" spc="-100" dirty="0">
                <a:solidFill>
                  <a:srgbClr val="000000"/>
                </a:solidFill>
                <a:latin typeface="KoPubWorldDotum_Pro Bold" pitchFamily="34" charset="0"/>
                <a:cs typeface="KoPubWorldDotum_Pro Bold" pitchFamily="34" charset="0"/>
              </a:rPr>
              <a:t>1. 차로 확장 (추가 건설)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2772034" y="3360213"/>
            <a:ext cx="8882198" cy="73227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00" dirty="0">
                <a:solidFill>
                  <a:srgbClr val="726B6B"/>
                </a:solidFill>
                <a:latin typeface="KoPubWorldDotum_Pro Bold" pitchFamily="34" charset="0"/>
                <a:cs typeface="KoPubWorldDotum_Pro Bold" pitchFamily="34" charset="0"/>
              </a:rPr>
              <a:t>편도 2차로 -&gt; 편도 3차로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8581370" y="1180746"/>
            <a:ext cx="9531988" cy="8933746"/>
            <a:chOff x="8581370" y="1180746"/>
            <a:chExt cx="9531988" cy="893374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81370" y="1180746"/>
              <a:ext cx="9531988" cy="893374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19203" y="2517908"/>
            <a:ext cx="344371" cy="344371"/>
            <a:chOff x="13019203" y="2517908"/>
            <a:chExt cx="344371" cy="3443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19203" y="2517908"/>
              <a:ext cx="344371" cy="3443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404506" y="9604291"/>
            <a:ext cx="344371" cy="344371"/>
            <a:chOff x="13404506" y="9604291"/>
            <a:chExt cx="344371" cy="3443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04506" y="9604291"/>
              <a:ext cx="344371" cy="3443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673871" y="1949741"/>
            <a:ext cx="2484404" cy="1480705"/>
            <a:chOff x="10673871" y="1949741"/>
            <a:chExt cx="2484404" cy="148070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2340000">
              <a:off x="10673871" y="1949741"/>
              <a:ext cx="2484404" cy="148070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119205" y="3651413"/>
            <a:ext cx="2484404" cy="1480705"/>
            <a:chOff x="13119205" y="3651413"/>
            <a:chExt cx="2484404" cy="148070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20000">
              <a:off x="13119205" y="3651413"/>
              <a:ext cx="2484404" cy="1480705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 rot="2160000">
            <a:off x="10780770" y="2697321"/>
            <a:ext cx="2961302" cy="5506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00" kern="0" spc="-100" dirty="0">
                <a:solidFill>
                  <a:srgbClr val="000000"/>
                </a:solidFill>
                <a:latin typeface="KoPubWorldDotum_Pro Bold" pitchFamily="34" charset="0"/>
                <a:cs typeface="KoPubWorldDotum_Pro Bold" pitchFamily="34" charset="0"/>
              </a:rPr>
              <a:t>시화국가산업단지</a:t>
            </a:r>
            <a:endParaRPr lang="en-US" dirty="0"/>
          </a:p>
        </p:txBody>
      </p:sp>
      <p:sp>
        <p:nvSpPr>
          <p:cNvPr id="23" name="Object 23"/>
          <p:cNvSpPr txBox="1"/>
          <p:nvPr/>
        </p:nvSpPr>
        <p:spPr>
          <a:xfrm>
            <a:off x="13404476" y="4287038"/>
            <a:ext cx="2961302" cy="5506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00" kern="0" spc="-100" dirty="0">
                <a:solidFill>
                  <a:srgbClr val="000000"/>
                </a:solidFill>
                <a:latin typeface="KoPubWorldDotum_Pro Bold" pitchFamily="34" charset="0"/>
                <a:cs typeface="KoPubWorldDotum_Pro Bold" pitchFamily="34" charset="0"/>
              </a:rPr>
              <a:t>반월국가산업단지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3192185" y="7763521"/>
            <a:ext cx="277309" cy="766920"/>
            <a:chOff x="13192185" y="7763521"/>
            <a:chExt cx="277309" cy="76692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1580000">
              <a:off x="13192185" y="7763521"/>
              <a:ext cx="277309" cy="76692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655681" y="4223051"/>
            <a:ext cx="277309" cy="766920"/>
            <a:chOff x="12655681" y="4223051"/>
            <a:chExt cx="277309" cy="76692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320000">
              <a:off x="12655681" y="4223051"/>
              <a:ext cx="277309" cy="76692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617971" y="4385904"/>
            <a:ext cx="6526418" cy="80831"/>
            <a:chOff x="6617971" y="4385904"/>
            <a:chExt cx="6526418" cy="80831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600000">
              <a:off x="6617971" y="4385904"/>
              <a:ext cx="6526418" cy="8083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463830" y="4334657"/>
            <a:ext cx="4262734" cy="2929055"/>
            <a:chOff x="2463830" y="4334657"/>
            <a:chExt cx="4262734" cy="2929055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63830" y="4334657"/>
              <a:ext cx="4262734" cy="292905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512144" y="4391766"/>
            <a:ext cx="4174171" cy="2824328"/>
            <a:chOff x="2512144" y="4391766"/>
            <a:chExt cx="4174171" cy="282432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12144" y="4391766"/>
              <a:ext cx="4174171" cy="282432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439502" y="5332458"/>
            <a:ext cx="3179090" cy="1894738"/>
            <a:chOff x="11439502" y="5332458"/>
            <a:chExt cx="3179090" cy="1894738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20000">
              <a:off x="11439502" y="5332458"/>
              <a:ext cx="3179090" cy="189473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711738" y="5799185"/>
            <a:ext cx="2614007" cy="917875"/>
            <a:chOff x="11711738" y="5799185"/>
            <a:chExt cx="2614007" cy="917875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711738" y="5799185"/>
              <a:ext cx="2614007" cy="917875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2772034" y="7471845"/>
            <a:ext cx="9178513" cy="8109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kern="0" spc="-100" dirty="0">
                <a:solidFill>
                  <a:srgbClr val="000000"/>
                </a:solidFill>
                <a:latin typeface="KoPubWorldDotum_Pro Bold" pitchFamily="34" charset="0"/>
                <a:cs typeface="KoPubWorldDotum_Pro Bold" pitchFamily="34" charset="0"/>
              </a:rPr>
              <a:t>도로 주변 토지 이용 난해</a:t>
            </a:r>
            <a:endParaRPr lang="en-US" dirty="0"/>
          </a:p>
        </p:txBody>
      </p:sp>
      <p:sp>
        <p:nvSpPr>
          <p:cNvPr id="46" name="Object 46"/>
          <p:cNvSpPr txBox="1"/>
          <p:nvPr/>
        </p:nvSpPr>
        <p:spPr>
          <a:xfrm>
            <a:off x="10881278" y="5978362"/>
            <a:ext cx="4294897" cy="9379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KoPubWorldDotum_Pro Bold" pitchFamily="34" charset="0"/>
                <a:cs typeface="KoPubWorldDotum_Pro Bold" pitchFamily="34" charset="0"/>
              </a:rPr>
              <a:t>천연기념물 제 414호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KoPubWorldDotum_Pro Bold" pitchFamily="34" charset="0"/>
                <a:cs typeface="KoPubWorldDotum_Pro Bold" pitchFamily="34" charset="0"/>
              </a:rPr>
              <a:t>화성고정리 공룡알 화석산지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1807" y="9742381"/>
            <a:ext cx="882748" cy="2907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05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 rot="-5400000">
            <a:off x="-306098" y="1378351"/>
            <a:ext cx="2263261" cy="5395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100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Highway Capacity Analysis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1757114" y="1270895"/>
            <a:ext cx="8254501" cy="14434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700" kern="0" spc="-100" dirty="0">
                <a:solidFill>
                  <a:srgbClr val="5A7D59"/>
                </a:solidFill>
                <a:latin typeface="Gmarket Sans Bold" pitchFamily="34" charset="0"/>
                <a:cs typeface="Gmarket Sans Bold" pitchFamily="34" charset="0"/>
              </a:rPr>
              <a:t>개선 방안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3071764" y="4934379"/>
            <a:ext cx="6171429" cy="3463624"/>
            <a:chOff x="13071764" y="4934379"/>
            <a:chExt cx="6171429" cy="34636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13071764" y="4934379"/>
              <a:ext cx="6171429" cy="346362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989258" y="6468102"/>
            <a:ext cx="6301388" cy="493714"/>
            <a:chOff x="10989258" y="6468102"/>
            <a:chExt cx="6301388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0989258" y="6468102"/>
              <a:ext cx="6301388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826134" y="6454744"/>
            <a:ext cx="6366231" cy="493714"/>
            <a:chOff x="14826134" y="6454744"/>
            <a:chExt cx="6366231" cy="4937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4826134" y="6454744"/>
              <a:ext cx="6366231" cy="493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723810" y="4877914"/>
            <a:ext cx="6171429" cy="3463624"/>
            <a:chOff x="7723810" y="4877914"/>
            <a:chExt cx="6171429" cy="346362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7723810" y="4877914"/>
              <a:ext cx="6171429" cy="346362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250692" y="6214404"/>
            <a:ext cx="6581287" cy="493714"/>
            <a:chOff x="9250692" y="6214404"/>
            <a:chExt cx="6581287" cy="49371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9250692" y="6214404"/>
              <a:ext cx="6581287" cy="4937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001210" y="6431765"/>
            <a:ext cx="6309220" cy="493714"/>
            <a:chOff x="9001210" y="6431765"/>
            <a:chExt cx="6309220" cy="49371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9001210" y="6431765"/>
              <a:ext cx="6309220" cy="4937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692990" y="6433386"/>
            <a:ext cx="6305978" cy="493714"/>
            <a:chOff x="5692990" y="6433386"/>
            <a:chExt cx="6305978" cy="49371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5692990" y="6433386"/>
              <a:ext cx="6305978" cy="49371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683431" y="6273325"/>
            <a:ext cx="1030324" cy="883269"/>
            <a:chOff x="12683431" y="6273325"/>
            <a:chExt cx="1030324" cy="88326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83431" y="6273325"/>
              <a:ext cx="1030324" cy="88326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941974" y="6649647"/>
            <a:ext cx="6301388" cy="48761"/>
            <a:chOff x="5941974" y="6649647"/>
            <a:chExt cx="6301388" cy="4876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5941974" y="6649647"/>
              <a:ext cx="6301388" cy="4876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231219" y="6646826"/>
            <a:ext cx="6301388" cy="48761"/>
            <a:chOff x="8231219" y="6646826"/>
            <a:chExt cx="6301388" cy="48761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8231219" y="6646826"/>
              <a:ext cx="6301388" cy="4876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289829" y="6683257"/>
            <a:ext cx="6301388" cy="48761"/>
            <a:chOff x="11289829" y="6683257"/>
            <a:chExt cx="6301388" cy="48761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11289829" y="6683257"/>
              <a:ext cx="6301388" cy="4876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4719919" y="6673733"/>
            <a:ext cx="6301388" cy="48761"/>
            <a:chOff x="14719919" y="6673733"/>
            <a:chExt cx="6301388" cy="48761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14719919" y="6673733"/>
              <a:ext cx="6301388" cy="4876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8726791" y="3146289"/>
            <a:ext cx="436866" cy="275172"/>
            <a:chOff x="8726791" y="3146289"/>
            <a:chExt cx="436866" cy="275172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726791" y="3146289"/>
              <a:ext cx="436866" cy="275172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8680424" y="2775946"/>
            <a:ext cx="963255" cy="484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KoPubWorldDotum_Pro Bold" pitchFamily="34" charset="0"/>
                <a:cs typeface="KoPubWorldDotum_Pro Bold" pitchFamily="34" charset="0"/>
              </a:rPr>
              <a:t>1.5m</a:t>
            </a:r>
            <a:endParaRPr lang="en-US" dirty="0"/>
          </a:p>
        </p:txBody>
      </p:sp>
      <p:grpSp>
        <p:nvGrpSpPr>
          <p:cNvPr id="1014" name="그룹 1014"/>
          <p:cNvGrpSpPr/>
          <p:nvPr/>
        </p:nvGrpSpPr>
        <p:grpSpPr>
          <a:xfrm>
            <a:off x="9222522" y="3160065"/>
            <a:ext cx="947691" cy="275172"/>
            <a:chOff x="9222522" y="3160065"/>
            <a:chExt cx="947691" cy="275172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222522" y="3160065"/>
              <a:ext cx="947691" cy="27517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0352699" y="3168121"/>
            <a:ext cx="947691" cy="275172"/>
            <a:chOff x="10352699" y="3168121"/>
            <a:chExt cx="947691" cy="275172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352699" y="3168121"/>
              <a:ext cx="947691" cy="275172"/>
            </a:xfrm>
            <a:prstGeom prst="rect">
              <a:avLst/>
            </a:prstGeom>
          </p:spPr>
        </p:pic>
      </p:grpSp>
      <p:sp>
        <p:nvSpPr>
          <p:cNvPr id="51" name="Object 51"/>
          <p:cNvSpPr txBox="1"/>
          <p:nvPr/>
        </p:nvSpPr>
        <p:spPr>
          <a:xfrm>
            <a:off x="9450590" y="2775943"/>
            <a:ext cx="771429" cy="484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KoPubWorldDotum_Pro Bold" pitchFamily="34" charset="0"/>
                <a:cs typeface="KoPubWorldDotum_Pro Bold" pitchFamily="34" charset="0"/>
              </a:rPr>
              <a:t>3.6m</a:t>
            </a:r>
            <a:endParaRPr lang="en-US" dirty="0"/>
          </a:p>
        </p:txBody>
      </p:sp>
      <p:grpSp>
        <p:nvGrpSpPr>
          <p:cNvPr id="1016" name="그룹 1016"/>
          <p:cNvGrpSpPr/>
          <p:nvPr/>
        </p:nvGrpSpPr>
        <p:grpSpPr>
          <a:xfrm>
            <a:off x="11394326" y="3171971"/>
            <a:ext cx="761494" cy="275172"/>
            <a:chOff x="11394326" y="3171971"/>
            <a:chExt cx="761494" cy="275172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94326" y="3171971"/>
              <a:ext cx="761494" cy="275172"/>
            </a:xfrm>
            <a:prstGeom prst="rect">
              <a:avLst/>
            </a:prstGeom>
          </p:spPr>
        </p:pic>
      </p:grpSp>
      <p:sp>
        <p:nvSpPr>
          <p:cNvPr id="55" name="Object 55"/>
          <p:cNvSpPr txBox="1"/>
          <p:nvPr/>
        </p:nvSpPr>
        <p:spPr>
          <a:xfrm>
            <a:off x="10576876" y="2784990"/>
            <a:ext cx="963255" cy="484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KoPubWorldDotum_Pro Bold" pitchFamily="34" charset="0"/>
                <a:cs typeface="KoPubWorldDotum_Pro Bold" pitchFamily="34" charset="0"/>
              </a:rPr>
              <a:t>3.6m</a:t>
            </a:r>
            <a:endParaRPr lang="en-US" dirty="0"/>
          </a:p>
        </p:txBody>
      </p:sp>
      <p:sp>
        <p:nvSpPr>
          <p:cNvPr id="56" name="Object 56"/>
          <p:cNvSpPr txBox="1"/>
          <p:nvPr/>
        </p:nvSpPr>
        <p:spPr>
          <a:xfrm>
            <a:off x="11521467" y="2785467"/>
            <a:ext cx="771429" cy="484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KoPubWorldDotum_Pro Bold" pitchFamily="34" charset="0"/>
                <a:cs typeface="KoPubWorldDotum_Pro Bold" pitchFamily="34" charset="0"/>
              </a:rPr>
              <a:t>3.0m</a:t>
            </a:r>
            <a:endParaRPr lang="en-US" dirty="0"/>
          </a:p>
        </p:txBody>
      </p:sp>
      <p:grpSp>
        <p:nvGrpSpPr>
          <p:cNvPr id="1017" name="그룹 1017"/>
          <p:cNvGrpSpPr/>
          <p:nvPr/>
        </p:nvGrpSpPr>
        <p:grpSpPr>
          <a:xfrm>
            <a:off x="14058691" y="3178507"/>
            <a:ext cx="436866" cy="275172"/>
            <a:chOff x="14058691" y="3178507"/>
            <a:chExt cx="436866" cy="275172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058691" y="3178507"/>
              <a:ext cx="436866" cy="275172"/>
            </a:xfrm>
            <a:prstGeom prst="rect">
              <a:avLst/>
            </a:prstGeom>
          </p:spPr>
        </p:pic>
      </p:grpSp>
      <p:sp>
        <p:nvSpPr>
          <p:cNvPr id="60" name="Object 60"/>
          <p:cNvSpPr txBox="1"/>
          <p:nvPr/>
        </p:nvSpPr>
        <p:spPr>
          <a:xfrm>
            <a:off x="14012286" y="2808162"/>
            <a:ext cx="963255" cy="484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KoPubWorldDotum_Pro Bold" pitchFamily="34" charset="0"/>
                <a:cs typeface="KoPubWorldDotum_Pro Bold" pitchFamily="34" charset="0"/>
              </a:rPr>
              <a:t>1.0m</a:t>
            </a:r>
            <a:endParaRPr lang="en-US" dirty="0"/>
          </a:p>
        </p:txBody>
      </p:sp>
      <p:grpSp>
        <p:nvGrpSpPr>
          <p:cNvPr id="1018" name="그룹 1018"/>
          <p:cNvGrpSpPr/>
          <p:nvPr/>
        </p:nvGrpSpPr>
        <p:grpSpPr>
          <a:xfrm>
            <a:off x="14554421" y="3192284"/>
            <a:ext cx="947691" cy="275172"/>
            <a:chOff x="14554421" y="3192284"/>
            <a:chExt cx="947691" cy="275172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554421" y="3192284"/>
              <a:ext cx="947691" cy="275172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5684598" y="3200339"/>
            <a:ext cx="947691" cy="275172"/>
            <a:chOff x="15684598" y="3200339"/>
            <a:chExt cx="947691" cy="275172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684598" y="3200339"/>
              <a:ext cx="947691" cy="275172"/>
            </a:xfrm>
            <a:prstGeom prst="rect">
              <a:avLst/>
            </a:prstGeom>
          </p:spPr>
        </p:pic>
      </p:grpSp>
      <p:sp>
        <p:nvSpPr>
          <p:cNvPr id="67" name="Object 67"/>
          <p:cNvSpPr txBox="1"/>
          <p:nvPr/>
        </p:nvSpPr>
        <p:spPr>
          <a:xfrm>
            <a:off x="14782476" y="2808162"/>
            <a:ext cx="771429" cy="484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KoPubWorldDotum_Pro Bold" pitchFamily="34" charset="0"/>
                <a:cs typeface="KoPubWorldDotum_Pro Bold" pitchFamily="34" charset="0"/>
              </a:rPr>
              <a:t>3.5m</a:t>
            </a:r>
            <a:endParaRPr lang="en-US" dirty="0"/>
          </a:p>
        </p:txBody>
      </p:sp>
      <p:grpSp>
        <p:nvGrpSpPr>
          <p:cNvPr id="1020" name="그룹 1020"/>
          <p:cNvGrpSpPr/>
          <p:nvPr/>
        </p:nvGrpSpPr>
        <p:grpSpPr>
          <a:xfrm>
            <a:off x="17773845" y="3204189"/>
            <a:ext cx="412758" cy="275172"/>
            <a:chOff x="17773845" y="3204189"/>
            <a:chExt cx="412758" cy="275172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773845" y="3204189"/>
              <a:ext cx="412758" cy="275172"/>
            </a:xfrm>
            <a:prstGeom prst="rect">
              <a:avLst/>
            </a:prstGeom>
          </p:spPr>
        </p:pic>
      </p:grpSp>
      <p:sp>
        <p:nvSpPr>
          <p:cNvPr id="71" name="Object 71"/>
          <p:cNvSpPr txBox="1"/>
          <p:nvPr/>
        </p:nvSpPr>
        <p:spPr>
          <a:xfrm>
            <a:off x="15908762" y="2817210"/>
            <a:ext cx="771429" cy="484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KoPubWorldDotum_Pro Bold" pitchFamily="34" charset="0"/>
                <a:cs typeface="KoPubWorldDotum_Pro Bold" pitchFamily="34" charset="0"/>
              </a:rPr>
              <a:t>3.5m</a:t>
            </a:r>
            <a:endParaRPr lang="en-US" dirty="0"/>
          </a:p>
        </p:txBody>
      </p:sp>
      <p:sp>
        <p:nvSpPr>
          <p:cNvPr id="72" name="Object 72"/>
          <p:cNvSpPr txBox="1"/>
          <p:nvPr/>
        </p:nvSpPr>
        <p:spPr>
          <a:xfrm>
            <a:off x="17758095" y="2817686"/>
            <a:ext cx="771429" cy="484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KoPubWorldDotum_Pro Bold" pitchFamily="34" charset="0"/>
                <a:cs typeface="KoPubWorldDotum_Pro Bold" pitchFamily="34" charset="0"/>
              </a:rPr>
              <a:t>0.2m</a:t>
            </a:r>
            <a:endParaRPr lang="en-US" dirty="0"/>
          </a:p>
        </p:txBody>
      </p:sp>
      <p:grpSp>
        <p:nvGrpSpPr>
          <p:cNvPr id="1021" name="그룹 1021"/>
          <p:cNvGrpSpPr/>
          <p:nvPr/>
        </p:nvGrpSpPr>
        <p:grpSpPr>
          <a:xfrm>
            <a:off x="16803303" y="3204520"/>
            <a:ext cx="947691" cy="275172"/>
            <a:chOff x="16803303" y="3204520"/>
            <a:chExt cx="947691" cy="275172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803303" y="3204520"/>
              <a:ext cx="947691" cy="275172"/>
            </a:xfrm>
            <a:prstGeom prst="rect">
              <a:avLst/>
            </a:prstGeom>
          </p:spPr>
        </p:pic>
      </p:grpSp>
      <p:sp>
        <p:nvSpPr>
          <p:cNvPr id="76" name="Object 76"/>
          <p:cNvSpPr txBox="1"/>
          <p:nvPr/>
        </p:nvSpPr>
        <p:spPr>
          <a:xfrm>
            <a:off x="17027524" y="2821390"/>
            <a:ext cx="771429" cy="484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KoPubWorldDotum_Pro Bold" pitchFamily="34" charset="0"/>
                <a:cs typeface="KoPubWorldDotum_Pro Bold" pitchFamily="34" charset="0"/>
              </a:rPr>
              <a:t>3.5m</a:t>
            </a:r>
            <a:endParaRPr lang="en-US" dirty="0"/>
          </a:p>
        </p:txBody>
      </p:sp>
      <p:sp>
        <p:nvSpPr>
          <p:cNvPr id="77" name="Object 77"/>
          <p:cNvSpPr txBox="1"/>
          <p:nvPr/>
        </p:nvSpPr>
        <p:spPr>
          <a:xfrm>
            <a:off x="2334029" y="2609914"/>
            <a:ext cx="6928571" cy="8109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kern="0" spc="-100" dirty="0">
                <a:solidFill>
                  <a:srgbClr val="000000"/>
                </a:solidFill>
                <a:latin typeface="KoPubWorldDotum_Pro Bold" pitchFamily="34" charset="0"/>
                <a:cs typeface="KoPubWorldDotum_Pro Bold" pitchFamily="34" charset="0"/>
              </a:rPr>
              <a:t>2. 차로 확장 (갓길 차로제 시행)</a:t>
            </a:r>
            <a:endParaRPr lang="en-US" dirty="0"/>
          </a:p>
        </p:txBody>
      </p:sp>
      <p:sp>
        <p:nvSpPr>
          <p:cNvPr id="78" name="Object 78"/>
          <p:cNvSpPr txBox="1"/>
          <p:nvPr/>
        </p:nvSpPr>
        <p:spPr>
          <a:xfrm>
            <a:off x="1757114" y="5247400"/>
            <a:ext cx="12040609" cy="18207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kern="0" spc="-100" dirty="0">
                <a:solidFill>
                  <a:srgbClr val="726B6B"/>
                </a:solidFill>
                <a:latin typeface="KoPubWorldDotum_Pro Bold" pitchFamily="34" charset="0"/>
                <a:cs typeface="KoPubWorldDotum_Pro Bold" pitchFamily="34" charset="0"/>
              </a:rPr>
              <a:t>▷ C = 2200 X 3 X 0.98 X 0.83 = 5368vph</a:t>
            </a:r>
          </a:p>
          <a:p>
            <a:r>
              <a:rPr lang="en-US" sz="2400" kern="0" spc="-100" dirty="0">
                <a:solidFill>
                  <a:srgbClr val="726B6B"/>
                </a:solidFill>
                <a:latin typeface="KoPubWorldDotum_Pro Bold" pitchFamily="34" charset="0"/>
                <a:cs typeface="KoPubWorldDotum_Pro Bold" pitchFamily="34" charset="0"/>
              </a:rPr>
              <a:t>▷ Vp / C = 2991 / 5368 = 0.56</a:t>
            </a:r>
          </a:p>
          <a:p>
            <a:r>
              <a:rPr lang="en-US" sz="2400" kern="0" spc="-100" dirty="0">
                <a:solidFill>
                  <a:srgbClr val="726B6B"/>
                </a:solidFill>
                <a:latin typeface="KoPubWorldDotum_Pro Bold" pitchFamily="34" charset="0"/>
                <a:cs typeface="KoPubWorldDotum_Pro Bold" pitchFamily="34" charset="0"/>
              </a:rPr>
              <a:t>▷ Vp / C 에 상응하는 밀도값 : 12.7pcpkmpl</a:t>
            </a:r>
            <a:endParaRPr lang="en-US" dirty="0"/>
          </a:p>
        </p:txBody>
      </p:sp>
      <p:sp>
        <p:nvSpPr>
          <p:cNvPr id="79" name="Object 79"/>
          <p:cNvSpPr txBox="1"/>
          <p:nvPr/>
        </p:nvSpPr>
        <p:spPr>
          <a:xfrm>
            <a:off x="1757114" y="4387774"/>
            <a:ext cx="12040609" cy="13101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kern="0" spc="-100" dirty="0">
                <a:solidFill>
                  <a:srgbClr val="726B6B"/>
                </a:solidFill>
                <a:latin typeface="KoPubWorldDotum_Pro Bold" pitchFamily="34" charset="0"/>
                <a:cs typeface="KoPubWorldDotum_Pro Bold" pitchFamily="34" charset="0"/>
              </a:rPr>
              <a:t>▷ 차로수 (N) : 2 -&gt; 3</a:t>
            </a:r>
          </a:p>
          <a:p>
            <a:r>
              <a:rPr lang="en-US" sz="2400" kern="0" spc="-100" dirty="0">
                <a:solidFill>
                  <a:srgbClr val="726B6B"/>
                </a:solidFill>
                <a:latin typeface="KoPubWorldDotum_Pro Bold" pitchFamily="34" charset="0"/>
                <a:cs typeface="KoPubWorldDotum_Pro Bold" pitchFamily="34" charset="0"/>
              </a:rPr>
              <a:t>▷ 차로폭 및 측방여유폭 보정계수 (fw) : 1 -&gt; 0.98</a:t>
            </a:r>
            <a:endParaRPr lang="en-US" dirty="0"/>
          </a:p>
        </p:txBody>
      </p:sp>
      <p:sp>
        <p:nvSpPr>
          <p:cNvPr id="80" name="Object 80"/>
          <p:cNvSpPr txBox="1"/>
          <p:nvPr/>
        </p:nvSpPr>
        <p:spPr>
          <a:xfrm>
            <a:off x="1110585" y="6883754"/>
            <a:ext cx="6131794" cy="12829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800" kern="0" spc="-100" dirty="0">
                <a:solidFill>
                  <a:srgbClr val="726B6B"/>
                </a:solidFill>
                <a:latin typeface="KoPubWorldDotum_Pro Bold" pitchFamily="34" charset="0"/>
                <a:cs typeface="KoPubWorldDotum_Pro Bold" pitchFamily="34" charset="0"/>
              </a:rPr>
              <a:t>LOS : C</a:t>
            </a:r>
            <a:endParaRPr lang="en-US" dirty="0"/>
          </a:p>
        </p:txBody>
      </p:sp>
      <p:sp>
        <p:nvSpPr>
          <p:cNvPr id="81" name="Object 81"/>
          <p:cNvSpPr txBox="1"/>
          <p:nvPr/>
        </p:nvSpPr>
        <p:spPr>
          <a:xfrm>
            <a:off x="2772034" y="3360213"/>
            <a:ext cx="8882198" cy="73227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00" dirty="0">
                <a:solidFill>
                  <a:srgbClr val="726B6B"/>
                </a:solidFill>
                <a:latin typeface="KoPubWorldDotum_Pro Bold" pitchFamily="34" charset="0"/>
                <a:cs typeface="KoPubWorldDotum_Pro Bold" pitchFamily="34" charset="0"/>
              </a:rPr>
              <a:t>편도 2차로 -&gt; 편도 3차로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1807" y="9742381"/>
            <a:ext cx="469374" cy="2907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06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 rot="-5400000">
            <a:off x="-306098" y="1378351"/>
            <a:ext cx="2263261" cy="5395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100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Highway Capacity Analysis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1757114" y="1270895"/>
            <a:ext cx="8254501" cy="14434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700" kern="0" spc="-100" dirty="0">
                <a:solidFill>
                  <a:srgbClr val="5A7D59"/>
                </a:solidFill>
                <a:latin typeface="Gmarket Sans Bold" pitchFamily="34" charset="0"/>
                <a:cs typeface="Gmarket Sans Bold" pitchFamily="34" charset="0"/>
              </a:rPr>
              <a:t>개선 방안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2334029" y="2609914"/>
            <a:ext cx="6928571" cy="8109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kern="0" spc="-100" dirty="0">
                <a:solidFill>
                  <a:srgbClr val="000000"/>
                </a:solidFill>
                <a:latin typeface="KoPubWorldDotum_Pro Bold" pitchFamily="34" charset="0"/>
                <a:cs typeface="KoPubWorldDotum_Pro Bold" pitchFamily="34" charset="0"/>
              </a:rPr>
              <a:t>2. 차로 확장 (갓길 차로제 시행)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715989" y="3255769"/>
            <a:ext cx="9497044" cy="5088503"/>
            <a:chOff x="2715989" y="3255769"/>
            <a:chExt cx="9497044" cy="508850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5989" y="3255769"/>
              <a:ext cx="9497044" cy="508850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715990" y="8477610"/>
            <a:ext cx="15988423" cy="15428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kern="0" spc="-100" dirty="0">
                <a:solidFill>
                  <a:srgbClr val="000000"/>
                </a:solidFill>
                <a:latin typeface="KoPubWorldDotum_Pro Bold" pitchFamily="34" charset="0"/>
                <a:cs typeface="KoPubWorldDotum_Pro Bold" pitchFamily="34" charset="0"/>
              </a:rPr>
              <a:t>갓길이 사라지므로 차량대피공간 신설에 대한 부지 확보는 마찬가지</a:t>
            </a:r>
          </a:p>
          <a:p>
            <a:r>
              <a:rPr lang="en-US" sz="3000" kern="0" spc="-100" dirty="0">
                <a:solidFill>
                  <a:srgbClr val="000000"/>
                </a:solidFill>
                <a:latin typeface="KoPubWorldDotum_Pro Bold" pitchFamily="34" charset="0"/>
                <a:cs typeface="KoPubWorldDotum_Pro Bold" pitchFamily="34" charset="0"/>
              </a:rPr>
              <a:t>좁아진 차로와 측방 여유폭으로 인해 중차량 운전자들의 주행 부담 증가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1807" y="9742381"/>
            <a:ext cx="300000" cy="2907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07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 rot="-5400000">
            <a:off x="-306098" y="1378351"/>
            <a:ext cx="2263261" cy="5395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100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Highway Capacity Analysis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1757114" y="1270895"/>
            <a:ext cx="8254501" cy="14434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700" kern="0" spc="-100" dirty="0">
                <a:solidFill>
                  <a:srgbClr val="5A7D59"/>
                </a:solidFill>
                <a:latin typeface="Gmarket Sans Bold" pitchFamily="34" charset="0"/>
                <a:cs typeface="Gmarket Sans Bold" pitchFamily="34" charset="0"/>
              </a:rPr>
              <a:t>개선 방안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1965143" y="4883966"/>
            <a:ext cx="6171429" cy="3463624"/>
            <a:chOff x="11965143" y="4883966"/>
            <a:chExt cx="6171429" cy="34636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11965143" y="4883966"/>
              <a:ext cx="6171429" cy="346362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492026" y="6220456"/>
            <a:ext cx="6581287" cy="493714"/>
            <a:chOff x="13492026" y="6220456"/>
            <a:chExt cx="6581287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3492026" y="6220456"/>
              <a:ext cx="658128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242544" y="6437816"/>
            <a:ext cx="6309220" cy="493714"/>
            <a:chOff x="13242544" y="6437816"/>
            <a:chExt cx="6309220" cy="4937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3242544" y="6437816"/>
              <a:ext cx="6309220" cy="493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934324" y="6439438"/>
            <a:ext cx="6305978" cy="493714"/>
            <a:chOff x="9934324" y="6439438"/>
            <a:chExt cx="6305978" cy="49371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9934324" y="6439438"/>
              <a:ext cx="6305978" cy="4937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183308" y="6655698"/>
            <a:ext cx="6301388" cy="48761"/>
            <a:chOff x="10183308" y="6655698"/>
            <a:chExt cx="6301388" cy="4876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10183308" y="6655698"/>
              <a:ext cx="6301388" cy="4876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472553" y="6652877"/>
            <a:ext cx="6301388" cy="48761"/>
            <a:chOff x="12472553" y="6652877"/>
            <a:chExt cx="6301388" cy="4876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12472553" y="6652877"/>
              <a:ext cx="6301388" cy="4876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968125" y="3152340"/>
            <a:ext cx="436866" cy="275172"/>
            <a:chOff x="12968125" y="3152340"/>
            <a:chExt cx="436866" cy="27517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968125" y="3152340"/>
              <a:ext cx="436866" cy="275172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2921757" y="2781998"/>
            <a:ext cx="963255" cy="484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KoPubWorldDotum_Pro Bold" pitchFamily="34" charset="0"/>
                <a:cs typeface="KoPubWorldDotum_Pro Bold" pitchFamily="34" charset="0"/>
              </a:rPr>
              <a:t>1.5m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13463856" y="3166117"/>
            <a:ext cx="947691" cy="275172"/>
            <a:chOff x="13463856" y="3166117"/>
            <a:chExt cx="947691" cy="27517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463856" y="3166117"/>
              <a:ext cx="947691" cy="27517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594032" y="3174172"/>
            <a:ext cx="947691" cy="275172"/>
            <a:chOff x="14594032" y="3174172"/>
            <a:chExt cx="947691" cy="27517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594032" y="3174172"/>
              <a:ext cx="947691" cy="275172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13691924" y="2781994"/>
            <a:ext cx="771429" cy="484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KoPubWorldDotum_Pro Bold" pitchFamily="34" charset="0"/>
                <a:cs typeface="KoPubWorldDotum_Pro Bold" pitchFamily="34" charset="0"/>
              </a:rPr>
              <a:t>3.6m</a:t>
            </a:r>
            <a:endParaRPr lang="en-US" dirty="0"/>
          </a:p>
        </p:txBody>
      </p:sp>
      <p:grpSp>
        <p:nvGrpSpPr>
          <p:cNvPr id="1010" name="그룹 1010"/>
          <p:cNvGrpSpPr/>
          <p:nvPr/>
        </p:nvGrpSpPr>
        <p:grpSpPr>
          <a:xfrm>
            <a:off x="15635660" y="3178022"/>
            <a:ext cx="761494" cy="275172"/>
            <a:chOff x="15635660" y="3178022"/>
            <a:chExt cx="761494" cy="275172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635660" y="3178022"/>
              <a:ext cx="761494" cy="275172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14818210" y="2791042"/>
            <a:ext cx="963255" cy="484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KoPubWorldDotum_Pro Bold" pitchFamily="34" charset="0"/>
                <a:cs typeface="KoPubWorldDotum_Pro Bold" pitchFamily="34" charset="0"/>
              </a:rPr>
              <a:t>3.6m</a:t>
            </a:r>
            <a:endParaRPr lang="en-US" dirty="0"/>
          </a:p>
        </p:txBody>
      </p:sp>
      <p:sp>
        <p:nvSpPr>
          <p:cNvPr id="38" name="Object 38"/>
          <p:cNvSpPr txBox="1"/>
          <p:nvPr/>
        </p:nvSpPr>
        <p:spPr>
          <a:xfrm>
            <a:off x="15762800" y="2791518"/>
            <a:ext cx="771429" cy="484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KoPubWorldDotum_Pro Bold" pitchFamily="34" charset="0"/>
                <a:cs typeface="KoPubWorldDotum_Pro Bold" pitchFamily="34" charset="0"/>
              </a:rPr>
              <a:t>3.0m</a:t>
            </a:r>
            <a:endParaRPr lang="en-US" dirty="0"/>
          </a:p>
        </p:txBody>
      </p:sp>
      <p:sp>
        <p:nvSpPr>
          <p:cNvPr id="39" name="Object 39"/>
          <p:cNvSpPr txBox="1"/>
          <p:nvPr/>
        </p:nvSpPr>
        <p:spPr>
          <a:xfrm>
            <a:off x="2334029" y="2609914"/>
            <a:ext cx="8327529" cy="799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kern="0" spc="-100" dirty="0">
                <a:solidFill>
                  <a:srgbClr val="000000"/>
                </a:solidFill>
                <a:latin typeface="KoPubWorldDotum_Pro Bold" pitchFamily="34" charset="0"/>
                <a:cs typeface="KoPubWorldDotum_Pro Bold" pitchFamily="34" charset="0"/>
              </a:rPr>
              <a:t>3. 자율주행 도입 (차간거리 감소)</a:t>
            </a:r>
            <a:endParaRPr lang="en-US" dirty="0"/>
          </a:p>
        </p:txBody>
      </p:sp>
      <p:sp>
        <p:nvSpPr>
          <p:cNvPr id="40" name="Object 40"/>
          <p:cNvSpPr txBox="1"/>
          <p:nvPr/>
        </p:nvSpPr>
        <p:spPr>
          <a:xfrm>
            <a:off x="2772038" y="3360210"/>
            <a:ext cx="8882198" cy="7085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00" dirty="0">
                <a:solidFill>
                  <a:srgbClr val="726B6B"/>
                </a:solidFill>
                <a:latin typeface="KoPubWorldDotum_Pro Bold" pitchFamily="34" charset="0"/>
                <a:cs typeface="KoPubWorldDotum_Pro Bold" pitchFamily="34" charset="0"/>
              </a:rPr>
              <a:t>편도 2차로 유지 (기하구조 변경 X)</a:t>
            </a:r>
            <a:endParaRPr lang="en-US" dirty="0"/>
          </a:p>
        </p:txBody>
      </p:sp>
      <p:sp>
        <p:nvSpPr>
          <p:cNvPr id="41" name="Object 41"/>
          <p:cNvSpPr txBox="1"/>
          <p:nvPr/>
        </p:nvSpPr>
        <p:spPr>
          <a:xfrm>
            <a:off x="2772038" y="3946875"/>
            <a:ext cx="14842857" cy="47371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00" dirty="0">
                <a:solidFill>
                  <a:srgbClr val="726B6B"/>
                </a:solidFill>
                <a:latin typeface="KoPubWorldDotum_Pro Bold" pitchFamily="34" charset="0"/>
                <a:cs typeface="KoPubWorldDotum_Pro Bold" pitchFamily="34" charset="0"/>
              </a:rPr>
              <a:t>1. 최소정지거리를 안전 차간거리로 보며, 안전 차간거리를 이용하여 </a:t>
            </a:r>
          </a:p>
          <a:p>
            <a:r>
              <a:rPr lang="en-US" sz="2700" kern="0" spc="-100" dirty="0">
                <a:solidFill>
                  <a:srgbClr val="726B6B"/>
                </a:solidFill>
                <a:latin typeface="KoPubWorldDotum_Pro Bold" pitchFamily="34" charset="0"/>
                <a:cs typeface="KoPubWorldDotum_Pro Bold" pitchFamily="34" charset="0"/>
              </a:rPr>
              <a:t>    도로용량 변화 계산</a:t>
            </a:r>
          </a:p>
          <a:p>
            <a:endParaRPr lang="en-US" sz="2700" kern="0" spc="-100" dirty="0">
              <a:solidFill>
                <a:srgbClr val="726B6B"/>
              </a:solidFill>
              <a:latin typeface="KoPubWorldDotum_Pro Bold" pitchFamily="34" charset="0"/>
              <a:cs typeface="KoPubWorldDotum_Pro Bold" pitchFamily="34" charset="0"/>
            </a:endParaRPr>
          </a:p>
          <a:p>
            <a:r>
              <a:rPr lang="en-US" sz="2700" kern="0" spc="-100" dirty="0">
                <a:solidFill>
                  <a:srgbClr val="726B6B"/>
                </a:solidFill>
                <a:latin typeface="KoPubWorldDotum_Pro Bold" pitchFamily="34" charset="0"/>
                <a:cs typeface="KoPubWorldDotum_Pro Bold" pitchFamily="34" charset="0"/>
              </a:rPr>
              <a:t>2. 노면상태와 타이어 마모 상태에 따라 제동거리 차이가 있어 </a:t>
            </a:r>
          </a:p>
          <a:p>
            <a:r>
              <a:rPr lang="en-US" sz="2700" kern="0" spc="-100" dirty="0">
                <a:solidFill>
                  <a:srgbClr val="726B6B"/>
                </a:solidFill>
                <a:latin typeface="KoPubWorldDotum_Pro Bold" pitchFamily="34" charset="0"/>
                <a:cs typeface="KoPubWorldDotum_Pro Bold" pitchFamily="34" charset="0"/>
              </a:rPr>
              <a:t>    안전한 차간거리를 제시하기 위해 노면과 타이어의 가장 나쁜 조건을 </a:t>
            </a:r>
          </a:p>
          <a:p>
            <a:r>
              <a:rPr lang="en-US" sz="2700" kern="0" spc="-100" dirty="0">
                <a:solidFill>
                  <a:srgbClr val="726B6B"/>
                </a:solidFill>
                <a:latin typeface="KoPubWorldDotum_Pro Bold" pitchFamily="34" charset="0"/>
                <a:cs typeface="KoPubWorldDotum_Pro Bold" pitchFamily="34" charset="0"/>
              </a:rPr>
              <a:t>    가정하여 분석</a:t>
            </a:r>
          </a:p>
          <a:p>
            <a:r>
              <a:rPr lang="en-US" sz="2700" kern="0" spc="-100" dirty="0">
                <a:solidFill>
                  <a:srgbClr val="726B6B"/>
                </a:solidFill>
                <a:latin typeface="KoPubWorldDotum_Pro Bold" pitchFamily="34" charset="0"/>
                <a:cs typeface="KoPubWorldDotum_Pro Bold" pitchFamily="34" charset="0"/>
              </a:rPr>
              <a:t>- 노면상태 (습윤), 타이어 마모(양호, 불량)</a:t>
            </a:r>
            <a:endParaRPr lang="en-US" dirty="0"/>
          </a:p>
        </p:txBody>
      </p:sp>
      <p:sp>
        <p:nvSpPr>
          <p:cNvPr id="42" name="Object 42"/>
          <p:cNvSpPr txBox="1"/>
          <p:nvPr/>
        </p:nvSpPr>
        <p:spPr>
          <a:xfrm>
            <a:off x="2945219" y="7289048"/>
            <a:ext cx="14842857" cy="3394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00" dirty="0">
                <a:solidFill>
                  <a:srgbClr val="726B6B"/>
                </a:solidFill>
                <a:latin typeface="KoPubWorldDotum_Pro Bold" pitchFamily="34" charset="0"/>
                <a:cs typeface="KoPubWorldDotum_Pro Bold" pitchFamily="34" charset="0"/>
              </a:rPr>
              <a:t>전제조건</a:t>
            </a:r>
          </a:p>
          <a:p>
            <a:r>
              <a:rPr lang="en-US" sz="2700" kern="0" spc="-100" dirty="0">
                <a:solidFill>
                  <a:srgbClr val="726B6B"/>
                </a:solidFill>
                <a:latin typeface="KoPubWorldDotum_Pro Bold" pitchFamily="34" charset="0"/>
                <a:cs typeface="KoPubWorldDotum_Pro Bold" pitchFamily="34" charset="0"/>
              </a:rPr>
              <a:t>- 설계속도 100km/h</a:t>
            </a:r>
          </a:p>
          <a:p>
            <a:r>
              <a:rPr lang="en-US" sz="2700" kern="0" spc="-100" dirty="0">
                <a:solidFill>
                  <a:srgbClr val="726B6B"/>
                </a:solidFill>
                <a:latin typeface="KoPubWorldDotum_Pro Bold" pitchFamily="34" charset="0"/>
                <a:cs typeface="KoPubWorldDotum_Pro Bold" pitchFamily="34" charset="0"/>
              </a:rPr>
              <a:t>- 차량은 승용차, 중차량으로 구성</a:t>
            </a:r>
          </a:p>
          <a:p>
            <a:r>
              <a:rPr lang="en-US" sz="2700" kern="0" spc="-100" dirty="0">
                <a:solidFill>
                  <a:srgbClr val="726B6B"/>
                </a:solidFill>
                <a:latin typeface="KoPubWorldDotum_Pro Bold" pitchFamily="34" charset="0"/>
                <a:cs typeface="KoPubWorldDotum_Pro Bold" pitchFamily="34" charset="0"/>
              </a:rPr>
              <a:t>- 미끄럼 마찰계수 : 0.47 (양호), 0.33 (불량)</a:t>
            </a:r>
          </a:p>
          <a:p>
            <a:r>
              <a:rPr lang="en-US" sz="2700" kern="0" spc="-100" dirty="0">
                <a:solidFill>
                  <a:srgbClr val="726B6B"/>
                </a:solidFill>
                <a:latin typeface="KoPubWorldDotum_Pro Bold" pitchFamily="34" charset="0"/>
                <a:cs typeface="KoPubWorldDotum_Pro Bold" pitchFamily="34" charset="0"/>
              </a:rPr>
              <a:t>- 일반차량 안전거리는 100m로 가정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931</Words>
  <Application>Microsoft Office PowerPoint</Application>
  <PresentationFormat>사용자 지정</PresentationFormat>
  <Paragraphs>173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Gmarket Sans Bold</vt:lpstr>
      <vt:lpstr>KoPubWorldDotum_Pro Bold</vt:lpstr>
      <vt:lpstr>KoPubWorldDotum_Pro Medium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노 치우</cp:lastModifiedBy>
  <cp:revision>1</cp:revision>
  <dcterms:created xsi:type="dcterms:W3CDTF">2022-12-12T10:48:33Z</dcterms:created>
  <dcterms:modified xsi:type="dcterms:W3CDTF">2022-12-12T01:49:24Z</dcterms:modified>
</cp:coreProperties>
</file>