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3" r:id="rId2"/>
    <p:sldId id="264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265" r:id="rId11"/>
    <p:sldId id="326" r:id="rId12"/>
    <p:sldId id="314" r:id="rId13"/>
    <p:sldId id="313" r:id="rId14"/>
    <p:sldId id="320" r:id="rId15"/>
    <p:sldId id="321" r:id="rId16"/>
    <p:sldId id="322" r:id="rId17"/>
    <p:sldId id="323" r:id="rId18"/>
    <p:sldId id="324" r:id="rId19"/>
    <p:sldId id="325" r:id="rId20"/>
    <p:sldId id="297" r:id="rId21"/>
    <p:sldId id="285" r:id="rId22"/>
    <p:sldId id="262" r:id="rId23"/>
  </p:sldIdLst>
  <p:sldSz cx="9906000" cy="6858000" type="A4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pos="3120">
          <p15:clr>
            <a:srgbClr val="A4A3A4"/>
          </p15:clr>
        </p15:guide>
        <p15:guide id="4" pos="330">
          <p15:clr>
            <a:srgbClr val="A4A3A4"/>
          </p15:clr>
        </p15:guide>
        <p15:guide id="5" pos="5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280"/>
    <a:srgbClr val="000000"/>
    <a:srgbClr val="F474B7"/>
    <a:srgbClr val="2C7FB3"/>
    <a:srgbClr val="7AD7FC"/>
    <a:srgbClr val="BFBFBF"/>
    <a:srgbClr val="4693BC"/>
    <a:srgbClr val="69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193" autoAdjust="0"/>
  </p:normalViewPr>
  <p:slideViewPr>
    <p:cSldViewPr snapToGrid="0">
      <p:cViewPr varScale="1">
        <p:scale>
          <a:sx n="115" d="100"/>
          <a:sy n="115" d="100"/>
        </p:scale>
        <p:origin x="1308" y="108"/>
      </p:cViewPr>
      <p:guideLst>
        <p:guide orient="horz" pos="3952"/>
        <p:guide orient="horz" pos="913"/>
        <p:guide pos="3120"/>
        <p:guide pos="330"/>
        <p:guide pos="5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D6C4BD-352C-4B7E-9CE0-5D712B33D106}" type="datetimeFigureOut">
              <a:rPr lang="ko-KR" altLang="en-US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itchFamily="50" charset="-127"/>
              </a:defRPr>
            </a:lvl1pPr>
          </a:lstStyle>
          <a:p>
            <a:fld id="{A163C83F-75FD-416D-8B36-D88269C6F64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82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0D2C4D08-09A0-4F8F-AF2F-26F437675541}" type="slidenum">
              <a:rPr lang="ko-KR" altLang="en-US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13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14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7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15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0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16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6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17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15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18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9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19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2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A1D8AD1E-B7E8-46F3-8A99-76F291A15D84}" type="slidenum">
              <a:rPr lang="ko-KR" altLang="en-US">
                <a:solidFill>
                  <a:srgbClr val="000000"/>
                </a:solidFill>
              </a:rPr>
              <a:pPr/>
              <a:t>20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3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9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4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1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5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5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6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2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7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4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8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7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9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9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4F7022F-D86A-4B4B-8B3C-E4BC3C20ACC7}" type="slidenum">
              <a:rPr lang="ko-KR" altLang="en-US">
                <a:solidFill>
                  <a:srgbClr val="000000"/>
                </a:solidFill>
              </a:rPr>
              <a:pPr/>
              <a:t>11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8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35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850900" y="876300"/>
            <a:ext cx="2209800" cy="4699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65100" y="1282700"/>
            <a:ext cx="1803400" cy="53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350082" y="190500"/>
            <a:ext cx="8378118" cy="7366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200"/>
              </a:spcBef>
              <a:buNone/>
              <a:tabLst>
                <a:tab pos="71438" algn="l"/>
                <a:tab pos="114300" algn="l"/>
              </a:tabLst>
              <a:defRPr lang="ko-KR" altLang="en-US" sz="3200" b="1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003675" y="6491288"/>
            <a:ext cx="222885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E9501353-138A-4564-87AF-0A3F46BCB32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2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759200" y="3048000"/>
            <a:ext cx="2717800" cy="119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19500" y="3149600"/>
            <a:ext cx="3619500" cy="119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B6D029-37D0-4B9E-944B-86FDDEAAA3F9}" type="datetimeFigureOut">
              <a:rPr lang="ko-KR" altLang="en-US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4915062-AA9F-4584-AD91-A7CC7FCD605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han.tistory.com/16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gskinner.com/RegEx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30201" y="2546933"/>
            <a:ext cx="6645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1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</a:t>
            </a:r>
            <a:r>
              <a:rPr lang="en-US" altLang="ko-KR" sz="4800" b="1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1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Handler.Controller</a:t>
            </a:r>
            <a:r>
              <a:rPr lang="en-US" altLang="ko-KR" sz="48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1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48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71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71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0102" y="3940514"/>
            <a:ext cx="548579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오현아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손의종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이상민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류지훈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신승규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65822" y="2880958"/>
            <a:ext cx="7427278" cy="87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3200" dirty="0"/>
              <a:t>Handler 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(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종류 및 특징</a:t>
            </a: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en-US" altLang="ko-KR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9" y="853301"/>
            <a:ext cx="206017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1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1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71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50" y="1621428"/>
            <a:ext cx="2834950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MVC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총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컨트롤러 클래스가 제공되고 있는데요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계층구조를 보면 아래 그림과 같습니다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컨트롤러 클래스는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AbstractController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상속받는 구조를 띄고 있고 이 추상클래스는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메서드 패턴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적용되어 있어 모든 하위 클래스들은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handleRequestInternal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구현하도록 규정하고 있습니다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웹 요청이 처리되는 과정은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서블릿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톰캣의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web.xml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SpringMVC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사용하기 위해 설정한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DispatcherServlet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지정된 컨트롤러의 인터페이스를 통해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handleRequest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호출하고 몇 가지 검사한 후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handleRequestInternal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호출하는 것으로 시작됩니다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Controller </a:t>
            </a: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5991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65822" y="2880958"/>
            <a:ext cx="7427278" cy="87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3200" dirty="0" smtClean="0"/>
              <a:t>Controller</a:t>
            </a:r>
            <a:r>
              <a:rPr lang="en-US" altLang="ko-KR" sz="3200" dirty="0"/>
              <a:t> 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종류 및 특징</a:t>
            </a: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pPr eaLnBrk="1" fontAlgn="auto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99" y="853301"/>
            <a:ext cx="21291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1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2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71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2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50" y="1621428"/>
            <a:ext cx="2834950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MVC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총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컨트롤러 클래스가 제공되고 있는데요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계층구조를 보면 아래 그림과 같습니다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컨트롤러 클래스는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AbstractController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상속받는 구조를 띄고 있고 이 추상클래스는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메서드 패턴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적용되어 있어 모든 하위 클래스들은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handleRequestInternal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구현하도록 규정하고 있습니다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웹 요청이 처리되는 과정은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서블릿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톰캣의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web.xml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SpringMVC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사용하기 위해 설정한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DispatcherServlet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지정된 컨트롤러의 인터페이스를 통해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handleRequest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호출하고 몇 가지 검사한 후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handleRequestInternal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호출하는 것으로 시작됩니다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Controller </a:t>
            </a: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1147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50" y="1621428"/>
            <a:ext cx="2834950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b="1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MultiActionController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MultiActionController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형태의 요청을 컨트롤러 클래스로 처리하는데 적합한 컨트롤러 입니다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큰 특징 중 하나는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MethodNameResolver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것인데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이름에서도 알 수 있듯이 특정 요청을 컨트롤러 내에 정의한 메서드 이름과 매치하는 것입니다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장점이라면 빠른 개발이 가능하다는 것인 반면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자동으로 오류를 찾아내는 것이 다소 어렵습니다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Controller </a:t>
            </a:r>
            <a:r>
              <a:rPr lang="ko-KR" altLang="en-US" dirty="0" smtClean="0"/>
              <a:t>종류 및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1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50" y="1621428"/>
            <a:ext cx="6513563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b="1" dirty="0" err="1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ServletForwardingController</a:t>
            </a: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b="1" dirty="0" err="1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ServletWrappingController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ServletForwardingController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ServletWrappingController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두 컨트롤러는 기존에 작성된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서블릿을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스프링의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DispatcherServlet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구조로 편입시키는데 용이합니다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Controller </a:t>
            </a:r>
            <a:r>
              <a:rPr lang="ko-KR" altLang="en-US" dirty="0"/>
              <a:t>종류 및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50" y="1621428"/>
            <a:ext cx="2834950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BaseCommandController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BaseCommandController</a:t>
            </a:r>
            <a:endParaRPr lang="en-US" altLang="ko-KR" sz="14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웹페이지의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폼객체와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같이 사용자 정보가 많은 요청을 처리할 수 있는 컨트롤러입니다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클래스 역시 추상클래스로 직접 사용하지 않고 이를 상속받은 하위 클래스를 사용합니다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컨트롤러는 요청이 들어오는 즉시 </a:t>
            </a:r>
            <a:r>
              <a:rPr lang="ko-KR" altLang="en-US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명령객체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(Command class)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생성하여 이를 </a:t>
            </a:r>
            <a:r>
              <a:rPr lang="ko-KR" altLang="en-US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자바빈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등의 객체와 연결시켜 줍니다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추가로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Validator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일종의 도우미 클래스로 </a:t>
            </a:r>
            <a:r>
              <a:rPr lang="ko-KR" altLang="en-US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입력값에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검증을 수행할 수 있습니다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그런데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Spring 3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에서부터는 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annotated controller</a:t>
            </a: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인해 이 계통의 클래스 들은 모두 사용이 중지 되었습니다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클래스 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AbstractCommandController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AbstractFormController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SimpleFormController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AbstractWizardFormController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CancellableFormController</a:t>
            </a:r>
            <a:r>
              <a:rPr lang="en-US" altLang="ko-KR" sz="14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Controller </a:t>
            </a:r>
            <a:r>
              <a:rPr lang="ko-KR" altLang="en-US" dirty="0"/>
              <a:t>종류 및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6229" y="1596790"/>
            <a:ext cx="3347502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ParameterizableViewController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ParameterizableViewController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아주 단순한 컨트롤러 입니다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정의된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화면명과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요청주소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 정보를 가지고 특정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가진 요청이 들어오면 준비된 화면을 전송하는 컨트롤러 입니다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Controller </a:t>
            </a:r>
            <a:r>
              <a:rPr lang="ko-KR" altLang="en-US" dirty="0"/>
              <a:t>종류 및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7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50" y="1621428"/>
            <a:ext cx="5441222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AbstractUrlViewController</a:t>
            </a:r>
            <a:r>
              <a:rPr lang="en-US" altLang="ko-KR" sz="20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spc="-150" dirty="0" err="1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UrlFilenameViewController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AbstractUrlViewController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UrlFilenameViewController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패스구조에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따라 적절한 화면을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석택하여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전달해주는 컨트롤러 입니다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UrlFilenameViewController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기능이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좀금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더 확장되어 패스의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접두어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접미어를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설정해 놓고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화면을 연결해줄 수 있습니다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Controller </a:t>
            </a:r>
            <a:r>
              <a:rPr lang="ko-KR" altLang="en-US" dirty="0"/>
              <a:t>종류 및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4073" y="1596790"/>
            <a:ext cx="2078182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AbstractController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AbstractController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SpringMVC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컨트롤러의 최상위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추상클래스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추상클래스이기 때문에 직접 사용할 수는 없고 자체 컨트롤러를 만드는 경우에 이 클래스를 상속받거나 이 클래스를 상속받은 다른 하위 클래스를 반드시 상속받게 됩니다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Controller </a:t>
            </a:r>
            <a:r>
              <a:rPr lang="ko-KR" altLang="en-US" dirty="0"/>
              <a:t>종류 및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4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4722" y="2848715"/>
            <a:ext cx="5551278" cy="226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eaLnBrk="1" fontAlgn="auto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FontTx/>
              <a:buAutoNum type="arabicPeriod"/>
              <a:tabLst>
                <a:tab pos="71438" algn="l"/>
                <a:tab pos="114300" algn="l"/>
              </a:tabLst>
              <a:defRPr/>
            </a:pPr>
            <a:r>
              <a:rPr lang="en-US" altLang="ko-KR" sz="2800" dirty="0"/>
              <a:t>Handler </a:t>
            </a:r>
            <a:r>
              <a:rPr lang="en-US" altLang="ko-KR" sz="2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(</a:t>
            </a:r>
            <a:r>
              <a:rPr lang="ko-KR" altLang="en-US" sz="2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종류 및 특징</a:t>
            </a:r>
            <a:r>
              <a:rPr lang="en-US" altLang="ko-KR" sz="2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en-US" altLang="ko-KR" sz="2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 eaLnBrk="1" fontAlgn="auto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FontTx/>
              <a:buAutoNum type="arabicPeriod"/>
              <a:tabLst>
                <a:tab pos="71438" algn="l"/>
                <a:tab pos="114300" algn="l"/>
              </a:tabLst>
              <a:defRPr/>
            </a:pPr>
            <a:r>
              <a:rPr lang="en-US" altLang="ko-KR" sz="2800" dirty="0"/>
              <a:t>controller </a:t>
            </a:r>
            <a:r>
              <a:rPr lang="ko-KR" altLang="en-US" sz="2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종류 및 특징</a:t>
            </a:r>
            <a:r>
              <a:rPr lang="en-US" altLang="ko-KR" sz="2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endParaRPr lang="en-US" altLang="ko-KR" sz="2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6499" y="853301"/>
            <a:ext cx="20494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1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7128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60768" y="1415333"/>
            <a:ext cx="7719907" cy="2674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5738" indent="-185738" eaLnBrk="1" fontAlgn="auto" hangingPunct="1">
              <a:spcBef>
                <a:spcPts val="1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  <a:defRPr/>
            </a:pPr>
            <a:r>
              <a:rPr lang="en-US" altLang="ko-KR" sz="160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</a:t>
            </a:r>
            <a:r>
              <a:rPr lang="en-US" altLang="ko-KR" sz="160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powerhan.tistory.com/162</a:t>
            </a:r>
            <a:endParaRPr lang="en-US" altLang="ko-KR" sz="1600" dirty="0" smtClean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5738" indent="-185738" eaLnBrk="1" fontAlgn="auto" hangingPunct="1">
              <a:spcBef>
                <a:spcPts val="1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  <a:defRPr/>
            </a:pPr>
            <a:r>
              <a:rPr lang="en-US" altLang="ko-KR" sz="1600" b="1" u="sng" dirty="0">
                <a:hlinkClick r:id="rId4"/>
              </a:rPr>
              <a:t>http://</a:t>
            </a:r>
            <a:r>
              <a:rPr lang="en-US" altLang="ko-KR" sz="1600" b="1" u="sng" dirty="0" smtClean="0">
                <a:hlinkClick r:id="rId4"/>
              </a:rPr>
              <a:t>springsource.tistory.com/3 (</a:t>
            </a:r>
            <a:r>
              <a:rPr lang="ko-KR" altLang="en-US" sz="1600" b="1" u="sng" dirty="0" err="1" smtClean="0">
                <a:hlinkClick r:id="rId4"/>
              </a:rPr>
              <a:t>토비의</a:t>
            </a:r>
            <a:r>
              <a:rPr lang="ko-KR" altLang="en-US" sz="1600" b="1" u="sng" dirty="0" smtClean="0">
                <a:hlinkClick r:id="rId4"/>
              </a:rPr>
              <a:t> 스프링 </a:t>
            </a:r>
            <a:r>
              <a:rPr lang="en-US" altLang="ko-KR" sz="1600" b="1" u="sng" smtClean="0">
                <a:hlinkClick r:id="rId4"/>
              </a:rPr>
              <a:t>3)</a:t>
            </a:r>
            <a:endParaRPr lang="en-US" altLang="ko-KR" sz="1600" b="1" u="sng" dirty="0" smtClean="0">
              <a:hlinkClick r:id="rId4"/>
            </a:endParaRPr>
          </a:p>
          <a:p>
            <a:pPr eaLnBrk="1" fontAlgn="auto" hangingPunct="1">
              <a:spcBef>
                <a:spcPts val="12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sz="1600" dirty="0" smtClean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5738" indent="-185738" eaLnBrk="1" fontAlgn="auto" hangingPunct="1">
              <a:spcBef>
                <a:spcPts val="1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1438" algn="l"/>
                <a:tab pos="114300" algn="l"/>
              </a:tabLst>
              <a:defRPr/>
            </a:pPr>
            <a:endParaRPr lang="en-US" altLang="ko-KR" sz="110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49375" y="190500"/>
            <a:ext cx="8378825" cy="736600"/>
          </a:xfrm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참고 </a:t>
            </a:r>
            <a:r>
              <a:rPr lang="en-US" altLang="ko-KR" dirty="0"/>
              <a:t>Site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61660" y="2950936"/>
            <a:ext cx="3537639" cy="87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ANY QUESTION?</a:t>
            </a:r>
            <a:endParaRPr lang="en-US" altLang="ko-KR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712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0861" y="3154136"/>
            <a:ext cx="3138278" cy="87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THANK YOU FOR</a:t>
            </a:r>
          </a:p>
          <a:p>
            <a:pPr eaLnBrk="1" fontAlgn="auto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712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YOUR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50" y="1621428"/>
            <a:ext cx="2024690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dirty="0"/>
              <a:t>Handler</a:t>
            </a: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요청정보를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이용해서 이를 처리할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오브젝트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컨트롤러를 찾아 주는 기능을 가진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DispatcherServlet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전략이다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기본적으로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매핑을 제공한다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중에 디폴트로 등록된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매핑은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BeanNameUrlHandlerMapping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DefaultAnnotationHandlerMapping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외의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매핑을 사용하려면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 클래스를 빈으로 등록해줘야 한다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Handler</a:t>
            </a:r>
            <a:r>
              <a:rPr lang="en-US" dirty="0" smtClean="0"/>
              <a:t> </a:t>
            </a: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8251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6224010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50" y="1621428"/>
            <a:ext cx="4427068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DefaultAnnotationHandlerMapping</a:t>
            </a: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DefaultAnnotationHandlerMapping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@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애노테이션을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컨트롤러 클래스나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메소드에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직접 부여하고 이를 이용해 매핑하는 전략이다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@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단위로도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매핑해 줄 수 있어서 컨트롤러의 개수를 획기적으로 줄일 수 있다는 장점이 있다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뿐 아니라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GET/POST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심지어는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파라메터와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헤더정보까지 매핑에 활용할 수 있다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 같은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이지만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경우를 따로 분리한다거나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파라메터가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지정됐을 때만 따로 분리하는 식의 컨트롤러 매핑이 가능하다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반면에 매핑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애노테이션의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사용정책과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 기준을 잘 만들어 두지 않으면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개발자마다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제멋대로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매핑방식을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적용해서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매핑정보가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지저분해지고 관리하기 힘들어질 수도 있으니 주의해야 한다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http://springsource.tistory.com/3 [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Rednics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Blog]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Handler</a:t>
            </a:r>
            <a:r>
              <a:rPr lang="en-US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0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49" y="1621428"/>
            <a:ext cx="3870115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BeanNameUrlHandlerMapping</a:t>
            </a: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BeanNameUrlHandlerMapping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빈의 이름에 들어 있는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요청의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비교해서 일치하는 빈을 찾아 준다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직관적이고 사용하기 쉬운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 전략이다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ANT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패턴이라고 불리는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*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**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?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와일드 카드를 사용하는 패턴을 넣을 수 있다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 다음 빈 선언은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/s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시작하는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/s, /s1, /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sabcd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매핑된다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Handler</a:t>
            </a:r>
            <a:r>
              <a:rPr lang="en-US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49" y="1621428"/>
            <a:ext cx="4410443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ControllerClassNameHandlerMapping</a:t>
            </a: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ControllerClassNameHandlerMapping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ControllerClassNameHandlerMappping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빈 이름 대신 클래스 이름을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매핑해 주는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 클래스다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컨트롤러 클래스는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'/hello' 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매핑된다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기본적으로는 클래스 이름을 모두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사용하지만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끝날 때는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뺀 나머지 이름을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매핑해 준다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Handler</a:t>
            </a:r>
            <a:r>
              <a:rPr lang="en-US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49" y="1621428"/>
            <a:ext cx="3246661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SimpleUrlHandlerMapping</a:t>
            </a: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SimpleUrlHandlerMapping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BeanNameUrlHandlerMapping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빈 이름에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매핑정보를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넣기 때문에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매핑정보를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관리하기 불편하다는 단점이 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SimpleUrlHandlerMapping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컨트롤러의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매핑정보를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곳에 모아 놓을 수 있는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 전략이다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매핑정보는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SimpleUrlHandlerMapping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빈의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프로퍼티에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넣어준다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디폴트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 전략이 아니기도 하고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프로퍼티에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매핑정보를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직접 넣어줘야 하므로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SimpleUrlHandlerMapping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빈을 등록해야 사용할 수 있다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Handler</a:t>
            </a:r>
            <a:r>
              <a:rPr lang="en-US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1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5317923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49" y="1621428"/>
            <a:ext cx="4277440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ControllerBeanNameHandlerMapping</a:t>
            </a: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ControllerBeanNameHandlerMapping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ControllerBeanNameHandlerMapping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빈의 아이디나 빈 이름을 이용해 매핑해주는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매핑 전략이다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컨트롤러 빈이 선언되어 있다면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ControllerBeanNameHandlerMapping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빈을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/hello 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매핑해 준다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Handler</a:t>
            </a:r>
            <a:r>
              <a:rPr lang="en-US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9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 flipV="1">
            <a:off x="526229" y="6132569"/>
            <a:ext cx="6073234" cy="45719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589730" y="2112845"/>
            <a:ext cx="6028784" cy="46038"/>
          </a:xfrm>
          <a:prstGeom prst="rect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en-US" altLang="ko-KR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2749" y="1621428"/>
            <a:ext cx="4393818" cy="354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r>
              <a:rPr lang="en-US" altLang="ko-KR" sz="2000" spc="-15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DefaultAnnotationHandlerMapping</a:t>
            </a:r>
            <a:r>
              <a:rPr lang="en-US" altLang="ko-KR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특징</a:t>
            </a:r>
            <a:endParaRPr lang="ko-KR" altLang="en-US" sz="2000" b="1" dirty="0">
              <a:ln>
                <a:solidFill>
                  <a:srgbClr val="BFBFB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486667" y="2128720"/>
            <a:ext cx="231775" cy="192088"/>
          </a:xfrm>
          <a:prstGeom prst="triangle">
            <a:avLst/>
          </a:prstGeom>
          <a:solidFill>
            <a:srgbClr val="2C7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200"/>
              </a:spcBef>
              <a:spcAft>
                <a:spcPts val="0"/>
              </a:spcAft>
              <a:tabLst>
                <a:tab pos="71438" algn="l"/>
                <a:tab pos="114300" algn="l"/>
              </a:tabLst>
              <a:defRPr/>
            </a:pPr>
            <a:endParaRPr lang="ko-KR" altLang="en-US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6230" y="2627224"/>
            <a:ext cx="7345924" cy="1638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 err="1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DefaultAnnotationHandlerMapping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@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애노테이션을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컨트롤러 클래스나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메소드에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직접 부여하고 이를 이용해 매핑하는 전략이다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@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RequestMapping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단위로도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매핑해 줄 수 있어서 컨트롤러의 개수를 획기적으로 줄일 수 있다는 장점이 있다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뿐 아니라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GET/POST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심지어는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파라메터와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헤더정보까지 매핑에 활용할 수 있다</a:t>
            </a:r>
            <a:r>
              <a:rPr lang="en-US" altLang="ko-KR" sz="1600" spc="-150" dirty="0" smtClean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 같은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이지만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경우를 따로 분리한다거나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파라메터가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지정됐을 때만 따로 분리하는 식의 컨트롤러 매핑이 가능하다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반면에 매핑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애노테이션의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사용정책과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 기준을 잘 만들어 두지 않으면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개발자마다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제멋대로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매핑방식을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적용해서 </a:t>
            </a:r>
            <a:r>
              <a:rPr lang="ko-KR" altLang="en-US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매핑정보가</a:t>
            </a: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지저분해지고 관리하기 힘들어질 수도 있으니 주의해야 한다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endParaRPr lang="en-US" altLang="ko-KR" sz="1600" spc="-150" dirty="0">
              <a:ln>
                <a:solidFill>
                  <a:srgbClr val="BFBFBF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fontAlgn="auto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tabLst>
                <a:tab pos="0" algn="l"/>
                <a:tab pos="71438" algn="l"/>
              </a:tabLst>
              <a:defRPr/>
            </a:pPr>
            <a:r>
              <a:rPr lang="ko-KR" altLang="en-US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http://springsource.tistory.com/3 [</a:t>
            </a:r>
            <a:r>
              <a:rPr lang="en-US" altLang="ko-KR" sz="1600" spc="-150" dirty="0" err="1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Rednics</a:t>
            </a:r>
            <a:r>
              <a:rPr lang="en-US" altLang="ko-KR" sz="1600" spc="-150" dirty="0">
                <a:ln>
                  <a:solidFill>
                    <a:srgbClr val="BFBFBF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Blog]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Handler</a:t>
            </a:r>
            <a:r>
              <a:rPr lang="en-US" dirty="0" smtClean="0"/>
              <a:t> </a:t>
            </a: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4250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2269</TotalTime>
  <Words>1052</Words>
  <Application>Microsoft Office PowerPoint</Application>
  <PresentationFormat>A4 용지(210x297mm)</PresentationFormat>
  <Paragraphs>128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info</dc:creator>
  <cp:lastModifiedBy>FreeTEMPO</cp:lastModifiedBy>
  <cp:revision>248</cp:revision>
  <dcterms:created xsi:type="dcterms:W3CDTF">2015-10-20T06:23:38Z</dcterms:created>
  <dcterms:modified xsi:type="dcterms:W3CDTF">2017-04-23T06:33:23Z</dcterms:modified>
</cp:coreProperties>
</file>