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65" r:id="rId3"/>
    <p:sldId id="279" r:id="rId4"/>
    <p:sldId id="271" r:id="rId5"/>
    <p:sldId id="259" r:id="rId6"/>
    <p:sldId id="272" r:id="rId7"/>
    <p:sldId id="273" r:id="rId8"/>
    <p:sldId id="278" r:id="rId9"/>
    <p:sldId id="274" r:id="rId10"/>
    <p:sldId id="275" r:id="rId11"/>
    <p:sldId id="276" r:id="rId12"/>
    <p:sldId id="277" r:id="rId13"/>
    <p:sldId id="263" r:id="rId14"/>
    <p:sldId id="264" r:id="rId15"/>
    <p:sldId id="266" r:id="rId16"/>
    <p:sldId id="267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>
        <p:scale>
          <a:sx n="66" d="100"/>
          <a:sy n="66" d="100"/>
        </p:scale>
        <p:origin x="-1632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1E851-E043-441F-BAF9-0C8F3143F612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11480-4CE4-4F1E-9E31-FB77A9BAE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1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4B66BAE-1549-420D-8572-623A1336C99D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55D1744-ADDE-4BD1-979F-FA158246E2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1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eld_encapsulation" TargetMode="External"/><Relationship Id="rId2" Type="http://schemas.openxmlformats.org/officeDocument/2006/relationships/hyperlink" Target="https://wikidocs.net/60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netbeans.org/Refactoring#Encapsulate_Field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     </a:t>
            </a:r>
            <a:r>
              <a:rPr lang="ko-KR" altLang="en-US" dirty="0" err="1" smtClean="0"/>
              <a:t>리팩토링</a:t>
            </a:r>
            <a:r>
              <a:rPr lang="en-US" altLang="ko-KR" dirty="0" smtClean="0"/>
              <a:t>(Refactoring)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852936"/>
            <a:ext cx="6400800" cy="2785864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오현아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유기동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손의종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손세현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이상민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이현승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74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2" y="116633"/>
            <a:ext cx="3685824" cy="1872208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Replace </a:t>
            </a:r>
            <a:r>
              <a:rPr lang="en-US" altLang="ko-KR" b="1" dirty="0"/>
              <a:t>Temp with </a:t>
            </a:r>
            <a:r>
              <a:rPr lang="en-US" altLang="ko-KR" b="1" dirty="0" smtClean="0"/>
              <a:t>Query </a:t>
            </a:r>
            <a:r>
              <a:rPr lang="ko-KR" altLang="en-US" b="1" dirty="0" smtClean="0"/>
              <a:t>예제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467544" y="4005064"/>
            <a:ext cx="7762056" cy="2520280"/>
          </a:xfrm>
          <a:ln w="38100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endParaRPr lang="en-US" altLang="ko-KR" b="1" dirty="0" smtClean="0"/>
          </a:p>
          <a:p>
            <a:pPr marL="45720" indent="0">
              <a:buNone/>
            </a:pPr>
            <a:r>
              <a:rPr lang="en-US" altLang="ko-KR" b="1" dirty="0" smtClean="0"/>
              <a:t>double</a:t>
            </a:r>
            <a:r>
              <a:rPr lang="en-US" altLang="ko-KR" dirty="0" smtClean="0"/>
              <a:t> </a:t>
            </a:r>
            <a:r>
              <a:rPr lang="en-US" altLang="ko-KR" dirty="0" err="1"/>
              <a:t>getPrice</a:t>
            </a:r>
            <a:r>
              <a:rPr lang="en-US" altLang="ko-KR" dirty="0"/>
              <a:t>() { </a:t>
            </a:r>
          </a:p>
          <a:p>
            <a:pPr marL="45720" indent="0">
              <a:buNone/>
            </a:pPr>
            <a:r>
              <a:rPr lang="en-US" altLang="ko-KR" b="1" dirty="0"/>
              <a:t>               </a:t>
            </a:r>
            <a:r>
              <a:rPr lang="en-US" altLang="ko-KR" b="1" dirty="0" smtClean="0">
                <a:solidFill>
                  <a:srgbClr val="00B050"/>
                </a:solidFill>
              </a:rPr>
              <a:t>final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basePrice</a:t>
            </a:r>
            <a:r>
              <a:rPr lang="en-US" altLang="ko-KR" dirty="0"/>
              <a:t> = _quantity * _</a:t>
            </a:r>
            <a:r>
              <a:rPr lang="en-US" altLang="ko-KR" dirty="0" err="1"/>
              <a:t>itemPrice</a:t>
            </a:r>
            <a:r>
              <a:rPr lang="en-US" altLang="ko-KR" dirty="0"/>
              <a:t>;</a:t>
            </a:r>
          </a:p>
          <a:p>
            <a:pPr marL="45720" indent="0">
              <a:buNone/>
            </a:pPr>
            <a:r>
              <a:rPr lang="en-US" altLang="ko-KR" b="1" dirty="0"/>
              <a:t>           </a:t>
            </a:r>
            <a:r>
              <a:rPr lang="en-US" altLang="ko-KR" b="1" dirty="0" smtClean="0"/>
              <a:t>    </a:t>
            </a:r>
            <a:r>
              <a:rPr lang="en-US" altLang="ko-KR" b="1" dirty="0" smtClean="0">
                <a:solidFill>
                  <a:srgbClr val="00B050"/>
                </a:solidFill>
              </a:rPr>
              <a:t>final</a:t>
            </a:r>
            <a:r>
              <a:rPr lang="en-US" altLang="ko-KR" b="1" dirty="0" smtClean="0"/>
              <a:t>  </a:t>
            </a:r>
            <a:r>
              <a:rPr lang="en-US" altLang="ko-KR" b="1" dirty="0"/>
              <a:t>double</a:t>
            </a:r>
            <a:r>
              <a:rPr lang="en-US" altLang="ko-KR" dirty="0"/>
              <a:t> </a:t>
            </a:r>
            <a:r>
              <a:rPr lang="en-US" altLang="ko-KR" dirty="0" err="1"/>
              <a:t>discountFactor</a:t>
            </a:r>
            <a:r>
              <a:rPr lang="en-US" altLang="ko-KR" dirty="0"/>
              <a:t>; </a:t>
            </a:r>
          </a:p>
          <a:p>
            <a:pPr marL="45720" indent="0">
              <a:buNone/>
            </a:pPr>
            <a:r>
              <a:rPr lang="en-US" altLang="ko-KR" b="1" dirty="0"/>
              <a:t>           if</a:t>
            </a:r>
            <a:r>
              <a:rPr lang="en-US" altLang="ko-KR" dirty="0"/>
              <a:t>( </a:t>
            </a:r>
            <a:r>
              <a:rPr lang="en-US" altLang="ko-KR" dirty="0" err="1"/>
              <a:t>basePrice</a:t>
            </a:r>
            <a:r>
              <a:rPr lang="en-US" altLang="ko-KR" dirty="0"/>
              <a:t> &gt; 1000 ) </a:t>
            </a:r>
            <a:r>
              <a:rPr lang="en-US" altLang="ko-KR" dirty="0" err="1"/>
              <a:t>discountFactor</a:t>
            </a:r>
            <a:r>
              <a:rPr lang="en-US" altLang="ko-KR" dirty="0"/>
              <a:t> = 0.95;</a:t>
            </a:r>
          </a:p>
          <a:p>
            <a:pPr marL="45720" indent="0">
              <a:buNone/>
            </a:pPr>
            <a:r>
              <a:rPr lang="en-US" altLang="ko-KR" b="1" dirty="0"/>
              <a:t>	else</a:t>
            </a:r>
            <a:r>
              <a:rPr lang="en-US" altLang="ko-KR" dirty="0"/>
              <a:t> </a:t>
            </a:r>
            <a:r>
              <a:rPr lang="en-US" altLang="ko-KR" dirty="0" err="1"/>
              <a:t>discountFactor</a:t>
            </a:r>
            <a:r>
              <a:rPr lang="en-US" altLang="ko-KR" dirty="0"/>
              <a:t> = 0.98;</a:t>
            </a:r>
          </a:p>
          <a:p>
            <a:pPr marL="45720" indent="0">
              <a:buNone/>
            </a:pPr>
            <a:r>
              <a:rPr lang="en-US" altLang="ko-KR" b="1" dirty="0"/>
              <a:t>	return</a:t>
            </a:r>
            <a:r>
              <a:rPr lang="en-US" altLang="ko-KR" dirty="0"/>
              <a:t> </a:t>
            </a:r>
            <a:r>
              <a:rPr lang="en-US" altLang="ko-KR" dirty="0" err="1"/>
              <a:t>basePrice</a:t>
            </a:r>
            <a:r>
              <a:rPr lang="en-US" altLang="ko-KR" dirty="0"/>
              <a:t> * </a:t>
            </a:r>
            <a:r>
              <a:rPr lang="en-US" altLang="ko-KR" dirty="0" err="1"/>
              <a:t>discountFactor</a:t>
            </a:r>
            <a:r>
              <a:rPr lang="en-US" altLang="ko-KR" dirty="0"/>
              <a:t>; </a:t>
            </a:r>
          </a:p>
          <a:p>
            <a:pPr marL="4572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45720" indent="0">
              <a:buNone/>
            </a:pP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half" idx="2"/>
          </p:nvPr>
        </p:nvSpPr>
        <p:spPr>
          <a:xfrm>
            <a:off x="539552" y="1844825"/>
            <a:ext cx="7776864" cy="1944215"/>
          </a:xfrm>
          <a:ln w="76200">
            <a:solidFill>
              <a:srgbClr val="C00000"/>
            </a:solidFill>
            <a:prstDash val="solid"/>
          </a:ln>
        </p:spPr>
        <p:txBody>
          <a:bodyPr/>
          <a:lstStyle/>
          <a:p>
            <a:r>
              <a:rPr lang="en-US" altLang="ko-KR" b="1" dirty="0"/>
              <a:t>double</a:t>
            </a:r>
            <a:r>
              <a:rPr lang="en-US" altLang="ko-KR" dirty="0"/>
              <a:t> </a:t>
            </a:r>
            <a:r>
              <a:rPr lang="en-US" altLang="ko-KR" dirty="0" err="1"/>
              <a:t>getPrice</a:t>
            </a:r>
            <a:r>
              <a:rPr lang="en-US" altLang="ko-KR" dirty="0"/>
              <a:t>() { </a:t>
            </a:r>
          </a:p>
          <a:p>
            <a:r>
              <a:rPr lang="en-US" altLang="ko-KR" b="1" dirty="0" smtClean="0"/>
              <a:t>               </a:t>
            </a: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basePrice</a:t>
            </a:r>
            <a:r>
              <a:rPr lang="en-US" altLang="ko-KR" dirty="0"/>
              <a:t> = _quantity * _</a:t>
            </a:r>
            <a:r>
              <a:rPr lang="en-US" altLang="ko-KR" dirty="0" err="1"/>
              <a:t>itemPrice</a:t>
            </a:r>
            <a:r>
              <a:rPr lang="en-US" altLang="ko-KR" dirty="0"/>
              <a:t>;</a:t>
            </a:r>
          </a:p>
          <a:p>
            <a:r>
              <a:rPr lang="en-US" altLang="ko-KR" b="1" dirty="0" smtClean="0"/>
              <a:t>               double</a:t>
            </a:r>
            <a:r>
              <a:rPr lang="en-US" altLang="ko-KR" dirty="0" smtClean="0"/>
              <a:t> </a:t>
            </a:r>
            <a:r>
              <a:rPr lang="en-US" altLang="ko-KR" dirty="0" err="1"/>
              <a:t>discountFactor</a:t>
            </a:r>
            <a:r>
              <a:rPr lang="en-US" altLang="ko-KR" dirty="0"/>
              <a:t>; </a:t>
            </a:r>
          </a:p>
          <a:p>
            <a:r>
              <a:rPr lang="en-US" altLang="ko-KR" b="1" dirty="0" smtClean="0"/>
              <a:t>           if</a:t>
            </a:r>
            <a:r>
              <a:rPr lang="en-US" altLang="ko-KR" dirty="0"/>
              <a:t>( </a:t>
            </a:r>
            <a:r>
              <a:rPr lang="en-US" altLang="ko-KR" dirty="0" err="1"/>
              <a:t>basePrice</a:t>
            </a:r>
            <a:r>
              <a:rPr lang="en-US" altLang="ko-KR" dirty="0"/>
              <a:t> &gt; 1000 ) </a:t>
            </a:r>
            <a:r>
              <a:rPr lang="en-US" altLang="ko-KR" dirty="0" err="1"/>
              <a:t>discountFactor</a:t>
            </a:r>
            <a:r>
              <a:rPr lang="en-US" altLang="ko-KR" dirty="0"/>
              <a:t> = 0.95;</a:t>
            </a:r>
          </a:p>
          <a:p>
            <a:r>
              <a:rPr lang="en-US" altLang="ko-KR" b="1" dirty="0"/>
              <a:t>	else</a:t>
            </a:r>
            <a:r>
              <a:rPr lang="en-US" altLang="ko-KR" dirty="0"/>
              <a:t> </a:t>
            </a:r>
            <a:r>
              <a:rPr lang="en-US" altLang="ko-KR" dirty="0" err="1"/>
              <a:t>discountFactor</a:t>
            </a:r>
            <a:r>
              <a:rPr lang="en-US" altLang="ko-KR" dirty="0"/>
              <a:t> = 0.98;</a:t>
            </a:r>
          </a:p>
          <a:p>
            <a:r>
              <a:rPr lang="en-US" altLang="ko-KR" b="1" dirty="0"/>
              <a:t>	return</a:t>
            </a:r>
            <a:r>
              <a:rPr lang="en-US" altLang="ko-KR" dirty="0"/>
              <a:t> </a:t>
            </a:r>
            <a:r>
              <a:rPr lang="en-US" altLang="ko-KR" dirty="0" err="1"/>
              <a:t>basePrice</a:t>
            </a:r>
            <a:r>
              <a:rPr lang="en-US" altLang="ko-KR" dirty="0"/>
              <a:t> * </a:t>
            </a:r>
            <a:r>
              <a:rPr lang="en-US" altLang="ko-KR" dirty="0" err="1"/>
              <a:t>discountFactor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755576" y="3501008"/>
            <a:ext cx="4846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755576" y="6165304"/>
            <a:ext cx="484632" cy="63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3893143"/>
            <a:ext cx="7560840" cy="2808312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double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getPrice</a:t>
            </a:r>
            <a:r>
              <a:rPr lang="en-US" altLang="ko-KR" sz="1800" dirty="0"/>
              <a:t>() { </a:t>
            </a:r>
          </a:p>
          <a:p>
            <a:pPr marL="0" indent="0">
              <a:buNone/>
            </a:pPr>
            <a:r>
              <a:rPr lang="en-US" altLang="ko-KR" sz="1800" b="1" dirty="0"/>
              <a:t>               </a:t>
            </a:r>
            <a:r>
              <a:rPr lang="en-US" altLang="ko-KR" sz="1800" b="1" dirty="0">
                <a:solidFill>
                  <a:srgbClr val="00B050"/>
                </a:solidFill>
              </a:rPr>
              <a:t>final </a:t>
            </a:r>
            <a:r>
              <a:rPr lang="en-US" altLang="ko-KR" sz="1800" b="1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basePrice</a:t>
            </a:r>
            <a:r>
              <a:rPr lang="en-US" altLang="ko-KR" sz="1800" dirty="0"/>
              <a:t> </a:t>
            </a:r>
            <a:r>
              <a:rPr lang="en-US" altLang="ko-KR" sz="1800" b="1" dirty="0"/>
              <a:t>=</a:t>
            </a:r>
            <a:r>
              <a:rPr lang="en-US" altLang="ko-KR" sz="1800" b="1" dirty="0">
                <a:solidFill>
                  <a:srgbClr val="00B050"/>
                </a:solidFill>
              </a:rPr>
              <a:t>  </a:t>
            </a:r>
            <a:r>
              <a:rPr lang="en-US" altLang="ko-KR" sz="1800" b="1" dirty="0" err="1">
                <a:solidFill>
                  <a:srgbClr val="00B050"/>
                </a:solidFill>
              </a:rPr>
              <a:t>bascPrice</a:t>
            </a:r>
            <a:r>
              <a:rPr lang="en-US" altLang="ko-KR" sz="1800" b="1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/>
              <a:t>               </a:t>
            </a:r>
            <a:r>
              <a:rPr lang="en-US" altLang="ko-KR" sz="1800" b="1" dirty="0">
                <a:solidFill>
                  <a:srgbClr val="00B050"/>
                </a:solidFill>
              </a:rPr>
              <a:t>final</a:t>
            </a:r>
            <a:r>
              <a:rPr lang="en-US" altLang="ko-KR" sz="1800" b="1" dirty="0"/>
              <a:t>  double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discountFactor</a:t>
            </a:r>
            <a:r>
              <a:rPr lang="en-US" altLang="ko-KR" sz="1800" dirty="0"/>
              <a:t>; </a:t>
            </a:r>
          </a:p>
          <a:p>
            <a:pPr marL="0" indent="0">
              <a:buNone/>
            </a:pPr>
            <a:r>
              <a:rPr lang="en-US" altLang="ko-KR" sz="1800" b="1" dirty="0"/>
              <a:t>           if</a:t>
            </a:r>
            <a:r>
              <a:rPr lang="en-US" altLang="ko-KR" sz="1800" dirty="0"/>
              <a:t>( </a:t>
            </a:r>
            <a:r>
              <a:rPr lang="en-US" altLang="ko-KR" sz="1800" b="1" dirty="0" err="1" smtClean="0">
                <a:solidFill>
                  <a:srgbClr val="00B050"/>
                </a:solidFill>
              </a:rPr>
              <a:t>basePrice</a:t>
            </a:r>
            <a:r>
              <a:rPr lang="en-US" altLang="ko-KR" sz="1800" dirty="0" smtClean="0"/>
              <a:t> &gt; 1000 ) </a:t>
            </a:r>
            <a:r>
              <a:rPr lang="en-US" altLang="ko-KR" sz="1800" dirty="0" err="1"/>
              <a:t>discountFactor</a:t>
            </a:r>
            <a:r>
              <a:rPr lang="en-US" altLang="ko-KR" sz="1800" dirty="0"/>
              <a:t> = 0.95;</a:t>
            </a:r>
          </a:p>
          <a:p>
            <a:pPr marL="0" indent="0">
              <a:buNone/>
            </a:pPr>
            <a:r>
              <a:rPr lang="en-US" altLang="ko-KR" sz="1800" b="1" dirty="0"/>
              <a:t>	else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discountFactor</a:t>
            </a:r>
            <a:r>
              <a:rPr lang="en-US" altLang="ko-KR" sz="1800" dirty="0"/>
              <a:t> = 0.98;</a:t>
            </a:r>
          </a:p>
          <a:p>
            <a:pPr marL="0" indent="0">
              <a:buNone/>
            </a:pPr>
            <a:r>
              <a:rPr lang="en-US" altLang="ko-KR" sz="1800" b="1" dirty="0"/>
              <a:t>	return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basePrice</a:t>
            </a:r>
            <a:r>
              <a:rPr lang="en-US" altLang="ko-KR" sz="1800" dirty="0"/>
              <a:t> * </a:t>
            </a:r>
            <a:r>
              <a:rPr lang="en-US" altLang="ko-KR" sz="1800" dirty="0" err="1"/>
              <a:t>discountFactor</a:t>
            </a:r>
            <a:r>
              <a:rPr lang="en-US" altLang="ko-KR" sz="1800" dirty="0"/>
              <a:t>; </a:t>
            </a:r>
          </a:p>
          <a:p>
            <a:pPr marL="0" indent="0">
              <a:buNone/>
            </a:pPr>
            <a:r>
              <a:rPr lang="en-US" altLang="ko-KR" sz="1800" dirty="0" smtClean="0"/>
              <a:t>}</a:t>
            </a:r>
            <a:endParaRPr lang="en-US" altLang="ko-KR" sz="18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27584" y="476672"/>
            <a:ext cx="7416824" cy="3009484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45720"/>
            <a:r>
              <a:rPr lang="en-US" altLang="ko-KR" sz="1600" b="1" dirty="0" smtClean="0"/>
              <a:t>double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getPrice</a:t>
            </a:r>
            <a:r>
              <a:rPr lang="en-US" altLang="ko-KR" sz="1600" dirty="0" smtClean="0"/>
              <a:t>() { </a:t>
            </a:r>
          </a:p>
          <a:p>
            <a:pPr marL="45720"/>
            <a:r>
              <a:rPr lang="en-US" altLang="ko-KR" sz="1600" b="1" dirty="0" smtClean="0"/>
              <a:t>          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final </a:t>
            </a:r>
            <a:r>
              <a:rPr lang="en-US" altLang="ko-KR" sz="1600" b="1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basePrice</a:t>
            </a:r>
            <a:r>
              <a:rPr lang="en-US" altLang="ko-KR" sz="1600" dirty="0" smtClean="0"/>
              <a:t> </a:t>
            </a:r>
            <a:r>
              <a:rPr lang="en-US" altLang="ko-KR" sz="1600" b="1" dirty="0" smtClean="0"/>
              <a:t>=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 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bascPrice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();</a:t>
            </a:r>
          </a:p>
          <a:p>
            <a:pPr marL="45720"/>
            <a:r>
              <a:rPr lang="en-US" altLang="ko-KR" sz="1600" b="1" dirty="0" smtClean="0"/>
              <a:t>          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final</a:t>
            </a:r>
            <a:r>
              <a:rPr lang="en-US" altLang="ko-KR" sz="1600" b="1" dirty="0" smtClean="0"/>
              <a:t>  double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discountFactor</a:t>
            </a:r>
            <a:r>
              <a:rPr lang="en-US" altLang="ko-KR" sz="1600" dirty="0" smtClean="0"/>
              <a:t>; </a:t>
            </a:r>
          </a:p>
          <a:p>
            <a:pPr marL="45720"/>
            <a:r>
              <a:rPr lang="en-US" altLang="ko-KR" sz="1600" b="1" dirty="0" smtClean="0"/>
              <a:t>           if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basePrice</a:t>
            </a:r>
            <a:r>
              <a:rPr lang="en-US" altLang="ko-KR" sz="1600" dirty="0" smtClean="0"/>
              <a:t> &gt; 1000 ) </a:t>
            </a:r>
            <a:r>
              <a:rPr lang="en-US" altLang="ko-KR" sz="1600" dirty="0" err="1" smtClean="0"/>
              <a:t>discountFactor</a:t>
            </a:r>
            <a:r>
              <a:rPr lang="en-US" altLang="ko-KR" sz="1600" dirty="0" smtClean="0"/>
              <a:t> = 0.95;</a:t>
            </a:r>
          </a:p>
          <a:p>
            <a:pPr marL="45720"/>
            <a:r>
              <a:rPr lang="en-US" altLang="ko-KR" sz="1600" b="1" dirty="0" smtClean="0"/>
              <a:t>	else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discountFactor</a:t>
            </a:r>
            <a:r>
              <a:rPr lang="en-US" altLang="ko-KR" sz="1600" dirty="0" smtClean="0"/>
              <a:t> = 0.98;</a:t>
            </a:r>
          </a:p>
          <a:p>
            <a:pPr marL="45720"/>
            <a:r>
              <a:rPr lang="en-US" altLang="ko-KR" sz="1600" b="1" dirty="0" smtClean="0"/>
              <a:t>	return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basePrice</a:t>
            </a:r>
            <a:r>
              <a:rPr lang="en-US" altLang="ko-KR" sz="1600" dirty="0" smtClean="0"/>
              <a:t> * </a:t>
            </a:r>
            <a:r>
              <a:rPr lang="en-US" altLang="ko-KR" sz="1600" dirty="0" err="1" smtClean="0"/>
              <a:t>discountFactor</a:t>
            </a:r>
            <a:r>
              <a:rPr lang="en-US" altLang="ko-KR" sz="1600" dirty="0" smtClean="0"/>
              <a:t>; </a:t>
            </a:r>
          </a:p>
          <a:p>
            <a:pPr marL="45720"/>
            <a:r>
              <a:rPr lang="en-US" altLang="ko-KR" sz="1600" dirty="0" smtClean="0"/>
              <a:t>}</a:t>
            </a:r>
          </a:p>
          <a:p>
            <a:pPr marL="45720"/>
            <a:r>
              <a:rPr lang="en-US" altLang="ko-KR" sz="1600" b="1" dirty="0" smtClean="0">
                <a:solidFill>
                  <a:srgbClr val="00B050"/>
                </a:solidFill>
              </a:rPr>
              <a:t>private 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int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basePrice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(){ </a:t>
            </a:r>
          </a:p>
          <a:p>
            <a:pPr marL="45720"/>
            <a:r>
              <a:rPr lang="en-US" altLang="ko-KR" sz="1600" b="1" dirty="0" smtClean="0">
                <a:solidFill>
                  <a:srgbClr val="00B050"/>
                </a:solidFill>
              </a:rPr>
              <a:t>               return _quantity     *   _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itemprice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;</a:t>
            </a:r>
          </a:p>
          <a:p>
            <a:pPr marL="45720"/>
            <a:r>
              <a:rPr lang="en-US" altLang="ko-KR" sz="1600" b="1" dirty="0" smtClean="0">
                <a:solidFill>
                  <a:srgbClr val="00B050"/>
                </a:solidFill>
              </a:rPr>
              <a:t>}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아래쪽 화살표 4"/>
          <p:cNvSpPr/>
          <p:nvPr/>
        </p:nvSpPr>
        <p:spPr>
          <a:xfrm>
            <a:off x="1331640" y="3403939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아래쪽 화살표 1"/>
          <p:cNvSpPr/>
          <p:nvPr/>
        </p:nvSpPr>
        <p:spPr>
          <a:xfrm>
            <a:off x="952848" y="6093296"/>
            <a:ext cx="484632" cy="764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7" y="5157192"/>
            <a:ext cx="7992888" cy="1440160"/>
          </a:xfrm>
          <a:ln w="76200"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5720" indent="0"/>
            <a:r>
              <a:rPr lang="ko-KR" altLang="en-US" sz="2000" dirty="0" smtClean="0"/>
              <a:t>최종적인 </a:t>
            </a:r>
            <a:r>
              <a:rPr lang="en-US" altLang="ko-KR" sz="2000" dirty="0" err="1" smtClean="0"/>
              <a:t>getPrice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메소드의</a:t>
            </a:r>
            <a:r>
              <a:rPr lang="ko-KR" altLang="en-US" sz="2000" dirty="0" smtClean="0"/>
              <a:t>  모습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>
                <a:solidFill>
                  <a:srgbClr val="FFFF00"/>
                </a:solidFill>
              </a:rPr>
              <a:t>double</a:t>
            </a:r>
            <a:r>
              <a:rPr lang="en-US" altLang="ko-KR" sz="2000" dirty="0">
                <a:solidFill>
                  <a:srgbClr val="FFFF00"/>
                </a:solidFill>
              </a:rPr>
              <a:t> </a:t>
            </a:r>
            <a:r>
              <a:rPr lang="en-US" altLang="ko-KR" sz="2000" dirty="0" err="1">
                <a:solidFill>
                  <a:srgbClr val="FFFF00"/>
                </a:solidFill>
              </a:rPr>
              <a:t>getPrice</a:t>
            </a:r>
            <a:r>
              <a:rPr lang="en-US" altLang="ko-KR" sz="2000" dirty="0">
                <a:solidFill>
                  <a:srgbClr val="FFFF00"/>
                </a:solidFill>
              </a:rPr>
              <a:t>() { </a:t>
            </a:r>
            <a:r>
              <a:rPr lang="en-US" altLang="ko-KR" sz="2000" dirty="0" smtClean="0">
                <a:solidFill>
                  <a:srgbClr val="FFFF00"/>
                </a:solidFill>
              </a:rPr>
              <a:t/>
            </a:r>
            <a:br>
              <a:rPr lang="en-US" altLang="ko-KR" sz="2000" dirty="0" smtClean="0">
                <a:solidFill>
                  <a:srgbClr val="FFFF00"/>
                </a:solidFill>
              </a:rPr>
            </a:br>
            <a:r>
              <a:rPr lang="en-US" altLang="ko-KR" sz="2000" dirty="0" smtClean="0">
                <a:solidFill>
                  <a:srgbClr val="FFFF00"/>
                </a:solidFill>
              </a:rPr>
              <a:t>            </a:t>
            </a:r>
            <a:r>
              <a:rPr lang="en-US" altLang="ko-KR" sz="2000" b="1" dirty="0" smtClean="0">
                <a:solidFill>
                  <a:srgbClr val="FFFF00"/>
                </a:solidFill>
              </a:rPr>
              <a:t>return</a:t>
            </a:r>
            <a:r>
              <a:rPr lang="en-US" altLang="ko-KR" sz="2000" dirty="0" smtClean="0">
                <a:solidFill>
                  <a:srgbClr val="FFFF00"/>
                </a:solidFill>
              </a:rPr>
              <a:t> </a:t>
            </a:r>
            <a:r>
              <a:rPr lang="en-US" altLang="ko-KR" sz="2000" b="1" dirty="0" err="1">
                <a:solidFill>
                  <a:srgbClr val="FFFF00"/>
                </a:solidFill>
              </a:rPr>
              <a:t>basePrice</a:t>
            </a:r>
            <a:r>
              <a:rPr lang="en-US" altLang="ko-KR" sz="2000" dirty="0">
                <a:solidFill>
                  <a:srgbClr val="FFFF00"/>
                </a:solidFill>
              </a:rPr>
              <a:t> * </a:t>
            </a:r>
            <a:r>
              <a:rPr lang="en-US" altLang="ko-KR" sz="2000" dirty="0" err="1">
                <a:solidFill>
                  <a:srgbClr val="FFFF00"/>
                </a:solidFill>
              </a:rPr>
              <a:t>discountFactor</a:t>
            </a:r>
            <a:r>
              <a:rPr lang="en-US" altLang="ko-KR" sz="2000" dirty="0">
                <a:solidFill>
                  <a:srgbClr val="FFFF00"/>
                </a:solidFill>
              </a:rPr>
              <a:t/>
            </a:r>
            <a:br>
              <a:rPr lang="en-US" altLang="ko-KR" sz="2000" dirty="0">
                <a:solidFill>
                  <a:srgbClr val="FFFF00"/>
                </a:solidFill>
              </a:rPr>
            </a:br>
            <a:r>
              <a:rPr lang="en-US" altLang="ko-KR" sz="2000" dirty="0" smtClean="0">
                <a:solidFill>
                  <a:srgbClr val="FFFF00"/>
                </a:solidFill>
              </a:rPr>
              <a:t>}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2204864"/>
            <a:ext cx="7992888" cy="2664296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altLang="ko-KR" sz="1600" b="1" dirty="0"/>
              <a:t>double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getPrice</a:t>
            </a:r>
            <a:r>
              <a:rPr lang="en-US" altLang="ko-KR" sz="1600" dirty="0"/>
              <a:t>() { </a:t>
            </a:r>
          </a:p>
          <a:p>
            <a:pPr marL="45720" indent="0">
              <a:buNone/>
            </a:pPr>
            <a:r>
              <a:rPr lang="en-US" altLang="ko-KR" sz="1600" b="1" dirty="0">
                <a:solidFill>
                  <a:srgbClr val="00B050"/>
                </a:solidFill>
              </a:rPr>
              <a:t>           final</a:t>
            </a:r>
            <a:r>
              <a:rPr lang="en-US" altLang="ko-KR" sz="1600" b="1" dirty="0"/>
              <a:t>  double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discountFactor</a:t>
            </a:r>
            <a:r>
              <a:rPr lang="en-US" altLang="ko-KR" sz="1600" dirty="0"/>
              <a:t>  </a:t>
            </a:r>
            <a:r>
              <a:rPr lang="en-US" altLang="ko-KR" sz="1600" dirty="0" smtClean="0"/>
              <a:t>= 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discountFactor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( );</a:t>
            </a: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b="1" dirty="0"/>
              <a:t>           return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basePrice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; </a:t>
            </a:r>
          </a:p>
          <a:p>
            <a:pPr marL="45720" indent="0">
              <a:buNone/>
            </a:pPr>
            <a:endParaRPr lang="en-US" altLang="ko-KR" sz="1600" dirty="0" smtClean="0"/>
          </a:p>
          <a:p>
            <a:pPr marL="45720" indent="0">
              <a:buNone/>
            </a:pPr>
            <a:r>
              <a:rPr lang="en-US" altLang="ko-KR" sz="1600" dirty="0"/>
              <a:t>}</a:t>
            </a:r>
          </a:p>
          <a:p>
            <a:pPr marL="45720" indent="0">
              <a:buNone/>
            </a:pPr>
            <a:r>
              <a:rPr lang="en-US" altLang="ko-KR" sz="1600" b="1" dirty="0" smtClean="0"/>
              <a:t>Private double  </a:t>
            </a:r>
            <a:r>
              <a:rPr lang="en-US" altLang="ko-KR" sz="1600" b="1" dirty="0" err="1" smtClean="0"/>
              <a:t>discountFactor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(){</a:t>
            </a:r>
            <a:r>
              <a:rPr lang="en-US" altLang="ko-KR" sz="1600" b="1" dirty="0"/>
              <a:t>	</a:t>
            </a:r>
            <a:endParaRPr lang="en-US" altLang="ko-KR" sz="1600" b="1" dirty="0" smtClean="0"/>
          </a:p>
          <a:p>
            <a:pPr marL="45720" indent="0">
              <a:buNone/>
            </a:pPr>
            <a:r>
              <a:rPr lang="en-US" altLang="ko-KR" sz="1600" b="1" dirty="0" smtClean="0"/>
              <a:t>         </a:t>
            </a:r>
            <a:r>
              <a:rPr lang="en-US" altLang="ko-KR" sz="1600" b="1" dirty="0"/>
              <a:t>if</a:t>
            </a:r>
            <a:r>
              <a:rPr lang="en-US" altLang="ko-KR" sz="1600" dirty="0"/>
              <a:t>( </a:t>
            </a:r>
            <a:r>
              <a:rPr lang="en-US" altLang="ko-KR" sz="1600" b="1" dirty="0" err="1"/>
              <a:t>basePrice</a:t>
            </a:r>
            <a:r>
              <a:rPr lang="en-US" altLang="ko-KR" sz="1600" dirty="0"/>
              <a:t> &gt; 1000 )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 = 0.95;</a:t>
            </a:r>
            <a:endParaRPr lang="en-US" altLang="ko-KR" sz="1600" b="1" dirty="0" smtClean="0"/>
          </a:p>
          <a:p>
            <a:pPr marL="45720" indent="0">
              <a:buNone/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else</a:t>
            </a:r>
            <a:r>
              <a:rPr lang="en-US" altLang="ko-KR" sz="1600" dirty="0" smtClean="0"/>
              <a:t>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 = 0.98;</a:t>
            </a:r>
          </a:p>
          <a:p>
            <a:pPr marL="45720" indent="0">
              <a:buNone/>
            </a:pPr>
            <a:r>
              <a:rPr lang="en-US" altLang="ko-KR" sz="1600" b="1" dirty="0" smtClean="0"/>
              <a:t>}</a:t>
            </a:r>
            <a:r>
              <a:rPr lang="en-US" altLang="ko-KR" sz="1600" b="1" dirty="0"/>
              <a:t>	</a:t>
            </a:r>
            <a:endParaRPr lang="ko-KR" altLang="en-US" sz="16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95536" y="188640"/>
            <a:ext cx="7920880" cy="1828778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ko-KR" sz="1600" b="1" dirty="0"/>
              <a:t>double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getPrice</a:t>
            </a:r>
            <a:r>
              <a:rPr lang="en-US" altLang="ko-KR" sz="1600" dirty="0"/>
              <a:t>() { </a:t>
            </a:r>
          </a:p>
          <a:p>
            <a:r>
              <a:rPr lang="en-US" altLang="ko-KR" sz="1600" b="1" dirty="0" smtClean="0">
                <a:solidFill>
                  <a:srgbClr val="00B050"/>
                </a:solidFill>
              </a:rPr>
              <a:t>           final</a:t>
            </a:r>
            <a:r>
              <a:rPr lang="en-US" altLang="ko-KR" sz="1600" b="1" dirty="0" smtClean="0"/>
              <a:t>  </a:t>
            </a:r>
            <a:r>
              <a:rPr lang="en-US" altLang="ko-KR" sz="1600" b="1" dirty="0"/>
              <a:t>double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; </a:t>
            </a:r>
          </a:p>
          <a:p>
            <a:r>
              <a:rPr lang="en-US" altLang="ko-KR" sz="1600" b="1" dirty="0"/>
              <a:t>           if</a:t>
            </a:r>
            <a:r>
              <a:rPr lang="en-US" altLang="ko-KR" sz="1600" dirty="0"/>
              <a:t>( </a:t>
            </a:r>
            <a:r>
              <a:rPr lang="en-US" altLang="ko-KR" sz="1600" b="1" dirty="0" err="1"/>
              <a:t>basePrice</a:t>
            </a:r>
            <a:r>
              <a:rPr lang="en-US" altLang="ko-KR" sz="1600" dirty="0"/>
              <a:t> &gt; 1000 )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 = 0.95;</a:t>
            </a:r>
          </a:p>
          <a:p>
            <a:r>
              <a:rPr lang="en-US" altLang="ko-KR" sz="1600" b="1" dirty="0"/>
              <a:t>	else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 = 0.98;</a:t>
            </a:r>
          </a:p>
          <a:p>
            <a:r>
              <a:rPr lang="en-US" altLang="ko-KR" sz="1600" b="1" dirty="0"/>
              <a:t>	return</a:t>
            </a:r>
            <a:r>
              <a:rPr lang="en-US" altLang="ko-KR" sz="1600" dirty="0"/>
              <a:t> </a:t>
            </a:r>
            <a:r>
              <a:rPr lang="en-US" altLang="ko-KR" sz="1600" b="1" dirty="0" err="1">
                <a:solidFill>
                  <a:srgbClr val="00B050"/>
                </a:solidFill>
              </a:rPr>
              <a:t>basePrice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discountFactor</a:t>
            </a:r>
            <a:r>
              <a:rPr lang="en-US" altLang="ko-KR" sz="1600" dirty="0"/>
              <a:t>; 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5" name="아래쪽 화살표 4"/>
          <p:cNvSpPr/>
          <p:nvPr/>
        </p:nvSpPr>
        <p:spPr>
          <a:xfrm>
            <a:off x="755576" y="1772816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766497" y="4941168"/>
            <a:ext cx="484632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7546032" cy="1440159"/>
          </a:xfrm>
        </p:spPr>
        <p:txBody>
          <a:bodyPr>
            <a:norm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Encapsulate Field 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필드 캡슐화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916832"/>
            <a:ext cx="7618040" cy="46085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필드를 캡슐화시킨다는 개념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public</a:t>
            </a:r>
            <a:r>
              <a:rPr lang="ko-KR" altLang="en-US" dirty="0" smtClean="0"/>
              <a:t>한 필드를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으로 바꾸고</a:t>
            </a:r>
            <a:r>
              <a:rPr lang="en-US" altLang="ko-KR" dirty="0" smtClean="0"/>
              <a:t>,  get(), set()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이용하여 값을  설정하고 뽑아낸다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 smtClean="0"/>
          </a:p>
        </p:txBody>
      </p:sp>
      <p:pic>
        <p:nvPicPr>
          <p:cNvPr id="5" name="_x126596240" descr="EMB00001a804bf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717032"/>
            <a:ext cx="7344816" cy="2736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77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3"/>
            <a:ext cx="8122096" cy="1080119"/>
          </a:xfrm>
        </p:spPr>
        <p:txBody>
          <a:bodyPr/>
          <a:lstStyle/>
          <a:p>
            <a:r>
              <a:rPr lang="en-US" altLang="ko-KR" dirty="0" smtClean="0"/>
              <a:t>Encapsulate Field </a:t>
            </a:r>
            <a:r>
              <a:rPr lang="ko-KR" altLang="en-US" dirty="0" smtClean="0"/>
              <a:t>방</a:t>
            </a:r>
            <a:r>
              <a:rPr lang="ko-KR" altLang="en-US" dirty="0"/>
              <a:t>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484784"/>
            <a:ext cx="7315200" cy="4536504"/>
          </a:xfrm>
        </p:spPr>
        <p:txBody>
          <a:bodyPr>
            <a:normAutofit fontScale="25000" lnSpcReduction="20000"/>
          </a:bodyPr>
          <a:lstStyle/>
          <a:p>
            <a:pPr marL="45720" indent="0">
              <a:lnSpc>
                <a:spcPct val="170000"/>
              </a:lnSpc>
              <a:buNone/>
            </a:pPr>
            <a:endParaRPr lang="en-US" altLang="ko-KR" sz="4200" dirty="0" smtClean="0"/>
          </a:p>
          <a:p>
            <a:pPr>
              <a:lnSpc>
                <a:spcPct val="170000"/>
              </a:lnSpc>
            </a:pPr>
            <a:r>
              <a:rPr lang="ko-KR" altLang="en-US" sz="7200" dirty="0" smtClean="0"/>
              <a:t>캡슐화할 필드를 읽고 쓰기 위한 읽기 </a:t>
            </a:r>
            <a:r>
              <a:rPr lang="ko-KR" altLang="en-US" sz="7200" dirty="0" err="1" smtClean="0"/>
              <a:t>메소드와</a:t>
            </a:r>
            <a:r>
              <a:rPr lang="ko-KR" altLang="en-US" sz="7200" dirty="0" smtClean="0"/>
              <a:t> 쓰기 </a:t>
            </a:r>
            <a:r>
              <a:rPr lang="ko-KR" altLang="en-US" sz="7200" dirty="0" err="1" smtClean="0"/>
              <a:t>메소드를</a:t>
            </a:r>
            <a:r>
              <a:rPr lang="ko-KR" altLang="en-US" sz="7200" dirty="0" smtClean="0"/>
              <a:t>  작성한다</a:t>
            </a:r>
            <a:r>
              <a:rPr lang="en-US" altLang="ko-KR" sz="72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7200" dirty="0" smtClean="0"/>
              <a:t>클래스 외부에서 그 필드를 참조하는 모든 부분을 찾는다</a:t>
            </a:r>
            <a:r>
              <a:rPr lang="en-US" altLang="ko-KR" sz="7200" dirty="0" smtClean="0"/>
              <a:t>. </a:t>
            </a:r>
            <a:r>
              <a:rPr lang="ko-KR" altLang="en-US" sz="7200" dirty="0" smtClean="0"/>
              <a:t>찾아낸 참조 부분이 값을 읽는 코드라면 그 참조 부분을 읽기 </a:t>
            </a:r>
            <a:r>
              <a:rPr lang="ko-KR" altLang="en-US" sz="7200" dirty="0" err="1" smtClean="0"/>
              <a:t>메소드</a:t>
            </a:r>
            <a:r>
              <a:rPr lang="ko-KR" altLang="en-US" sz="7200" dirty="0" smtClean="0"/>
              <a:t> 호출로 수정하고</a:t>
            </a:r>
            <a:r>
              <a:rPr lang="en-US" altLang="ko-KR" sz="7200" dirty="0" smtClean="0"/>
              <a:t>, </a:t>
            </a:r>
            <a:r>
              <a:rPr lang="ko-KR" altLang="en-US" sz="7200" dirty="0" smtClean="0"/>
              <a:t>값을 변경하는 코드라면 쓰기 </a:t>
            </a:r>
            <a:r>
              <a:rPr lang="ko-KR" altLang="en-US" sz="7200" dirty="0" err="1" smtClean="0"/>
              <a:t>메소드</a:t>
            </a:r>
            <a:r>
              <a:rPr lang="ko-KR" altLang="en-US" sz="7200" dirty="0" smtClean="0"/>
              <a:t> 호출로 수정한다</a:t>
            </a:r>
            <a:endParaRPr lang="en-US" altLang="ko-KR" sz="7200" dirty="0" smtClean="0"/>
          </a:p>
          <a:p>
            <a:pPr>
              <a:lnSpc>
                <a:spcPct val="170000"/>
              </a:lnSpc>
            </a:pPr>
            <a:r>
              <a:rPr lang="ko-KR" altLang="en-US" sz="7200" dirty="0" smtClean="0"/>
              <a:t>하나씩 수정할 때마다  컴파일과 테스트를 실시한다</a:t>
            </a:r>
            <a:r>
              <a:rPr lang="en-US" altLang="ko-KR" sz="72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7200" dirty="0" smtClean="0"/>
              <a:t>필드를 참조하는 부분을 전부 수정했으면 그 필드의 선언 타입을 </a:t>
            </a:r>
            <a:r>
              <a:rPr lang="en-US" altLang="ko-KR" sz="7200" dirty="0" smtClean="0"/>
              <a:t>private</a:t>
            </a:r>
            <a:r>
              <a:rPr lang="ko-KR" altLang="en-US" sz="7200" dirty="0" smtClean="0"/>
              <a:t>로 수정한다</a:t>
            </a:r>
            <a:r>
              <a:rPr lang="en-US" altLang="ko-KR" sz="7200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7200" dirty="0" smtClean="0"/>
              <a:t>컴파일과 테스트를 실시한다</a:t>
            </a:r>
            <a:r>
              <a:rPr lang="en-US" altLang="ko-KR" sz="7200" dirty="0" smtClean="0"/>
              <a:t>.</a:t>
            </a:r>
          </a:p>
          <a:p>
            <a:endParaRPr lang="en-US" altLang="ko-KR" sz="7200" dirty="0" smtClean="0"/>
          </a:p>
          <a:p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221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690048" cy="720081"/>
          </a:xfrm>
        </p:spPr>
        <p:txBody>
          <a:bodyPr>
            <a:normAutofit/>
          </a:bodyPr>
          <a:lstStyle/>
          <a:p>
            <a:r>
              <a:rPr lang="en-US" altLang="ko-KR" b="1" dirty="0"/>
              <a:t>Encapsulation Field </a:t>
            </a:r>
            <a:r>
              <a:rPr lang="ko-KR" altLang="en-US" b="1" dirty="0"/>
              <a:t>예제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927571"/>
              </p:ext>
            </p:extLst>
          </p:nvPr>
        </p:nvGraphicFramePr>
        <p:xfrm>
          <a:off x="539552" y="1022177"/>
          <a:ext cx="7992888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/>
                <a:gridCol w="4176464"/>
              </a:tblGrid>
              <a:tr h="5969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Before</a:t>
                      </a:r>
                      <a:endParaRPr lang="ko-KR" altLang="en-US" sz="18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After</a:t>
                      </a:r>
                      <a:endParaRPr lang="ko-KR" altLang="en-US" sz="18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8325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public class </a:t>
                      </a:r>
                      <a:r>
                        <a:rPr lang="en-US" altLang="ko-KR" dirty="0" err="1" smtClean="0"/>
                        <a:t>NormalFieldClass</a:t>
                      </a:r>
                      <a:r>
                        <a:rPr lang="en-US" altLang="ko-KR" dirty="0" smtClean="0"/>
                        <a:t> { 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public</a:t>
                      </a:r>
                      <a:r>
                        <a:rPr lang="en-US" altLang="ko-KR" b="1" dirty="0" smtClean="0"/>
                        <a:t> String name;                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sz="1400" dirty="0" smtClean="0"/>
                        <a:t>public static void main(String[] 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){         </a:t>
                      </a:r>
                    </a:p>
                    <a:p>
                      <a:pPr latinLnBrk="1"/>
                      <a:r>
                        <a:rPr lang="en-US" altLang="ko-KR" sz="1400" dirty="0" err="1" smtClean="0"/>
                        <a:t>NormalFieldClass</a:t>
                      </a:r>
                      <a:r>
                        <a:rPr lang="en-US" altLang="ko-KR" sz="1400" dirty="0" smtClean="0"/>
                        <a:t> example1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= new </a:t>
                      </a:r>
                      <a:r>
                        <a:rPr lang="en-US" altLang="ko-KR" sz="1400" dirty="0" err="1" smtClean="0"/>
                        <a:t>NormalFieldClass</a:t>
                      </a:r>
                      <a:r>
                        <a:rPr lang="en-US" altLang="ko-KR" sz="1400" dirty="0" smtClean="0"/>
                        <a:t>();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example1.name = "</a:t>
                      </a:r>
                      <a:r>
                        <a:rPr lang="en-US" altLang="ko-KR" sz="1400" dirty="0" err="1" smtClean="0"/>
                        <a:t>myName</a:t>
                      </a:r>
                      <a:r>
                        <a:rPr lang="en-US" altLang="ko-KR" sz="1400" dirty="0" smtClean="0"/>
                        <a:t>";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System.out.println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 ("My name is " + example1.name);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}</a:t>
                      </a:r>
                    </a:p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public class </a:t>
                      </a:r>
                      <a:r>
                        <a:rPr lang="en-US" altLang="ko-KR" sz="1800" dirty="0" err="1" smtClean="0"/>
                        <a:t>EncapsulatedFieldClass</a:t>
                      </a:r>
                      <a:r>
                        <a:rPr lang="en-US" altLang="ko-KR" sz="1800" dirty="0" smtClean="0"/>
                        <a:t> { 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private </a:t>
                      </a:r>
                      <a:r>
                        <a:rPr lang="en-US" altLang="ko-KR" sz="1800" b="1" dirty="0" smtClean="0"/>
                        <a:t>String name; 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800" b="1" dirty="0" smtClean="0"/>
                        <a:t>public String </a:t>
                      </a:r>
                      <a:r>
                        <a:rPr lang="en-US" altLang="ko-KR" sz="1800" b="1" dirty="0" err="1" smtClean="0"/>
                        <a:t>getName</a:t>
                      </a:r>
                      <a:r>
                        <a:rPr lang="en-US" altLang="ko-KR" sz="1800" b="1" dirty="0" smtClean="0"/>
                        <a:t>() { 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 return name; 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} 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public void </a:t>
                      </a:r>
                      <a:r>
                        <a:rPr lang="en-US" altLang="ko-KR" sz="1800" b="1" dirty="0" err="1" smtClean="0"/>
                        <a:t>setName</a:t>
                      </a:r>
                      <a:r>
                        <a:rPr lang="en-US" altLang="ko-KR" sz="1800" b="1" dirty="0" smtClean="0"/>
                        <a:t>(String </a:t>
                      </a:r>
                      <a:r>
                        <a:rPr lang="en-US" altLang="ko-KR" sz="1800" b="1" dirty="0" err="1" smtClean="0"/>
                        <a:t>newName</a:t>
                      </a:r>
                      <a:r>
                        <a:rPr lang="en-US" altLang="ko-KR" sz="1800" b="1" dirty="0" smtClean="0"/>
                        <a:t>){ 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 name = </a:t>
                      </a:r>
                      <a:r>
                        <a:rPr lang="en-US" altLang="ko-KR" sz="1800" b="1" dirty="0" err="1" smtClean="0"/>
                        <a:t>newName</a:t>
                      </a:r>
                      <a:r>
                        <a:rPr lang="en-US" altLang="ko-KR" sz="1800" b="1" dirty="0" smtClean="0"/>
                        <a:t>; </a:t>
                      </a:r>
                    </a:p>
                    <a:p>
                      <a:pPr latinLnBrk="1"/>
                      <a:r>
                        <a:rPr lang="en-US" altLang="ko-KR" sz="1800" b="1" dirty="0" smtClean="0"/>
                        <a:t>} </a:t>
                      </a:r>
                    </a:p>
                    <a:p>
                      <a:pPr latinLnBrk="1"/>
                      <a:endParaRPr lang="en-US" altLang="ko-KR" sz="18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public static void main(String[] </a:t>
                      </a:r>
                      <a:r>
                        <a:rPr lang="en-US" altLang="ko-KR" sz="1400" dirty="0" err="1" smtClean="0"/>
                        <a:t>args</a:t>
                      </a:r>
                      <a:r>
                        <a:rPr lang="en-US" altLang="ko-KR" sz="1400" dirty="0" smtClean="0"/>
                        <a:t>) {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EncapsulatedFieldClass</a:t>
                      </a:r>
                      <a:r>
                        <a:rPr lang="en-US" altLang="ko-KR" sz="1400" dirty="0" smtClean="0"/>
                        <a:t> example1 =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new </a:t>
                      </a:r>
                      <a:r>
                        <a:rPr lang="en-US" altLang="ko-KR" sz="1400" dirty="0" err="1" smtClean="0"/>
                        <a:t>EncapsulatedFieldClass</a:t>
                      </a:r>
                      <a:r>
                        <a:rPr lang="en-US" altLang="ko-KR" sz="1400" dirty="0" smtClean="0"/>
                        <a:t>();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example1.setName("</a:t>
                      </a:r>
                      <a:r>
                        <a:rPr lang="en-US" altLang="ko-KR" sz="1400" dirty="0" err="1" smtClean="0"/>
                        <a:t>myName</a:t>
                      </a:r>
                      <a:r>
                        <a:rPr lang="en-US" altLang="ko-KR" sz="1400" dirty="0" smtClean="0"/>
                        <a:t>");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System.out.println</a:t>
                      </a:r>
                      <a:r>
                        <a:rPr lang="en-US" altLang="ko-KR" sz="1400" dirty="0" smtClean="0"/>
                        <a:t>("My name is "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 + example1.getName()); } 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}</a:t>
                      </a:r>
                      <a:endParaRPr lang="ko-KR" altLang="en-US" sz="1400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2987824" y="2190089"/>
            <a:ext cx="144016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1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844823"/>
            <a:ext cx="7315200" cy="3384377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https://wikidocs.net/604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https://en.wikipedia.org/wiki/Field_encapsulation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https://wikidocs.net/604</a:t>
            </a:r>
            <a:r>
              <a:rPr lang="en-US" altLang="ko-KR" dirty="0"/>
              <a:t> : Replace Temp with Query </a:t>
            </a:r>
            <a:r>
              <a:rPr lang="en-US" altLang="ko-KR" dirty="0">
                <a:hlinkClick r:id="rId4"/>
              </a:rPr>
              <a:t>http://wiki.netbeans.org/Refactoring#Encapsulate_Fields</a:t>
            </a:r>
            <a:r>
              <a:rPr lang="en-US" altLang="ko-KR" dirty="0"/>
              <a:t> : Encapsulation Field </a:t>
            </a:r>
            <a:endParaRPr lang="ko-KR" altLang="en-US" dirty="0"/>
          </a:p>
          <a:p>
            <a:r>
              <a:rPr lang="ko-KR" altLang="en-US" dirty="0" err="1" smtClean="0"/>
              <a:t>리팩토링</a:t>
            </a:r>
            <a:r>
              <a:rPr lang="ko-KR" altLang="en-US" dirty="0" smtClean="0"/>
              <a:t> 코드 품질을  개선하는 객체지향  사고법 </a:t>
            </a:r>
            <a:endParaRPr lang="en-US" altLang="ko-KR" dirty="0" smtClean="0"/>
          </a:p>
          <a:p>
            <a:r>
              <a:rPr lang="en-US" altLang="ko-KR" dirty="0" smtClean="0"/>
              <a:t>– </a:t>
            </a:r>
            <a:r>
              <a:rPr lang="ko-KR" altLang="en-US" dirty="0" err="1" smtClean="0"/>
              <a:t>마틴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파물저</a:t>
            </a:r>
            <a:r>
              <a:rPr lang="ko-KR" altLang="en-US" dirty="0" smtClean="0"/>
              <a:t> 지음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3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7584" y="2924944"/>
            <a:ext cx="7315200" cy="1154097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7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리팩토링</a:t>
            </a:r>
            <a:r>
              <a:rPr lang="en-US" altLang="ko-KR" dirty="0"/>
              <a:t>(Refactoring)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리팩토링</a:t>
            </a:r>
            <a:r>
              <a:rPr lang="ko-KR" altLang="en-US" dirty="0" smtClean="0"/>
              <a:t> </a:t>
            </a:r>
            <a:r>
              <a:rPr lang="ko-KR" altLang="en-US" dirty="0"/>
              <a:t>이란</a:t>
            </a:r>
            <a:r>
              <a:rPr lang="en-US" altLang="ko-KR" dirty="0" smtClean="0"/>
              <a:t>?   ( </a:t>
            </a:r>
            <a:r>
              <a:rPr lang="ko-KR" altLang="en-US" dirty="0" smtClean="0"/>
              <a:t>목적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 smtClean="0"/>
              <a:t>리팩토링은</a:t>
            </a:r>
            <a:r>
              <a:rPr lang="ko-KR" altLang="en-US" dirty="0" smtClean="0"/>
              <a:t> </a:t>
            </a:r>
            <a:r>
              <a:rPr lang="ko-KR" altLang="en-US" dirty="0"/>
              <a:t>왜 </a:t>
            </a:r>
            <a:r>
              <a:rPr lang="ko-KR" altLang="en-US" dirty="0" smtClean="0"/>
              <a:t>해야 하나</a:t>
            </a:r>
            <a:r>
              <a:rPr lang="en-US" altLang="ko-KR" dirty="0" smtClean="0"/>
              <a:t>?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언제 </a:t>
            </a:r>
            <a:r>
              <a:rPr lang="ko-KR" altLang="en-US" dirty="0" err="1" smtClean="0"/>
              <a:t>리팩토링을</a:t>
            </a:r>
            <a:r>
              <a:rPr lang="ko-KR" altLang="en-US" dirty="0" smtClean="0"/>
              <a:t>  하는가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Replace </a:t>
            </a:r>
            <a:r>
              <a:rPr lang="en-US" altLang="ko-KR" dirty="0"/>
              <a:t>Temp with </a:t>
            </a:r>
            <a:r>
              <a:rPr lang="en-US" altLang="ko-KR" dirty="0" smtClean="0"/>
              <a:t>Query</a:t>
            </a:r>
          </a:p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 </a:t>
            </a:r>
            <a:r>
              <a:rPr lang="en-US" altLang="ko-KR" dirty="0"/>
              <a:t>Encapsulation 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3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7387208" cy="108012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/>
              <a:t>리팩토링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729531"/>
              </p:ext>
            </p:extLst>
          </p:nvPr>
        </p:nvGraphicFramePr>
        <p:xfrm>
          <a:off x="467544" y="1298352"/>
          <a:ext cx="8064896" cy="561044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36104"/>
                <a:gridCol w="3456384"/>
                <a:gridCol w="3672408"/>
              </a:tblGrid>
              <a:tr h="206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 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명사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동사</a:t>
                      </a:r>
                      <a:endParaRPr lang="ko-KR" altLang="en-US" dirty="0"/>
                    </a:p>
                  </a:txBody>
                  <a:tcPr/>
                </a:tc>
              </a:tr>
              <a:tr h="1861408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800" dirty="0" smtClean="0"/>
                        <a:t>겉으로 드러나는 기능은 그대로 둔 채</a:t>
                      </a:r>
                      <a:r>
                        <a:rPr lang="en-US" altLang="ko-KR" sz="1800" dirty="0" smtClean="0"/>
                        <a:t> , </a:t>
                      </a:r>
                      <a:r>
                        <a:rPr lang="ko-KR" altLang="en-US" sz="1800" dirty="0" smtClean="0"/>
                        <a:t>알아보기 쉽고 </a:t>
                      </a:r>
                      <a:endParaRPr lang="en-US" altLang="ko-KR" sz="1800" dirty="0" smtClean="0"/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800" dirty="0" smtClean="0"/>
                        <a:t>수정하기 간편하게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소프트웨어 내부를 수정</a:t>
                      </a:r>
                      <a:r>
                        <a:rPr lang="ko-KR" altLang="en-US" sz="1800" dirty="0" smtClean="0"/>
                        <a:t>하는 작업</a:t>
                      </a:r>
                      <a:endParaRPr lang="en-US" altLang="ko-KR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/>
                        <a:t>리팩토링</a:t>
                      </a:r>
                      <a:r>
                        <a:rPr lang="ko-KR" altLang="en-US" sz="1800" dirty="0" smtClean="0"/>
                        <a:t> 기법을 연달아 적용해서 겉으로 드러나는 기능은 그대로 둔 채 </a:t>
                      </a:r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</a:rPr>
                        <a:t>소프트웨어 구조를 변경</a:t>
                      </a:r>
                      <a:r>
                        <a:rPr lang="ko-KR" altLang="en-US" sz="1800" dirty="0" smtClean="0"/>
                        <a:t>한다</a:t>
                      </a:r>
                      <a:r>
                        <a:rPr lang="en-US" altLang="ko-KR" sz="1800" dirty="0" smtClean="0"/>
                        <a:t>.</a:t>
                      </a:r>
                      <a:endParaRPr lang="ko-KR" altLang="en-US" sz="180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</a:tr>
              <a:tr h="313706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ko-KR" altLang="en-US" dirty="0" smtClean="0"/>
                        <a:t>소프트웨어를  보다  더 이해하기 쉽고  수정하기 쉽게 만드는 것이다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4572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dirty="0" smtClean="0"/>
                        <a:t> - </a:t>
                      </a:r>
                      <a:r>
                        <a:rPr lang="ko-KR" altLang="en-US" dirty="0" err="1" smtClean="0"/>
                        <a:t>리팩토링을</a:t>
                      </a:r>
                      <a:r>
                        <a:rPr lang="ko-KR" altLang="en-US" dirty="0" smtClean="0"/>
                        <a:t> 수행하면 겉으로 드러나는 기능에 거의 또는 아예 영향을 주지 않은 채 소프트웨어의 각종 기능을 변경할 수 있다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리팩토링</a:t>
                      </a:r>
                      <a:r>
                        <a:rPr lang="ko-KR" altLang="en-US" dirty="0" smtClean="0"/>
                        <a:t> 하기전의 소프트웨어 기능은 </a:t>
                      </a:r>
                      <a:r>
                        <a:rPr lang="ko-KR" altLang="en-US" dirty="0" err="1" smtClean="0"/>
                        <a:t>리팩토링을</a:t>
                      </a:r>
                      <a:r>
                        <a:rPr lang="ko-KR" altLang="en-US" dirty="0" smtClean="0"/>
                        <a:t> 수행하고 나서도 그대로이며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최종사용자나  다른 프로그래머는 그 소프트웨어에 변화가 있음을 눈치채지 못한다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1" y="620688"/>
            <a:ext cx="7944883" cy="5696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9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7315200" cy="1154097"/>
          </a:xfrm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err="1" smtClean="0"/>
              <a:t>리팩토링은</a:t>
            </a:r>
            <a:r>
              <a:rPr lang="ko-KR" altLang="en-US" dirty="0" smtClean="0"/>
              <a:t> 왜 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2060849"/>
            <a:ext cx="7546032" cy="42485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</a:t>
            </a:r>
            <a:r>
              <a:rPr lang="ko-KR" altLang="en-US" dirty="0" smtClean="0"/>
              <a:t>소프트웨어 설계가  개선된다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2)</a:t>
            </a:r>
            <a:r>
              <a:rPr lang="ko-KR" altLang="en-US" dirty="0" smtClean="0"/>
              <a:t>소프트웨어를 이해하기가 더 쉬워진다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3)</a:t>
            </a:r>
            <a:r>
              <a:rPr lang="ko-KR" altLang="en-US" dirty="0" smtClean="0"/>
              <a:t>버그를 찾기가 쉬워진다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4)</a:t>
            </a:r>
            <a:r>
              <a:rPr lang="ko-KR" altLang="en-US" dirty="0" smtClean="0"/>
              <a:t>프로그래밍 속도가 빨라진다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장기적으로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49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7618040" cy="122413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b="1" dirty="0"/>
              <a:t>언제 </a:t>
            </a:r>
            <a:r>
              <a:rPr lang="ko-KR" altLang="en-US" b="1" dirty="0" err="1"/>
              <a:t>리팩토링을</a:t>
            </a:r>
            <a:r>
              <a:rPr lang="ko-KR" altLang="en-US" b="1" dirty="0"/>
              <a:t> 하는가</a:t>
            </a:r>
            <a:r>
              <a:rPr lang="en-US" altLang="ko-KR" b="1" dirty="0"/>
              <a:t>?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772817"/>
            <a:ext cx="7546032" cy="4536544"/>
          </a:xfrm>
        </p:spPr>
        <p:txBody>
          <a:bodyPr/>
          <a:lstStyle/>
          <a:p>
            <a:r>
              <a:rPr lang="ko-KR" altLang="en-US" dirty="0" smtClean="0"/>
              <a:t>삼진규칙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같은 작업이 </a:t>
            </a:r>
            <a:r>
              <a:rPr lang="en-US" altLang="ko-KR" dirty="0" smtClean="0"/>
              <a:t>3</a:t>
            </a:r>
            <a:r>
              <a:rPr lang="ko-KR" altLang="en-US" dirty="0"/>
              <a:t>번 중복되면 그때 </a:t>
            </a:r>
            <a:r>
              <a:rPr lang="ko-KR" altLang="en-US" dirty="0" err="1"/>
              <a:t>리팩토링을</a:t>
            </a:r>
            <a:r>
              <a:rPr lang="ko-KR" altLang="en-US" dirty="0"/>
              <a:t> </a:t>
            </a:r>
            <a:r>
              <a:rPr lang="ko-KR" altLang="en-US" dirty="0" smtClean="0"/>
              <a:t>하</a:t>
            </a:r>
            <a:r>
              <a:rPr lang="ko-KR" altLang="en-US" dirty="0"/>
              <a:t>라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en-US" altLang="ko-KR" dirty="0"/>
          </a:p>
          <a:p>
            <a:r>
              <a:rPr lang="ko-KR" altLang="en-US" dirty="0" smtClean="0"/>
              <a:t>새 기능을 </a:t>
            </a:r>
            <a:r>
              <a:rPr lang="ko-KR" altLang="en-US" dirty="0"/>
              <a:t>추가할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</a:t>
            </a:r>
            <a:r>
              <a:rPr lang="ko-KR" altLang="en-US" dirty="0" smtClean="0"/>
              <a:t>하라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ko-KR" altLang="en-US" dirty="0"/>
          </a:p>
          <a:p>
            <a:r>
              <a:rPr lang="ko-KR" altLang="en-US" dirty="0" smtClean="0"/>
              <a:t>버그를 </a:t>
            </a:r>
            <a:r>
              <a:rPr lang="ko-KR" altLang="en-US" dirty="0"/>
              <a:t>수정할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</a:t>
            </a:r>
            <a:r>
              <a:rPr lang="ko-KR" altLang="en-US" dirty="0" smtClean="0"/>
              <a:t>하라</a:t>
            </a:r>
            <a:r>
              <a:rPr lang="en-US" altLang="ko-KR" dirty="0" smtClean="0"/>
              <a:t>.</a:t>
            </a:r>
          </a:p>
          <a:p>
            <a:pPr marL="45720" indent="0">
              <a:buNone/>
            </a:pPr>
            <a:endParaRPr lang="ko-KR" altLang="en-US" dirty="0"/>
          </a:p>
          <a:p>
            <a:r>
              <a:rPr lang="ko-KR" altLang="en-US" dirty="0" smtClean="0"/>
              <a:t>코드검토</a:t>
            </a:r>
            <a:r>
              <a:rPr lang="en-US" altLang="ko-KR" dirty="0"/>
              <a:t>(code review)</a:t>
            </a:r>
            <a:r>
              <a:rPr lang="ko-KR" altLang="en-US" dirty="0"/>
              <a:t>를 할 때 </a:t>
            </a:r>
            <a:r>
              <a:rPr lang="ko-KR" altLang="en-US" dirty="0" err="1"/>
              <a:t>리팩토링을</a:t>
            </a:r>
            <a:r>
              <a:rPr lang="ko-KR" altLang="en-US" dirty="0"/>
              <a:t> 하라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906072" cy="136815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en-US" altLang="ko-KR" b="1" dirty="0"/>
              <a:t>Replace Temp with Query 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 smtClean="0"/>
              <a:t>(</a:t>
            </a:r>
            <a:r>
              <a:rPr lang="ko-KR" altLang="en-US" b="1" dirty="0" smtClean="0"/>
              <a:t>임시변수를  </a:t>
            </a:r>
            <a:r>
              <a:rPr lang="ko-KR" altLang="en-US" b="1" dirty="0" err="1" smtClean="0"/>
              <a:t>메소드</a:t>
            </a:r>
            <a:r>
              <a:rPr lang="ko-KR" altLang="en-US" b="1" dirty="0" smtClean="0"/>
              <a:t>  호출로  전환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060848"/>
            <a:ext cx="8136904" cy="353952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어떤 수식의 결과값을 저장하기 위해서 임시변수를 사용하고 있다면 수식을 뽑아내서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임시변수를 </a:t>
            </a:r>
            <a:r>
              <a:rPr lang="ko-KR" altLang="en-US" dirty="0" smtClean="0"/>
              <a:t> 참조하는  곳을  찾아 </a:t>
            </a:r>
            <a:r>
              <a:rPr lang="ko-KR" altLang="en-US" dirty="0"/>
              <a:t>모두 </a:t>
            </a:r>
            <a:r>
              <a:rPr lang="ko-KR" altLang="en-US" dirty="0" err="1"/>
              <a:t>메소드</a:t>
            </a:r>
            <a:r>
              <a:rPr lang="ko-KR" altLang="en-US" dirty="0"/>
              <a:t> 호출로 바꾼다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b="1" dirty="0"/>
              <a:t>새로 </a:t>
            </a:r>
            <a:r>
              <a:rPr lang="ko-KR" altLang="en-US" b="1" dirty="0" smtClean="0"/>
              <a:t> 만든  </a:t>
            </a:r>
            <a:r>
              <a:rPr lang="ko-KR" altLang="en-US" b="1" dirty="0" err="1" smtClean="0"/>
              <a:t>메소드는</a:t>
            </a:r>
            <a:r>
              <a:rPr lang="ko-KR" altLang="en-US" b="1" dirty="0" smtClean="0"/>
              <a:t>  다른  </a:t>
            </a:r>
            <a:r>
              <a:rPr lang="ko-KR" altLang="en-US" b="1" dirty="0" err="1" smtClean="0"/>
              <a:t>메소드에서도</a:t>
            </a:r>
            <a:r>
              <a:rPr lang="ko-KR" altLang="en-US" b="1" dirty="0" smtClean="0"/>
              <a:t> </a:t>
            </a:r>
            <a:r>
              <a:rPr lang="ko-KR" altLang="en-US" b="1" dirty="0"/>
              <a:t>사용될 수 있다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임시변수를 </a:t>
            </a:r>
            <a:r>
              <a:rPr lang="ko-KR" altLang="en-US" b="1" dirty="0" smtClean="0"/>
              <a:t> 질의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(query method)</a:t>
            </a:r>
            <a:r>
              <a:rPr lang="ko-KR" altLang="en-US" b="1" dirty="0"/>
              <a:t>로 바꿈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412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32657"/>
            <a:ext cx="7992888" cy="1008112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왜 </a:t>
            </a:r>
            <a:r>
              <a:rPr lang="en-US" altLang="ko-KR" b="1" dirty="0"/>
              <a:t>Replace Temp with Query</a:t>
            </a:r>
            <a:r>
              <a:rPr lang="ko-KR" altLang="en-US" b="1" dirty="0"/>
              <a:t>를 쓸까</a:t>
            </a:r>
            <a:r>
              <a:rPr lang="en-US" altLang="ko-KR" b="1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임시변수는 임시로 사용되고 특정 부분에서만 의미를 가지므로 문제가 된다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임시변수는 </a:t>
            </a:r>
            <a:r>
              <a:rPr lang="ko-KR" altLang="en-US" dirty="0"/>
              <a:t>자신이 속한 </a:t>
            </a:r>
            <a:r>
              <a:rPr lang="ko-KR" altLang="en-US" dirty="0" err="1"/>
              <a:t>메소드</a:t>
            </a:r>
            <a:r>
              <a:rPr lang="ko-KR" altLang="en-US" dirty="0"/>
              <a:t> 안에서만 인식되므로</a:t>
            </a:r>
            <a:r>
              <a:rPr lang="en-US" altLang="ko-KR" dirty="0"/>
              <a:t>, </a:t>
            </a:r>
            <a:r>
              <a:rPr lang="ko-KR" altLang="en-US" dirty="0"/>
              <a:t>그 임시변수에 접근하려면 코드가 길어지게 마련인데 이럴 때 임시변수를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호출로 수정하면 클래스 안 모든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 </a:t>
            </a:r>
            <a:r>
              <a:rPr lang="ko-KR" altLang="en-US" dirty="0"/>
              <a:t>임시변수에 사용될 </a:t>
            </a:r>
            <a:r>
              <a:rPr lang="ko-KR" altLang="en-US" dirty="0" smtClean="0"/>
              <a:t>정보에 </a:t>
            </a:r>
            <a:r>
              <a:rPr lang="ko-KR" altLang="en-US" dirty="0"/>
              <a:t>접근할 수 있다</a:t>
            </a:r>
            <a:r>
              <a:rPr lang="en-US" altLang="ko-KR" dirty="0"/>
              <a:t>. </a:t>
            </a:r>
            <a:r>
              <a:rPr lang="ko-KR" altLang="en-US" dirty="0"/>
              <a:t>이렇게 하면 클래스의 코드가 훨씬 깔끔해진다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Replace Temp with Query</a:t>
            </a:r>
            <a:r>
              <a:rPr lang="ko-KR" altLang="en-US" dirty="0"/>
              <a:t>는 </a:t>
            </a:r>
            <a:r>
              <a:rPr lang="en-US" altLang="ko-KR" dirty="0"/>
              <a:t>Extract Method</a:t>
            </a:r>
            <a:r>
              <a:rPr lang="ko-KR" altLang="en-US" dirty="0"/>
              <a:t>를 적용하기 전의 필수 단계이다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marL="45720" indent="0">
              <a:buNone/>
            </a:pPr>
            <a:endParaRPr lang="en-US" altLang="ko-K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45720" indent="0">
              <a:buNone/>
            </a:pPr>
            <a:endParaRPr lang="ko-KR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59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330008" cy="1080120"/>
          </a:xfrm>
        </p:spPr>
        <p:txBody>
          <a:bodyPr>
            <a:normAutofit fontScale="90000"/>
          </a:bodyPr>
          <a:lstStyle/>
          <a:p>
            <a:r>
              <a:rPr lang="en-US" altLang="ko-KR" b="1"/>
              <a:t>Replace Temp with </a:t>
            </a:r>
            <a:r>
              <a:rPr lang="en-US" altLang="ko-KR" b="1" smtClean="0"/>
              <a:t>Query </a:t>
            </a:r>
            <a:r>
              <a:rPr lang="ko-KR" altLang="en-US" b="1" dirty="0" smtClean="0"/>
              <a:t>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340769"/>
            <a:ext cx="7618040" cy="4968592"/>
          </a:xfrm>
        </p:spPr>
        <p:txBody>
          <a:bodyPr>
            <a:normAutofit fontScale="92500"/>
          </a:bodyPr>
          <a:lstStyle/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값이 한번만 </a:t>
            </a:r>
            <a:r>
              <a:rPr lang="ko-KR" altLang="en-US" dirty="0" smtClean="0"/>
              <a:t>대입되는 임시변수를  찾자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값이 여러 번 대입되는 임시변수가  있으면 임시변수  분리 기법 실시를  고려하자</a:t>
            </a:r>
            <a:r>
              <a:rPr lang="en-US" altLang="ko-KR" dirty="0" smtClean="0"/>
              <a:t>.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임시변수를 </a:t>
            </a:r>
            <a:r>
              <a:rPr lang="en-US" altLang="ko-KR" dirty="0"/>
              <a:t>final</a:t>
            </a:r>
            <a:r>
              <a:rPr lang="ko-KR" altLang="en-US" dirty="0"/>
              <a:t>로 </a:t>
            </a:r>
            <a:r>
              <a:rPr lang="ko-KR" altLang="en-US" dirty="0" smtClean="0"/>
              <a:t>선언한다</a:t>
            </a:r>
            <a:endParaRPr lang="ko-KR" altLang="en-US" dirty="0"/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컴파일을 실시한다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이렇게 하여 임시변수에 값이 한번만 대입할 수 있다</a:t>
            </a:r>
            <a:r>
              <a:rPr lang="en-US" altLang="ko-KR" dirty="0"/>
              <a:t>.</a:t>
            </a:r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대입문의 우변을 빼내어 </a:t>
            </a:r>
            <a:r>
              <a:rPr lang="ko-KR" altLang="en-US" dirty="0" err="1"/>
              <a:t>메소드로</a:t>
            </a:r>
            <a:r>
              <a:rPr lang="ko-KR" altLang="en-US" dirty="0"/>
              <a:t> </a:t>
            </a:r>
            <a:r>
              <a:rPr lang="ko-KR" altLang="en-US" dirty="0" smtClean="0"/>
              <a:t>만들</a:t>
            </a:r>
            <a:r>
              <a:rPr lang="ko-KR" altLang="en-US" dirty="0"/>
              <a:t>자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처음에는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 </a:t>
            </a:r>
            <a:r>
              <a:rPr lang="en-US" altLang="ko-KR" dirty="0"/>
              <a:t>private</a:t>
            </a:r>
            <a:r>
              <a:rPr lang="ko-KR" altLang="en-US" dirty="0"/>
              <a:t>로 선언한다</a:t>
            </a:r>
            <a:r>
              <a:rPr lang="en-US" altLang="ko-KR" dirty="0"/>
              <a:t>. </a:t>
            </a:r>
            <a:r>
              <a:rPr lang="ko-KR" altLang="en-US" dirty="0"/>
              <a:t>나중에 </a:t>
            </a:r>
            <a:r>
              <a:rPr lang="ko-KR" altLang="en-US" dirty="0" smtClean="0"/>
              <a:t>여러 </a:t>
            </a:r>
            <a:r>
              <a:rPr lang="ko-KR" altLang="en-US" dirty="0"/>
              <a:t>곳에서도 </a:t>
            </a:r>
            <a:r>
              <a:rPr lang="ko-KR" altLang="en-US" dirty="0" smtClean="0"/>
              <a:t>사용하게 되면 접근 제한을 간단히 완화하면 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추출된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문제는 없는지</a:t>
            </a:r>
            <a:r>
              <a:rPr lang="en-US" altLang="ko-KR" dirty="0"/>
              <a:t> </a:t>
            </a:r>
            <a:r>
              <a:rPr lang="ko-KR" altLang="en-US" dirty="0" smtClean="0"/>
              <a:t>확인하자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 객체 변경 등의 문제가 있다면 상태 변경 </a:t>
            </a:r>
            <a:r>
              <a:rPr lang="ko-KR" altLang="en-US" dirty="0" err="1" smtClean="0"/>
              <a:t>메소드와</a:t>
            </a:r>
            <a:r>
              <a:rPr lang="ko-KR" altLang="en-US" dirty="0" smtClean="0"/>
              <a:t> 값 반환 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분리 기법을 실시한다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컴파일과 테스트를 </a:t>
            </a:r>
            <a:r>
              <a:rPr lang="ko-KR" altLang="en-US" dirty="0" smtClean="0"/>
              <a:t>실시한다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02920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임시변수를 대상으로 임시변수 내용 직접 삽입 기법을 실시한다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02920" indent="-4572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19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근감">
  <a:themeElements>
    <a:clrScheme name="원근감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근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850</TotalTime>
  <Words>799</Words>
  <Application>Microsoft Office PowerPoint</Application>
  <PresentationFormat>화면 슬라이드 쇼(4:3)</PresentationFormat>
  <Paragraphs>166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원근감</vt:lpstr>
      <vt:lpstr>     리팩토링(Refactoring)</vt:lpstr>
      <vt:lpstr>리팩토링(Refactoring)</vt:lpstr>
      <vt:lpstr>1. 리팩토링 이란?</vt:lpstr>
      <vt:lpstr>PowerPoint 프레젠테이션</vt:lpstr>
      <vt:lpstr>2.리팩토링은 왜 해야 하나?</vt:lpstr>
      <vt:lpstr>3. 언제 리팩토링을 하는가? </vt:lpstr>
      <vt:lpstr>        4. Replace Temp with Query 란? (임시변수를  메소드  호출로  전환)</vt:lpstr>
      <vt:lpstr>왜 Replace Temp with Query를 쓸까?</vt:lpstr>
      <vt:lpstr>Replace Temp with Query 방법</vt:lpstr>
      <vt:lpstr>Replace Temp with Query 예제 </vt:lpstr>
      <vt:lpstr>PowerPoint 프레젠테이션</vt:lpstr>
      <vt:lpstr>최종적인 getPrice 메소드의  모습 double getPrice() {              return basePrice * discountFactor }</vt:lpstr>
      <vt:lpstr>5. Encapsulate Field  란? (필드 캡슐화)</vt:lpstr>
      <vt:lpstr>Encapsulate Field 방법</vt:lpstr>
      <vt:lpstr>Encapsulation Field 예제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리팩토링(Refactoring)</dc:title>
  <dc:creator>user</dc:creator>
  <cp:lastModifiedBy>user</cp:lastModifiedBy>
  <cp:revision>47</cp:revision>
  <dcterms:created xsi:type="dcterms:W3CDTF">2017-02-18T09:18:45Z</dcterms:created>
  <dcterms:modified xsi:type="dcterms:W3CDTF">2017-02-22T13:16:04Z</dcterms:modified>
</cp:coreProperties>
</file>